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4" r:id="rId2"/>
    <p:sldId id="296" r:id="rId3"/>
    <p:sldId id="298" r:id="rId4"/>
    <p:sldId id="313" r:id="rId5"/>
    <p:sldId id="299" r:id="rId6"/>
    <p:sldId id="300" r:id="rId7"/>
    <p:sldId id="301" r:id="rId8"/>
    <p:sldId id="314" r:id="rId9"/>
    <p:sldId id="315" r:id="rId10"/>
    <p:sldId id="303" r:id="rId11"/>
    <p:sldId id="304" r:id="rId12"/>
    <p:sldId id="305" r:id="rId13"/>
    <p:sldId id="306" r:id="rId14"/>
    <p:sldId id="307" r:id="rId15"/>
    <p:sldId id="308" r:id="rId16"/>
    <p:sldId id="309" r:id="rId17"/>
    <p:sldId id="310" r:id="rId18"/>
    <p:sldId id="311" r:id="rId19"/>
    <p:sldId id="312" r:id="rId20"/>
    <p:sldId id="329"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2270F-ECEA-4B26-8D67-319DCD6929C1}" type="datetimeFigureOut">
              <a:rPr lang="zh-CN" altLang="en-US" smtClean="0"/>
              <a:t>2022/9/8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0507D-085D-4879-9AD2-72C8B2E0505D}" type="slidenum">
              <a:rPr lang="zh-CN" altLang="en-US" smtClean="0"/>
              <a:t>‹#›</a:t>
            </a:fld>
            <a:endParaRPr lang="zh-CN" altLang="en-US"/>
          </a:p>
        </p:txBody>
      </p:sp>
    </p:spTree>
    <p:extLst>
      <p:ext uri="{BB962C8B-B14F-4D97-AF65-F5344CB8AC3E}">
        <p14:creationId xmlns:p14="http://schemas.microsoft.com/office/powerpoint/2010/main" val="38357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F390F70-FBA0-4FCB-A96C-5A7E4C3F7D42}"/>
              </a:ext>
            </a:extLst>
          </p:cNvPr>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日期占位符 3">
            <a:extLst>
              <a:ext uri="{FF2B5EF4-FFF2-40B4-BE49-F238E27FC236}">
                <a16:creationId xmlns:a16="http://schemas.microsoft.com/office/drawing/2014/main" id="{ADE21EFC-8995-4B72-B8E8-B9CA8C7AE512}"/>
              </a:ext>
            </a:extLst>
          </p:cNvPr>
          <p:cNvSpPr>
            <a:spLocks noGrp="1"/>
          </p:cNvSpPr>
          <p:nvPr>
            <p:ph type="dt" sz="half" idx="10"/>
          </p:nvPr>
        </p:nvSpPr>
        <p:spPr/>
        <p:txBody>
          <a:bodyPr/>
          <a:lstStyle>
            <a:lvl1pPr>
              <a:defRPr/>
            </a:lvl1pPr>
          </a:lstStyle>
          <a:p>
            <a:pPr>
              <a:defRPr/>
            </a:pPr>
            <a:fld id="{8CE1DB6D-9CC4-4247-8926-80233BE950D7}" type="datetime1">
              <a:rPr lang="zh-CN" altLang="en-US" smtClean="0"/>
              <a:t>2022/9/8</a:t>
            </a:fld>
            <a:endParaRPr lang="zh-CN" altLang="en-US"/>
          </a:p>
        </p:txBody>
      </p:sp>
      <p:sp>
        <p:nvSpPr>
          <p:cNvPr id="6" name="页脚占位符 4">
            <a:extLst>
              <a:ext uri="{FF2B5EF4-FFF2-40B4-BE49-F238E27FC236}">
                <a16:creationId xmlns:a16="http://schemas.microsoft.com/office/drawing/2014/main" id="{AEA53B33-1503-4C7B-A052-733387DF6FB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A01388B-F0BE-4536-8C4E-F743F879AEAB}"/>
              </a:ext>
            </a:extLst>
          </p:cNvPr>
          <p:cNvSpPr>
            <a:spLocks noGrp="1"/>
          </p:cNvSpPr>
          <p:nvPr>
            <p:ph type="sldNum" sz="quarter" idx="12"/>
          </p:nvPr>
        </p:nvSpPr>
        <p:spPr/>
        <p:txBody>
          <a:bodyPr/>
          <a:lstStyle>
            <a:lvl1pPr>
              <a:defRPr/>
            </a:lvl1pPr>
          </a:lstStyle>
          <a:p>
            <a:fld id="{6E677C95-0958-43D2-A68C-19D3F06C6C45}" type="slidenum">
              <a:rPr lang="zh-CN" altLang="en-US"/>
              <a:pPr/>
              <a:t>‹#›</a:t>
            </a:fld>
            <a:endParaRPr lang="zh-CN" altLang="en-US"/>
          </a:p>
        </p:txBody>
      </p:sp>
    </p:spTree>
    <p:extLst>
      <p:ext uri="{BB962C8B-B14F-4D97-AF65-F5344CB8AC3E}">
        <p14:creationId xmlns:p14="http://schemas.microsoft.com/office/powerpoint/2010/main" val="380692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A9FF7CB-6182-434B-B046-0C5E2AAF96C3}"/>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9701FB13-60FB-4C2A-95CA-594563915275}"/>
              </a:ext>
            </a:extLst>
          </p:cNvPr>
          <p:cNvSpPr>
            <a:spLocks noGrp="1"/>
          </p:cNvSpPr>
          <p:nvPr>
            <p:ph type="dt" sz="half" idx="10"/>
          </p:nvPr>
        </p:nvSpPr>
        <p:spPr/>
        <p:txBody>
          <a:bodyPr/>
          <a:lstStyle>
            <a:lvl1pPr>
              <a:defRPr/>
            </a:lvl1pPr>
          </a:lstStyle>
          <a:p>
            <a:pPr>
              <a:defRPr/>
            </a:pPr>
            <a:fld id="{B2AB0475-8267-4A9E-BB09-8FBE23D04905}" type="datetime1">
              <a:rPr lang="zh-CN" altLang="en-US" smtClean="0"/>
              <a:t>2022/9/8</a:t>
            </a:fld>
            <a:endParaRPr lang="zh-CN" altLang="en-US"/>
          </a:p>
        </p:txBody>
      </p:sp>
      <p:sp>
        <p:nvSpPr>
          <p:cNvPr id="6" name="页脚占位符 4">
            <a:extLst>
              <a:ext uri="{FF2B5EF4-FFF2-40B4-BE49-F238E27FC236}">
                <a16:creationId xmlns:a16="http://schemas.microsoft.com/office/drawing/2014/main" id="{8E6C85E9-06C2-4DA1-8D7F-0597937534E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143CD94-0B62-4669-930C-7C01CC3C73EB}"/>
              </a:ext>
            </a:extLst>
          </p:cNvPr>
          <p:cNvSpPr>
            <a:spLocks noGrp="1"/>
          </p:cNvSpPr>
          <p:nvPr>
            <p:ph type="sldNum" sz="quarter" idx="12"/>
          </p:nvPr>
        </p:nvSpPr>
        <p:spPr/>
        <p:txBody>
          <a:bodyPr/>
          <a:lstStyle>
            <a:lvl1pPr>
              <a:defRPr/>
            </a:lvl1pPr>
          </a:lstStyle>
          <a:p>
            <a:fld id="{D17A9054-F833-4C55-BE38-3569EF0F45CE}" type="slidenum">
              <a:rPr lang="zh-CN" altLang="en-US"/>
              <a:pPr/>
              <a:t>‹#›</a:t>
            </a:fld>
            <a:endParaRPr lang="zh-CN" altLang="en-US"/>
          </a:p>
        </p:txBody>
      </p:sp>
    </p:spTree>
    <p:extLst>
      <p:ext uri="{BB962C8B-B14F-4D97-AF65-F5344CB8AC3E}">
        <p14:creationId xmlns:p14="http://schemas.microsoft.com/office/powerpoint/2010/main" val="49251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51D27867-91E9-422A-BCE1-844BA5171E54}"/>
              </a:ext>
            </a:extLst>
          </p:cNvPr>
          <p:cNvSpPr>
            <a:spLocks noGrp="1"/>
          </p:cNvSpPr>
          <p:nvPr>
            <p:ph type="dt" sz="half" idx="10"/>
          </p:nvPr>
        </p:nvSpPr>
        <p:spPr/>
        <p:txBody>
          <a:bodyPr/>
          <a:lstStyle>
            <a:lvl1pPr>
              <a:defRPr/>
            </a:lvl1pPr>
          </a:lstStyle>
          <a:p>
            <a:pPr>
              <a:defRPr/>
            </a:pPr>
            <a:fld id="{1FB1F690-1489-484C-9EAF-1E1A49094A07}" type="datetime1">
              <a:rPr lang="zh-CN" altLang="en-US" smtClean="0"/>
              <a:t>2022/9/8</a:t>
            </a:fld>
            <a:endParaRPr lang="zh-CN" altLang="en-US"/>
          </a:p>
        </p:txBody>
      </p:sp>
      <p:sp>
        <p:nvSpPr>
          <p:cNvPr id="5" name="页脚占位符 4">
            <a:extLst>
              <a:ext uri="{FF2B5EF4-FFF2-40B4-BE49-F238E27FC236}">
                <a16:creationId xmlns:a16="http://schemas.microsoft.com/office/drawing/2014/main" id="{3578BB16-1B88-4872-B10F-C9B5B80D367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CFE77FD-63A1-4C60-9DC9-0D11DC8F501A}"/>
              </a:ext>
            </a:extLst>
          </p:cNvPr>
          <p:cNvSpPr>
            <a:spLocks noGrp="1"/>
          </p:cNvSpPr>
          <p:nvPr>
            <p:ph type="sldNum" sz="quarter" idx="12"/>
          </p:nvPr>
        </p:nvSpPr>
        <p:spPr/>
        <p:txBody>
          <a:bodyPr/>
          <a:lstStyle>
            <a:lvl1pPr>
              <a:defRPr/>
            </a:lvl1pPr>
          </a:lstStyle>
          <a:p>
            <a:fld id="{76F178C6-700F-4D76-8596-7C141F15EF34}" type="slidenum">
              <a:rPr lang="zh-CN" altLang="en-US"/>
              <a:pPr/>
              <a:t>‹#›</a:t>
            </a:fld>
            <a:endParaRPr lang="zh-CN" altLang="en-US"/>
          </a:p>
        </p:txBody>
      </p:sp>
    </p:spTree>
    <p:extLst>
      <p:ext uri="{BB962C8B-B14F-4D97-AF65-F5344CB8AC3E}">
        <p14:creationId xmlns:p14="http://schemas.microsoft.com/office/powerpoint/2010/main" val="39607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6DE589-B13C-4A09-AE33-122D197F4B99}"/>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7E806AF5-38B9-41CF-8E1F-4262B363F85A}"/>
              </a:ext>
            </a:extLst>
          </p:cNvPr>
          <p:cNvSpPr>
            <a:spLocks noGrp="1"/>
          </p:cNvSpPr>
          <p:nvPr>
            <p:ph type="dt" sz="half" idx="10"/>
          </p:nvPr>
        </p:nvSpPr>
        <p:spPr>
          <a:xfrm>
            <a:off x="73025" y="6400800"/>
            <a:ext cx="3200400" cy="284163"/>
          </a:xfrm>
        </p:spPr>
        <p:txBody>
          <a:bodyPr/>
          <a:lstStyle>
            <a:lvl1pPr>
              <a:defRPr/>
            </a:lvl1pPr>
          </a:lstStyle>
          <a:p>
            <a:pPr>
              <a:defRPr/>
            </a:pPr>
            <a:fld id="{7FFC32B3-64DB-4CF4-9F28-C0737D7D6DAC}" type="datetime1">
              <a:rPr lang="zh-CN" altLang="en-US" smtClean="0"/>
              <a:t>2022/9/8</a:t>
            </a:fld>
            <a:endParaRPr lang="zh-CN" altLang="en-US"/>
          </a:p>
        </p:txBody>
      </p:sp>
      <p:sp>
        <p:nvSpPr>
          <p:cNvPr id="6" name="页脚占位符 4">
            <a:extLst>
              <a:ext uri="{FF2B5EF4-FFF2-40B4-BE49-F238E27FC236}">
                <a16:creationId xmlns:a16="http://schemas.microsoft.com/office/drawing/2014/main" id="{CC6EF672-83E5-4DB1-96E5-83839658595F}"/>
              </a:ext>
            </a:extLst>
          </p:cNvPr>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B875095-8257-4A28-849A-0C53DE8F1DE6}"/>
              </a:ext>
            </a:extLst>
          </p:cNvPr>
          <p:cNvSpPr>
            <a:spLocks noGrp="1"/>
          </p:cNvSpPr>
          <p:nvPr>
            <p:ph type="sldNum" sz="quarter" idx="12"/>
          </p:nvPr>
        </p:nvSpPr>
        <p:spPr/>
        <p:txBody>
          <a:bodyPr/>
          <a:lstStyle>
            <a:lvl1pPr>
              <a:defRPr/>
            </a:lvl1pPr>
          </a:lstStyle>
          <a:p>
            <a:fld id="{F2E38298-ED12-40B6-B429-CA15E114ED8B}" type="slidenum">
              <a:rPr lang="zh-CN" altLang="en-US"/>
              <a:pPr/>
              <a:t>‹#›</a:t>
            </a:fld>
            <a:endParaRPr lang="zh-CN" altLang="en-US"/>
          </a:p>
        </p:txBody>
      </p:sp>
    </p:spTree>
    <p:extLst>
      <p:ext uri="{BB962C8B-B14F-4D97-AF65-F5344CB8AC3E}">
        <p14:creationId xmlns:p14="http://schemas.microsoft.com/office/powerpoint/2010/main" val="15488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7A0BAD3-938F-4C82-A4A5-E3FE514D6752}"/>
              </a:ext>
            </a:extLst>
          </p:cNvPr>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D54BE178-C150-476C-9F00-B9DA98576548}"/>
              </a:ext>
            </a:extLst>
          </p:cNvPr>
          <p:cNvSpPr>
            <a:spLocks noGrp="1"/>
          </p:cNvSpPr>
          <p:nvPr>
            <p:ph type="dt" sz="half" idx="10"/>
          </p:nvPr>
        </p:nvSpPr>
        <p:spPr/>
        <p:txBody>
          <a:bodyPr/>
          <a:lstStyle>
            <a:lvl1pPr>
              <a:defRPr/>
            </a:lvl1pPr>
          </a:lstStyle>
          <a:p>
            <a:pPr>
              <a:defRPr/>
            </a:pPr>
            <a:fld id="{6F5E9089-3DF6-48BF-B8A5-5273C5FFC735}" type="datetime1">
              <a:rPr lang="zh-CN" altLang="en-US" smtClean="0"/>
              <a:t>2022/9/8</a:t>
            </a:fld>
            <a:endParaRPr lang="zh-CN" altLang="en-US"/>
          </a:p>
        </p:txBody>
      </p:sp>
      <p:sp>
        <p:nvSpPr>
          <p:cNvPr id="6" name="页脚占位符 4">
            <a:extLst>
              <a:ext uri="{FF2B5EF4-FFF2-40B4-BE49-F238E27FC236}">
                <a16:creationId xmlns:a16="http://schemas.microsoft.com/office/drawing/2014/main" id="{5A589250-66F8-4CCE-BEF7-6433C647C25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BA5B2DE-1B77-473A-8B58-6ED65B9E5704}"/>
              </a:ext>
            </a:extLst>
          </p:cNvPr>
          <p:cNvSpPr>
            <a:spLocks noGrp="1"/>
          </p:cNvSpPr>
          <p:nvPr>
            <p:ph type="sldNum" sz="quarter" idx="12"/>
          </p:nvPr>
        </p:nvSpPr>
        <p:spPr/>
        <p:txBody>
          <a:bodyPr/>
          <a:lstStyle>
            <a:lvl1pPr>
              <a:defRPr/>
            </a:lvl1pPr>
          </a:lstStyle>
          <a:p>
            <a:fld id="{FE55D29D-B2B6-468C-802D-881E21044A7F}" type="slidenum">
              <a:rPr lang="zh-CN" altLang="en-US"/>
              <a:pPr/>
              <a:t>‹#›</a:t>
            </a:fld>
            <a:endParaRPr lang="zh-CN" altLang="en-US"/>
          </a:p>
        </p:txBody>
      </p:sp>
    </p:spTree>
    <p:extLst>
      <p:ext uri="{BB962C8B-B14F-4D97-AF65-F5344CB8AC3E}">
        <p14:creationId xmlns:p14="http://schemas.microsoft.com/office/powerpoint/2010/main" val="373212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28D56AA-3E80-4758-9BE6-33409839EACA}"/>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a:extLst>
              <a:ext uri="{FF2B5EF4-FFF2-40B4-BE49-F238E27FC236}">
                <a16:creationId xmlns:a16="http://schemas.microsoft.com/office/drawing/2014/main" id="{2A8412FD-9062-4AA2-B2C0-FB3DC696F61F}"/>
              </a:ext>
            </a:extLst>
          </p:cNvPr>
          <p:cNvSpPr>
            <a:spLocks noGrp="1"/>
          </p:cNvSpPr>
          <p:nvPr>
            <p:ph type="dt" sz="half" idx="10"/>
          </p:nvPr>
        </p:nvSpPr>
        <p:spPr/>
        <p:txBody>
          <a:bodyPr/>
          <a:lstStyle>
            <a:lvl1pPr>
              <a:defRPr/>
            </a:lvl1pPr>
          </a:lstStyle>
          <a:p>
            <a:pPr>
              <a:defRPr/>
            </a:pPr>
            <a:fld id="{A133FBE4-D269-4B94-A5F6-5F1A1981ED4B}" type="datetime1">
              <a:rPr lang="zh-CN" altLang="en-US" smtClean="0"/>
              <a:t>2022/9/8</a:t>
            </a:fld>
            <a:endParaRPr lang="zh-CN" altLang="en-US"/>
          </a:p>
        </p:txBody>
      </p:sp>
      <p:sp>
        <p:nvSpPr>
          <p:cNvPr id="7" name="页脚占位符 5">
            <a:extLst>
              <a:ext uri="{FF2B5EF4-FFF2-40B4-BE49-F238E27FC236}">
                <a16:creationId xmlns:a16="http://schemas.microsoft.com/office/drawing/2014/main" id="{A2E15E08-CFB2-4F0A-B256-BCC8E261F2C6}"/>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6">
            <a:extLst>
              <a:ext uri="{FF2B5EF4-FFF2-40B4-BE49-F238E27FC236}">
                <a16:creationId xmlns:a16="http://schemas.microsoft.com/office/drawing/2014/main" id="{6B7BF286-7EAE-4261-8B63-0A42297AE495}"/>
              </a:ext>
            </a:extLst>
          </p:cNvPr>
          <p:cNvSpPr>
            <a:spLocks noGrp="1"/>
          </p:cNvSpPr>
          <p:nvPr>
            <p:ph type="sldNum" sz="quarter" idx="12"/>
          </p:nvPr>
        </p:nvSpPr>
        <p:spPr/>
        <p:txBody>
          <a:bodyPr/>
          <a:lstStyle>
            <a:lvl1pPr>
              <a:defRPr/>
            </a:lvl1pPr>
          </a:lstStyle>
          <a:p>
            <a:fld id="{8320C12B-10A9-4D99-AED5-92B943003D23}" type="slidenum">
              <a:rPr lang="zh-CN" altLang="en-US"/>
              <a:pPr/>
              <a:t>‹#›</a:t>
            </a:fld>
            <a:endParaRPr lang="zh-CN" altLang="en-US"/>
          </a:p>
        </p:txBody>
      </p:sp>
    </p:spTree>
    <p:extLst>
      <p:ext uri="{BB962C8B-B14F-4D97-AF65-F5344CB8AC3E}">
        <p14:creationId xmlns:p14="http://schemas.microsoft.com/office/powerpoint/2010/main" val="243923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868D005-D7C4-4183-A65F-C8CBCEDFEFFD}"/>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日期占位符 6">
            <a:extLst>
              <a:ext uri="{FF2B5EF4-FFF2-40B4-BE49-F238E27FC236}">
                <a16:creationId xmlns:a16="http://schemas.microsoft.com/office/drawing/2014/main" id="{39223DCE-84D8-4006-A7F4-93830E41FBD5}"/>
              </a:ext>
            </a:extLst>
          </p:cNvPr>
          <p:cNvSpPr>
            <a:spLocks noGrp="1"/>
          </p:cNvSpPr>
          <p:nvPr>
            <p:ph type="dt" sz="half" idx="10"/>
          </p:nvPr>
        </p:nvSpPr>
        <p:spPr/>
        <p:txBody>
          <a:bodyPr/>
          <a:lstStyle>
            <a:lvl1pPr>
              <a:defRPr/>
            </a:lvl1pPr>
          </a:lstStyle>
          <a:p>
            <a:pPr>
              <a:defRPr/>
            </a:pPr>
            <a:fld id="{098D8CD5-151F-49B7-B69F-A0DF92485093}" type="datetime1">
              <a:rPr lang="zh-CN" altLang="en-US" smtClean="0"/>
              <a:t>2022/9/8</a:t>
            </a:fld>
            <a:endParaRPr lang="zh-CN" altLang="en-US"/>
          </a:p>
        </p:txBody>
      </p:sp>
      <p:sp>
        <p:nvSpPr>
          <p:cNvPr id="9" name="页脚占位符 7">
            <a:extLst>
              <a:ext uri="{FF2B5EF4-FFF2-40B4-BE49-F238E27FC236}">
                <a16:creationId xmlns:a16="http://schemas.microsoft.com/office/drawing/2014/main" id="{D1EA8463-BA54-464A-9196-B6A9EC5158A3}"/>
              </a:ext>
            </a:extLst>
          </p:cNvPr>
          <p:cNvSpPr>
            <a:spLocks noGrp="1"/>
          </p:cNvSpPr>
          <p:nvPr>
            <p:ph type="ftr" sz="quarter" idx="11"/>
          </p:nvPr>
        </p:nvSpPr>
        <p:spPr/>
        <p:txBody>
          <a:bodyPr/>
          <a:lstStyle>
            <a:lvl1pPr>
              <a:defRPr/>
            </a:lvl1pPr>
          </a:lstStyle>
          <a:p>
            <a:pPr>
              <a:defRPr/>
            </a:pPr>
            <a:endParaRPr lang="zh-CN" altLang="en-US"/>
          </a:p>
        </p:txBody>
      </p:sp>
      <p:sp>
        <p:nvSpPr>
          <p:cNvPr id="10" name="灯片编号占位符 8">
            <a:extLst>
              <a:ext uri="{FF2B5EF4-FFF2-40B4-BE49-F238E27FC236}">
                <a16:creationId xmlns:a16="http://schemas.microsoft.com/office/drawing/2014/main" id="{575BCD81-3739-4602-B323-72D4231E972B}"/>
              </a:ext>
            </a:extLst>
          </p:cNvPr>
          <p:cNvSpPr>
            <a:spLocks noGrp="1"/>
          </p:cNvSpPr>
          <p:nvPr>
            <p:ph type="sldNum" sz="quarter" idx="12"/>
          </p:nvPr>
        </p:nvSpPr>
        <p:spPr/>
        <p:txBody>
          <a:bodyPr/>
          <a:lstStyle>
            <a:lvl1pPr>
              <a:defRPr/>
            </a:lvl1pPr>
          </a:lstStyle>
          <a:p>
            <a:fld id="{26894911-114A-4EC0-93D9-E8E3341AE95F}" type="slidenum">
              <a:rPr lang="zh-CN" altLang="en-US"/>
              <a:pPr/>
              <a:t>‹#›</a:t>
            </a:fld>
            <a:endParaRPr lang="zh-CN" altLang="en-US"/>
          </a:p>
        </p:txBody>
      </p:sp>
    </p:spTree>
    <p:extLst>
      <p:ext uri="{BB962C8B-B14F-4D97-AF65-F5344CB8AC3E}">
        <p14:creationId xmlns:p14="http://schemas.microsoft.com/office/powerpoint/2010/main" val="252384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B4D7C6A-560D-40B7-ADE8-E44A30DD5BD7}"/>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4" name="日期占位符 2">
            <a:extLst>
              <a:ext uri="{FF2B5EF4-FFF2-40B4-BE49-F238E27FC236}">
                <a16:creationId xmlns:a16="http://schemas.microsoft.com/office/drawing/2014/main" id="{834AA589-F315-4B39-B6F2-519AC47E2953}"/>
              </a:ext>
            </a:extLst>
          </p:cNvPr>
          <p:cNvSpPr>
            <a:spLocks noGrp="1"/>
          </p:cNvSpPr>
          <p:nvPr>
            <p:ph type="dt" sz="half" idx="10"/>
          </p:nvPr>
        </p:nvSpPr>
        <p:spPr/>
        <p:txBody>
          <a:bodyPr/>
          <a:lstStyle>
            <a:lvl1pPr>
              <a:defRPr/>
            </a:lvl1pPr>
          </a:lstStyle>
          <a:p>
            <a:pPr>
              <a:defRPr/>
            </a:pPr>
            <a:fld id="{D2A657FA-68F7-4003-8FE7-F92F1CECF72A}" type="datetime1">
              <a:rPr lang="zh-CN" altLang="en-US" smtClean="0"/>
              <a:t>2022/9/8</a:t>
            </a:fld>
            <a:endParaRPr lang="zh-CN" altLang="en-US"/>
          </a:p>
        </p:txBody>
      </p:sp>
      <p:sp>
        <p:nvSpPr>
          <p:cNvPr id="5" name="页脚占位符 3">
            <a:extLst>
              <a:ext uri="{FF2B5EF4-FFF2-40B4-BE49-F238E27FC236}">
                <a16:creationId xmlns:a16="http://schemas.microsoft.com/office/drawing/2014/main" id="{F1CF5615-E4C4-4AFD-836B-6A2C71A89F2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ED679BE0-5ED5-4CC3-959D-1D06B7782E99}"/>
              </a:ext>
            </a:extLst>
          </p:cNvPr>
          <p:cNvSpPr>
            <a:spLocks noGrp="1"/>
          </p:cNvSpPr>
          <p:nvPr>
            <p:ph type="sldNum" sz="quarter" idx="12"/>
          </p:nvPr>
        </p:nvSpPr>
        <p:spPr/>
        <p:txBody>
          <a:bodyPr/>
          <a:lstStyle>
            <a:lvl1pPr>
              <a:defRPr/>
            </a:lvl1pPr>
          </a:lstStyle>
          <a:p>
            <a:fld id="{47E2B2AD-EF83-4EC9-8071-D840AEE53354}" type="slidenum">
              <a:rPr lang="zh-CN" altLang="en-US"/>
              <a:pPr/>
              <a:t>‹#›</a:t>
            </a:fld>
            <a:endParaRPr lang="zh-CN" altLang="en-US"/>
          </a:p>
        </p:txBody>
      </p:sp>
    </p:spTree>
    <p:extLst>
      <p:ext uri="{BB962C8B-B14F-4D97-AF65-F5344CB8AC3E}">
        <p14:creationId xmlns:p14="http://schemas.microsoft.com/office/powerpoint/2010/main" val="29010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2972278-6A0E-4A22-B425-EE77D37722FB}"/>
              </a:ext>
            </a:extLst>
          </p:cNvPr>
          <p:cNvSpPr>
            <a:spLocks noGrp="1"/>
          </p:cNvSpPr>
          <p:nvPr>
            <p:ph type="dt" sz="half" idx="10"/>
          </p:nvPr>
        </p:nvSpPr>
        <p:spPr/>
        <p:txBody>
          <a:bodyPr/>
          <a:lstStyle>
            <a:lvl1pPr>
              <a:defRPr/>
            </a:lvl1pPr>
          </a:lstStyle>
          <a:p>
            <a:pPr>
              <a:defRPr/>
            </a:pPr>
            <a:fld id="{6917209D-081F-4719-AFAB-7F054D592F4F}" type="datetime1">
              <a:rPr lang="zh-CN" altLang="en-US" smtClean="0"/>
              <a:t>2022/9/8</a:t>
            </a:fld>
            <a:endParaRPr lang="zh-CN" altLang="en-US"/>
          </a:p>
        </p:txBody>
      </p:sp>
      <p:sp>
        <p:nvSpPr>
          <p:cNvPr id="3" name="页脚占位符 2">
            <a:extLst>
              <a:ext uri="{FF2B5EF4-FFF2-40B4-BE49-F238E27FC236}">
                <a16:creationId xmlns:a16="http://schemas.microsoft.com/office/drawing/2014/main" id="{392D1B16-002E-4243-A941-82B2DF7A72B3}"/>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B749199F-7828-4B3A-9BEB-63692729B91B}"/>
              </a:ext>
            </a:extLst>
          </p:cNvPr>
          <p:cNvSpPr>
            <a:spLocks noGrp="1"/>
          </p:cNvSpPr>
          <p:nvPr>
            <p:ph type="sldNum" sz="quarter" idx="12"/>
          </p:nvPr>
        </p:nvSpPr>
        <p:spPr/>
        <p:txBody>
          <a:bodyPr/>
          <a:lstStyle>
            <a:lvl1pPr>
              <a:defRPr/>
            </a:lvl1pPr>
          </a:lstStyle>
          <a:p>
            <a:fld id="{31F3346C-B4CF-4FC3-B250-1BB202217C33}" type="slidenum">
              <a:rPr lang="zh-CN" altLang="en-US"/>
              <a:pPr/>
              <a:t>‹#›</a:t>
            </a:fld>
            <a:endParaRPr lang="zh-CN" altLang="en-US"/>
          </a:p>
        </p:txBody>
      </p:sp>
    </p:spTree>
    <p:extLst>
      <p:ext uri="{BB962C8B-B14F-4D97-AF65-F5344CB8AC3E}">
        <p14:creationId xmlns:p14="http://schemas.microsoft.com/office/powerpoint/2010/main" val="10327597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4FFE65E-AAFC-4AB7-8458-BB46A7F521A6}"/>
              </a:ext>
            </a:extLst>
          </p:cNvPr>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a:extLst>
              <a:ext uri="{FF2B5EF4-FFF2-40B4-BE49-F238E27FC236}">
                <a16:creationId xmlns:a16="http://schemas.microsoft.com/office/drawing/2014/main" id="{24066596-2E0F-46D7-B402-E786B51926AA}"/>
              </a:ext>
            </a:extLst>
          </p:cNvPr>
          <p:cNvSpPr>
            <a:spLocks noGrp="1"/>
          </p:cNvSpPr>
          <p:nvPr>
            <p:ph type="dt" sz="half" idx="10"/>
          </p:nvPr>
        </p:nvSpPr>
        <p:spPr/>
        <p:txBody>
          <a:bodyPr/>
          <a:lstStyle>
            <a:lvl1pPr>
              <a:defRPr/>
            </a:lvl1pPr>
          </a:lstStyle>
          <a:p>
            <a:pPr>
              <a:defRPr/>
            </a:pPr>
            <a:fld id="{C865F1C9-8789-4141-8D05-FC7386DC75B8}" type="datetime1">
              <a:rPr lang="zh-CN" altLang="en-US" smtClean="0"/>
              <a:t>2022/9/8</a:t>
            </a:fld>
            <a:endParaRPr lang="zh-CN" altLang="en-US"/>
          </a:p>
        </p:txBody>
      </p:sp>
      <p:sp>
        <p:nvSpPr>
          <p:cNvPr id="7" name="页脚占位符 5">
            <a:extLst>
              <a:ext uri="{FF2B5EF4-FFF2-40B4-BE49-F238E27FC236}">
                <a16:creationId xmlns:a16="http://schemas.microsoft.com/office/drawing/2014/main" id="{7167B3B0-2B2D-4BD6-A11E-6859B2949EA7}"/>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6">
            <a:extLst>
              <a:ext uri="{FF2B5EF4-FFF2-40B4-BE49-F238E27FC236}">
                <a16:creationId xmlns:a16="http://schemas.microsoft.com/office/drawing/2014/main" id="{04417E09-EB9C-4906-9295-6A0882C0CC71}"/>
              </a:ext>
            </a:extLst>
          </p:cNvPr>
          <p:cNvSpPr>
            <a:spLocks noGrp="1"/>
          </p:cNvSpPr>
          <p:nvPr>
            <p:ph type="sldNum" sz="quarter" idx="12"/>
          </p:nvPr>
        </p:nvSpPr>
        <p:spPr/>
        <p:txBody>
          <a:bodyPr/>
          <a:lstStyle>
            <a:lvl1pPr>
              <a:defRPr/>
            </a:lvl1pPr>
          </a:lstStyle>
          <a:p>
            <a:fld id="{3933252D-5273-4852-84A0-C0A28E6E7AAE}" type="slidenum">
              <a:rPr lang="zh-CN" altLang="en-US"/>
              <a:pPr/>
              <a:t>‹#›</a:t>
            </a:fld>
            <a:endParaRPr lang="zh-CN" altLang="en-US"/>
          </a:p>
        </p:txBody>
      </p:sp>
    </p:spTree>
    <p:extLst>
      <p:ext uri="{BB962C8B-B14F-4D97-AF65-F5344CB8AC3E}">
        <p14:creationId xmlns:p14="http://schemas.microsoft.com/office/powerpoint/2010/main" val="406476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BE0B7CEC-A334-4EF4-8C98-B0F35B848433}"/>
              </a:ext>
            </a:extLst>
          </p:cNvPr>
          <p:cNvSpPr>
            <a:spLocks noGrp="1"/>
          </p:cNvSpPr>
          <p:nvPr>
            <p:ph type="dt" sz="half" idx="10"/>
          </p:nvPr>
        </p:nvSpPr>
        <p:spPr/>
        <p:txBody>
          <a:bodyPr/>
          <a:lstStyle>
            <a:lvl1pPr>
              <a:defRPr/>
            </a:lvl1pPr>
          </a:lstStyle>
          <a:p>
            <a:pPr>
              <a:defRPr/>
            </a:pPr>
            <a:fld id="{99177A26-C42F-4DAA-B51D-54BCA5A67E4F}" type="datetime1">
              <a:rPr lang="zh-CN" altLang="en-US" smtClean="0"/>
              <a:t>2022/9/8</a:t>
            </a:fld>
            <a:endParaRPr lang="zh-CN" altLang="en-US"/>
          </a:p>
        </p:txBody>
      </p:sp>
      <p:sp>
        <p:nvSpPr>
          <p:cNvPr id="6" name="页脚占位符 5">
            <a:extLst>
              <a:ext uri="{FF2B5EF4-FFF2-40B4-BE49-F238E27FC236}">
                <a16:creationId xmlns:a16="http://schemas.microsoft.com/office/drawing/2014/main" id="{38823BBD-DD04-4542-92DB-509D8D533C6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2F547919-442D-4566-854B-257938400ACB}"/>
              </a:ext>
            </a:extLst>
          </p:cNvPr>
          <p:cNvSpPr>
            <a:spLocks noGrp="1"/>
          </p:cNvSpPr>
          <p:nvPr>
            <p:ph type="sldNum" sz="quarter" idx="12"/>
          </p:nvPr>
        </p:nvSpPr>
        <p:spPr/>
        <p:txBody>
          <a:bodyPr/>
          <a:lstStyle>
            <a:lvl1pPr>
              <a:defRPr/>
            </a:lvl1pPr>
          </a:lstStyle>
          <a:p>
            <a:fld id="{AF49218D-C784-47B8-B39F-72B7F901230E}" type="slidenum">
              <a:rPr lang="zh-CN" altLang="en-US"/>
              <a:pPr/>
              <a:t>‹#›</a:t>
            </a:fld>
            <a:endParaRPr lang="zh-CN" altLang="en-US"/>
          </a:p>
        </p:txBody>
      </p:sp>
    </p:spTree>
    <p:extLst>
      <p:ext uri="{BB962C8B-B14F-4D97-AF65-F5344CB8AC3E}">
        <p14:creationId xmlns:p14="http://schemas.microsoft.com/office/powerpoint/2010/main" val="23589009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0F737FE-F090-470A-B63F-D71DC1ED1187}"/>
              </a:ext>
            </a:extLst>
          </p:cNvPr>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7" name="标题占位符 1">
            <a:extLst>
              <a:ext uri="{FF2B5EF4-FFF2-40B4-BE49-F238E27FC236}">
                <a16:creationId xmlns:a16="http://schemas.microsoft.com/office/drawing/2014/main" id="{AE8BA370-BBB2-4302-84B9-CBD5C1C677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8" name="文本占位符 2">
            <a:extLst>
              <a:ext uri="{FF2B5EF4-FFF2-40B4-BE49-F238E27FC236}">
                <a16:creationId xmlns:a16="http://schemas.microsoft.com/office/drawing/2014/main" id="{0EFC084D-33D4-4F69-8A11-535B1B26CA39}"/>
              </a:ext>
            </a:extLst>
          </p:cNvPr>
          <p:cNvSpPr>
            <a:spLocks noGrp="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a:extLst>
              <a:ext uri="{FF2B5EF4-FFF2-40B4-BE49-F238E27FC236}">
                <a16:creationId xmlns:a16="http://schemas.microsoft.com/office/drawing/2014/main" id="{01B1A786-0591-4981-9531-70A9614C946C}"/>
              </a:ext>
            </a:extLst>
          </p:cNvPr>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smtClean="0">
                <a:solidFill>
                  <a:schemeClr val="tx2">
                    <a:lumMod val="75000"/>
                    <a:lumOff val="25000"/>
                  </a:schemeClr>
                </a:solidFill>
                <a:ea typeface="宋体" charset="-122"/>
              </a:defRPr>
            </a:lvl1pPr>
          </a:lstStyle>
          <a:p>
            <a:pPr>
              <a:defRPr/>
            </a:pPr>
            <a:fld id="{3A904070-C0AE-40DE-80DA-1721F67DEBE7}" type="datetime1">
              <a:rPr lang="zh-CN" altLang="en-US" smtClean="0"/>
              <a:t>2022/9/8</a:t>
            </a:fld>
            <a:endParaRPr lang="zh-CN" altLang="en-US"/>
          </a:p>
        </p:txBody>
      </p:sp>
      <p:sp>
        <p:nvSpPr>
          <p:cNvPr id="5" name="页脚占位符 4">
            <a:extLst>
              <a:ext uri="{FF2B5EF4-FFF2-40B4-BE49-F238E27FC236}">
                <a16:creationId xmlns:a16="http://schemas.microsoft.com/office/drawing/2014/main" id="{1CD47F23-6A94-452E-BB9E-CCF165EB5C5C}"/>
              </a:ext>
            </a:extLst>
          </p:cNvPr>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ea typeface="宋体" charset="-122"/>
              </a:defRPr>
            </a:lvl1pPr>
          </a:lstStyle>
          <a:p>
            <a:pPr>
              <a:defRPr/>
            </a:pPr>
            <a:endParaRPr lang="zh-CN" altLang="en-US"/>
          </a:p>
        </p:txBody>
      </p:sp>
      <p:sp>
        <p:nvSpPr>
          <p:cNvPr id="6" name="灯片编号占位符 5">
            <a:extLst>
              <a:ext uri="{FF2B5EF4-FFF2-40B4-BE49-F238E27FC236}">
                <a16:creationId xmlns:a16="http://schemas.microsoft.com/office/drawing/2014/main" id="{BA2FA984-522B-40C3-96C7-C052BE0C2B84}"/>
              </a:ext>
            </a:extLst>
          </p:cNvPr>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prstTxWarp prst="textNoShape">
              <a:avLst/>
            </a:prstTxWarp>
          </a:bodyPr>
          <a:lstStyle>
            <a:lvl1pPr algn="ctr">
              <a:defRPr sz="1100">
                <a:solidFill>
                  <a:srgbClr val="636363"/>
                </a:solidFill>
              </a:defRPr>
            </a:lvl1pPr>
          </a:lstStyle>
          <a:p>
            <a:fld id="{3F0099F4-0F8A-4AB3-B573-CBF5DDDFC71C}" type="slidenum">
              <a:rPr lang="zh-CN" altLang="en-US"/>
              <a:pPr/>
              <a:t>‹#›</a:t>
            </a:fld>
            <a:endParaRPr lang="zh-CN" altLang="en-US"/>
          </a:p>
        </p:txBody>
      </p:sp>
      <p:sp>
        <p:nvSpPr>
          <p:cNvPr id="8" name="矩形 7">
            <a:extLst>
              <a:ext uri="{FF2B5EF4-FFF2-40B4-BE49-F238E27FC236}">
                <a16:creationId xmlns:a16="http://schemas.microsoft.com/office/drawing/2014/main" id="{EF38EFA4-13A4-41C3-BA14-210300247592}"/>
              </a:ext>
            </a:extLst>
          </p:cNvPr>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82"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第十章：合成生物学</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3F61C229-6884-46ED-95A0-B8BB77D0A079}"/>
              </a:ext>
            </a:extLst>
          </p:cNvPr>
          <p:cNvSpPr>
            <a:spLocks noGrp="1"/>
          </p:cNvSpPr>
          <p:nvPr>
            <p:ph type="sldNum" sz="quarter" idx="12"/>
          </p:nvPr>
        </p:nvSpPr>
        <p:spPr/>
        <p:txBody>
          <a:bodyPr/>
          <a:lstStyle/>
          <a:p>
            <a:fld id="{6E677C95-0958-43D2-A68C-19D3F06C6C45}" type="slidenum">
              <a:rPr lang="zh-CN" altLang="en-US" smtClean="0"/>
              <a:pPr/>
              <a:t>1</a:t>
            </a:fld>
            <a:endParaRPr lang="zh-CN" altLang="en-US"/>
          </a:p>
        </p:txBody>
      </p:sp>
      <p:sp>
        <p:nvSpPr>
          <p:cNvPr id="7" name="文本框 6">
            <a:extLst>
              <a:ext uri="{FF2B5EF4-FFF2-40B4-BE49-F238E27FC236}">
                <a16:creationId xmlns:a16="http://schemas.microsoft.com/office/drawing/2014/main" id="{D0815EBF-EFF8-44E9-9FED-1A62D696E8E7}"/>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一、在大肠杆菌中构建双稳态开关</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（四）功能检测</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8ECE7DED-0B72-4E7E-9384-B46E2AC8B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9235"/>
            <a:ext cx="9144000" cy="351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5A81E784-7A78-4D04-94A3-32B720E9803F}"/>
              </a:ext>
            </a:extLst>
          </p:cNvPr>
          <p:cNvSpPr txBox="1"/>
          <p:nvPr/>
        </p:nvSpPr>
        <p:spPr>
          <a:xfrm>
            <a:off x="3203848" y="5999486"/>
            <a:ext cx="2736304"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双稳态开关实验结果图</a:t>
            </a:r>
          </a:p>
        </p:txBody>
      </p:sp>
    </p:spTree>
    <p:extLst>
      <p:ext uri="{BB962C8B-B14F-4D97-AF65-F5344CB8AC3E}">
        <p14:creationId xmlns:p14="http://schemas.microsoft.com/office/powerpoint/2010/main" val="382894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二、构建 </a:t>
            </a:r>
            <a:r>
              <a:rPr lang="en-US" altLang="zh-CN" sz="2400" dirty="0" err="1">
                <a:latin typeface="华文楷体" panose="02010600040101010101" pitchFamily="2" charset="-122"/>
                <a:ea typeface="华文楷体" panose="02010600040101010101" pitchFamily="2" charset="-122"/>
              </a:rPr>
              <a:t>Repressilator</a:t>
            </a:r>
            <a:r>
              <a:rPr lang="en-US" altLang="zh-CN" sz="2400" dirty="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基因振荡器</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en-US" altLang="zh-CN"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（一）基因线路设计</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2">
            <a:extLst>
              <a:ext uri="{FF2B5EF4-FFF2-40B4-BE49-F238E27FC236}">
                <a16:creationId xmlns:a16="http://schemas.microsoft.com/office/drawing/2014/main" id="{282EE9B8-9AE7-4115-8627-9D3060C04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375"/>
            <a:ext cx="91440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9B2DF2C5-EF05-4A86-AEBC-8420EAA117CD}"/>
              </a:ext>
            </a:extLst>
          </p:cNvPr>
          <p:cNvSpPr txBox="1"/>
          <p:nvPr/>
        </p:nvSpPr>
        <p:spPr>
          <a:xfrm>
            <a:off x="3455876" y="5057591"/>
            <a:ext cx="2232248"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自激振荡环基因线路图</a:t>
            </a:r>
          </a:p>
        </p:txBody>
      </p:sp>
    </p:spTree>
    <p:extLst>
      <p:ext uri="{BB962C8B-B14F-4D97-AF65-F5344CB8AC3E}">
        <p14:creationId xmlns:p14="http://schemas.microsoft.com/office/powerpoint/2010/main" val="223116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二、构建 </a:t>
            </a:r>
            <a:r>
              <a:rPr lang="en-US" altLang="zh-CN" sz="2400" dirty="0" err="1">
                <a:latin typeface="华文楷体" panose="02010600040101010101" pitchFamily="2" charset="-122"/>
                <a:ea typeface="华文楷体" panose="02010600040101010101" pitchFamily="2" charset="-122"/>
              </a:rPr>
              <a:t>Repressilator</a:t>
            </a:r>
            <a:r>
              <a:rPr lang="en-US" altLang="zh-CN" sz="2400" dirty="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基因振荡器</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（二）功能检测</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7109EB26-B418-4B7F-9974-AA6F96160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805" y="1888063"/>
            <a:ext cx="5763225" cy="45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BFA28C17-4048-4358-B145-23702D737C38}"/>
              </a:ext>
            </a:extLst>
          </p:cNvPr>
          <p:cNvSpPr txBox="1"/>
          <p:nvPr/>
        </p:nvSpPr>
        <p:spPr>
          <a:xfrm>
            <a:off x="1939762" y="6497252"/>
            <a:ext cx="5264475" cy="338554"/>
          </a:xfrm>
          <a:prstGeom prst="rect">
            <a:avLst/>
          </a:prstGeom>
          <a:noFill/>
        </p:spPr>
        <p:txBody>
          <a:bodyPr wrap="square" rtlCol="0">
            <a:spAutoFit/>
          </a:bodyPr>
          <a:lstStyle/>
          <a:p>
            <a:pPr algn="ctr"/>
            <a:r>
              <a:rPr lang="en-US" altLang="zh-CN" sz="1600" dirty="0" err="1">
                <a:latin typeface="等线" panose="02010600030101010101" pitchFamily="2" charset="-122"/>
                <a:ea typeface="等线" panose="02010600030101010101" pitchFamily="2" charset="-122"/>
              </a:rPr>
              <a:t>Repressilator</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荧光检测结果（不考虑细胞分裂因素）</a:t>
            </a:r>
          </a:p>
        </p:txBody>
      </p:sp>
    </p:spTree>
    <p:extLst>
      <p:ext uri="{BB962C8B-B14F-4D97-AF65-F5344CB8AC3E}">
        <p14:creationId xmlns:p14="http://schemas.microsoft.com/office/powerpoint/2010/main" val="80032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三、逻辑门功能基因线路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2">
            <a:extLst>
              <a:ext uri="{FF2B5EF4-FFF2-40B4-BE49-F238E27FC236}">
                <a16:creationId xmlns:a16="http://schemas.microsoft.com/office/drawing/2014/main" id="{627AE17D-C9B1-4524-BC69-D0C1FE183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1628775"/>
            <a:ext cx="91440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46D41138-7B75-4113-B922-19E11524566C}"/>
              </a:ext>
            </a:extLst>
          </p:cNvPr>
          <p:cNvSpPr txBox="1"/>
          <p:nvPr/>
        </p:nvSpPr>
        <p:spPr>
          <a:xfrm>
            <a:off x="3152478" y="4869160"/>
            <a:ext cx="2880320"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逻辑“与”门功能基因线路</a:t>
            </a:r>
          </a:p>
        </p:txBody>
      </p:sp>
    </p:spTree>
    <p:extLst>
      <p:ext uri="{BB962C8B-B14F-4D97-AF65-F5344CB8AC3E}">
        <p14:creationId xmlns:p14="http://schemas.microsoft.com/office/powerpoint/2010/main" val="343782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三、逻辑门功能基因线路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3">
            <a:extLst>
              <a:ext uri="{FF2B5EF4-FFF2-40B4-BE49-F238E27FC236}">
                <a16:creationId xmlns:a16="http://schemas.microsoft.com/office/drawing/2014/main" id="{41C6F880-7451-4F9E-B25C-58ED481BF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9828"/>
            <a:ext cx="911383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799278C2-2C7B-46F0-88D7-EE932AC3048F}"/>
              </a:ext>
            </a:extLst>
          </p:cNvPr>
          <p:cNvSpPr txBox="1"/>
          <p:nvPr/>
        </p:nvSpPr>
        <p:spPr>
          <a:xfrm>
            <a:off x="3275856" y="4563728"/>
            <a:ext cx="2592288"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逻辑“或”门功能基因线路</a:t>
            </a:r>
          </a:p>
        </p:txBody>
      </p:sp>
    </p:spTree>
    <p:extLst>
      <p:ext uri="{BB962C8B-B14F-4D97-AF65-F5344CB8AC3E}">
        <p14:creationId xmlns:p14="http://schemas.microsoft.com/office/powerpoint/2010/main" val="342427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四、人工多细胞图案系统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2">
            <a:extLst>
              <a:ext uri="{FF2B5EF4-FFF2-40B4-BE49-F238E27FC236}">
                <a16:creationId xmlns:a16="http://schemas.microsoft.com/office/drawing/2014/main" id="{9C5DD7E1-67EB-41F2-975D-D9D8FC854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91440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ABF61B38-A478-4A62-A64E-B704B3DD4BA2}"/>
              </a:ext>
            </a:extLst>
          </p:cNvPr>
          <p:cNvSpPr txBox="1"/>
          <p:nvPr/>
        </p:nvSpPr>
        <p:spPr>
          <a:xfrm>
            <a:off x="2680359" y="5456959"/>
            <a:ext cx="3528392"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人工多细胞图案系统基因线路图</a:t>
            </a:r>
          </a:p>
        </p:txBody>
      </p:sp>
    </p:spTree>
    <p:extLst>
      <p:ext uri="{BB962C8B-B14F-4D97-AF65-F5344CB8AC3E}">
        <p14:creationId xmlns:p14="http://schemas.microsoft.com/office/powerpoint/2010/main" val="371554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四、人工多细胞图案系统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87FC442F-38EF-44B6-A945-3ECEF9345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9164638"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78592FAE-EF92-4666-8502-71F3CDAA83D5}"/>
              </a:ext>
            </a:extLst>
          </p:cNvPr>
          <p:cNvSpPr txBox="1"/>
          <p:nvPr/>
        </p:nvSpPr>
        <p:spPr>
          <a:xfrm>
            <a:off x="3328431" y="5273842"/>
            <a:ext cx="2232248"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发光系统实验结果图</a:t>
            </a:r>
          </a:p>
        </p:txBody>
      </p:sp>
    </p:spTree>
    <p:extLst>
      <p:ext uri="{BB962C8B-B14F-4D97-AF65-F5344CB8AC3E}">
        <p14:creationId xmlns:p14="http://schemas.microsoft.com/office/powerpoint/2010/main" val="202989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四、人工多细胞图案系统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nvGrpSpPr>
          <p:cNvPr id="17" name="组合 16">
            <a:extLst>
              <a:ext uri="{FF2B5EF4-FFF2-40B4-BE49-F238E27FC236}">
                <a16:creationId xmlns:a16="http://schemas.microsoft.com/office/drawing/2014/main" id="{38D64187-F970-4D68-8F92-E2335EA3785F}"/>
              </a:ext>
            </a:extLst>
          </p:cNvPr>
          <p:cNvGrpSpPr/>
          <p:nvPr/>
        </p:nvGrpSpPr>
        <p:grpSpPr>
          <a:xfrm>
            <a:off x="1259781" y="1267434"/>
            <a:ext cx="6120531" cy="5235418"/>
            <a:chOff x="576262" y="115888"/>
            <a:chExt cx="7488238" cy="6726020"/>
          </a:xfrm>
        </p:grpSpPr>
        <p:pic>
          <p:nvPicPr>
            <p:cNvPr id="18" name="Picture 3">
              <a:extLst>
                <a:ext uri="{FF2B5EF4-FFF2-40B4-BE49-F238E27FC236}">
                  <a16:creationId xmlns:a16="http://schemas.microsoft.com/office/drawing/2014/main" id="{93DAA487-0FE3-4046-A2DC-C6A876823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15888"/>
              <a:ext cx="748823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a:extLst>
                <a:ext uri="{FF2B5EF4-FFF2-40B4-BE49-F238E27FC236}">
                  <a16:creationId xmlns:a16="http://schemas.microsoft.com/office/drawing/2014/main" id="{DCB9E8E5-BA80-4A1F-B063-761BD564F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2" y="3404970"/>
              <a:ext cx="7488237"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文本框 1">
            <a:extLst>
              <a:ext uri="{FF2B5EF4-FFF2-40B4-BE49-F238E27FC236}">
                <a16:creationId xmlns:a16="http://schemas.microsoft.com/office/drawing/2014/main" id="{E7EAB1C8-948F-4A10-B07E-7F5FC752E85F}"/>
              </a:ext>
            </a:extLst>
          </p:cNvPr>
          <p:cNvSpPr txBox="1"/>
          <p:nvPr/>
        </p:nvSpPr>
        <p:spPr>
          <a:xfrm>
            <a:off x="2699792" y="6519446"/>
            <a:ext cx="3096344"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发光带组成的多种形状颜色区域</a:t>
            </a:r>
          </a:p>
        </p:txBody>
      </p:sp>
    </p:spTree>
    <p:extLst>
      <p:ext uri="{BB962C8B-B14F-4D97-AF65-F5344CB8AC3E}">
        <p14:creationId xmlns:p14="http://schemas.microsoft.com/office/powerpoint/2010/main" val="204217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一、合成青蒿素的微生物工厂</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第三节 合成生物学应用研究经典实例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3" name="Picture 2">
            <a:extLst>
              <a:ext uri="{FF2B5EF4-FFF2-40B4-BE49-F238E27FC236}">
                <a16:creationId xmlns:a16="http://schemas.microsoft.com/office/drawing/2014/main" id="{924F6A9F-9B8B-4E5D-BBED-44DAD1C02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9977"/>
            <a:ext cx="9144000"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79F4E138-EC1E-4C55-970B-3902EF27F46C}"/>
              </a:ext>
            </a:extLst>
          </p:cNvPr>
          <p:cNvSpPr txBox="1"/>
          <p:nvPr/>
        </p:nvSpPr>
        <p:spPr>
          <a:xfrm>
            <a:off x="2411760" y="5871787"/>
            <a:ext cx="4320479"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人工构建大肠杆菌 </a:t>
            </a:r>
            <a:r>
              <a:rPr lang="en-US" altLang="zh-CN" sz="1600" dirty="0" err="1">
                <a:latin typeface="等线" panose="02010600030101010101" pitchFamily="2" charset="-122"/>
                <a:ea typeface="等线" panose="02010600030101010101" pitchFamily="2" charset="-122"/>
              </a:rPr>
              <a:t>Amorphadiene</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合成途径</a:t>
            </a:r>
          </a:p>
        </p:txBody>
      </p:sp>
    </p:spTree>
    <p:extLst>
      <p:ext uri="{BB962C8B-B14F-4D97-AF65-F5344CB8AC3E}">
        <p14:creationId xmlns:p14="http://schemas.microsoft.com/office/powerpoint/2010/main" val="155453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二、大肠杆菌成像系统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第三节 合成生物学应用研究经典实例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B2D02994-BAB4-4009-AA3F-0972D14F4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913606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C5A40496-EEEB-439B-9996-CC33FA3C9937}"/>
              </a:ext>
            </a:extLst>
          </p:cNvPr>
          <p:cNvSpPr txBox="1"/>
          <p:nvPr/>
        </p:nvSpPr>
        <p:spPr>
          <a:xfrm>
            <a:off x="2515803" y="5891740"/>
            <a:ext cx="4104455"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大肠杆菌成像系统构建示意图及实验演示图</a:t>
            </a:r>
          </a:p>
        </p:txBody>
      </p:sp>
    </p:spTree>
    <p:extLst>
      <p:ext uri="{BB962C8B-B14F-4D97-AF65-F5344CB8AC3E}">
        <p14:creationId xmlns:p14="http://schemas.microsoft.com/office/powerpoint/2010/main" val="8543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一、定义</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第一节：合成生物学概述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合成生物学是指按照一定的规律和已有的知识，①设计和建造新的生物零件、装置和系统；②重新设计已有的天然生物系统为人类的特殊目的服务［</a:t>
            </a:r>
            <a:r>
              <a:rPr kumimoji="1" lang="en-US" altLang="zh-CN" sz="1900" b="1" dirty="0">
                <a:latin typeface="等线" panose="02010600030101010101" pitchFamily="2" charset="-122"/>
                <a:ea typeface="等线" panose="02010600030101010101" pitchFamily="2" charset="-122"/>
              </a:rPr>
              <a:t>Synthetic Biology is</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A</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the design and construction of new biological parts</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devices</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and systems</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and B</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the re-design of existing</a:t>
            </a:r>
            <a:r>
              <a:rPr kumimoji="1" lang="zh-CN" altLang="en-US" sz="1900" b="1" dirty="0">
                <a:latin typeface="等线" panose="02010600030101010101" pitchFamily="2" charset="-122"/>
                <a:ea typeface="等线" panose="02010600030101010101" pitchFamily="2" charset="-122"/>
              </a:rPr>
              <a:t>，</a:t>
            </a:r>
            <a:r>
              <a:rPr kumimoji="1" lang="en-US" altLang="zh-CN" sz="1900" b="1" dirty="0">
                <a:latin typeface="等线" panose="02010600030101010101" pitchFamily="2" charset="-122"/>
                <a:ea typeface="等线" panose="02010600030101010101" pitchFamily="2" charset="-122"/>
              </a:rPr>
              <a:t>natural biological systems for useful purposes. </a:t>
            </a:r>
            <a:r>
              <a:rPr kumimoji="1" lang="zh-CN" altLang="en-US" sz="1900" b="1" dirty="0">
                <a:latin typeface="等线" panose="02010600030101010101" pitchFamily="2" charset="-122"/>
                <a:ea typeface="等线" panose="02010600030101010101" pitchFamily="2" charset="-122"/>
              </a:rPr>
              <a:t>］。</a:t>
            </a: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9672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贡献者：辛赛格</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二、合成生物学的工程本质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第一节：合成生物学概述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indent="342900"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生物系统的层次化结构设计是合成生物学工程化本质的典型体现。具有一定功能的 </a:t>
            </a:r>
            <a:r>
              <a:rPr kumimoji="1" lang="en-US" altLang="zh-CN" sz="1900" b="1" dirty="0">
                <a:latin typeface="等线" panose="02010600030101010101" pitchFamily="2" charset="-122"/>
                <a:ea typeface="等线" panose="02010600030101010101" pitchFamily="2" charset="-122"/>
              </a:rPr>
              <a:t>DNA </a:t>
            </a:r>
            <a:r>
              <a:rPr kumimoji="1" lang="zh-CN" altLang="en-US" sz="1900" b="1" dirty="0">
                <a:latin typeface="等线" panose="02010600030101010101" pitchFamily="2" charset="-122"/>
                <a:ea typeface="等线" panose="02010600030101010101" pitchFamily="2" charset="-122"/>
              </a:rPr>
              <a:t>序列组成最简单的生物部件（</a:t>
            </a:r>
            <a:r>
              <a:rPr kumimoji="1" lang="en-US" altLang="zh-CN" sz="1900" b="1" dirty="0">
                <a:latin typeface="等线" panose="02010600030101010101" pitchFamily="2" charset="-122"/>
                <a:ea typeface="等线" panose="02010600030101010101" pitchFamily="2" charset="-122"/>
              </a:rPr>
              <a:t>part</a:t>
            </a:r>
            <a:r>
              <a:rPr kumimoji="1" lang="zh-CN" altLang="en-US" sz="1900" b="1" dirty="0">
                <a:latin typeface="等线" panose="02010600030101010101" pitchFamily="2" charset="-122"/>
                <a:ea typeface="等线" panose="02010600030101010101" pitchFamily="2" charset="-122"/>
              </a:rPr>
              <a:t>），不同功能的生物部件按照一定的逻辑和物理连接组成复杂的生物装置（</a:t>
            </a:r>
            <a:r>
              <a:rPr kumimoji="1" lang="en-US" altLang="zh-CN" sz="1900" b="1" dirty="0">
                <a:latin typeface="等线" panose="02010600030101010101" pitchFamily="2" charset="-122"/>
                <a:ea typeface="等线" panose="02010600030101010101" pitchFamily="2" charset="-122"/>
              </a:rPr>
              <a:t>device</a:t>
            </a:r>
            <a:r>
              <a:rPr kumimoji="1" lang="zh-CN" altLang="en-US" sz="1900" b="1" dirty="0">
                <a:latin typeface="等线" panose="02010600030101010101" pitchFamily="2" charset="-122"/>
                <a:ea typeface="等线" panose="02010600030101010101" pitchFamily="2" charset="-122"/>
              </a:rPr>
              <a:t>），不同功能的 </a:t>
            </a:r>
            <a:r>
              <a:rPr kumimoji="1" lang="en-US" altLang="zh-CN" sz="1900" b="1" dirty="0">
                <a:latin typeface="等线" panose="02010600030101010101" pitchFamily="2" charset="-122"/>
                <a:ea typeface="等线" panose="02010600030101010101" pitchFamily="2" charset="-122"/>
              </a:rPr>
              <a:t>device </a:t>
            </a:r>
            <a:r>
              <a:rPr kumimoji="1" lang="zh-CN" altLang="en-US" sz="1900" b="1" dirty="0">
                <a:latin typeface="等线" panose="02010600030101010101" pitchFamily="2" charset="-122"/>
                <a:ea typeface="等线" panose="02010600030101010101" pitchFamily="2" charset="-122"/>
              </a:rPr>
              <a:t>协同运作组成更加复杂的生物系统（</a:t>
            </a:r>
            <a:r>
              <a:rPr kumimoji="1" lang="en-US" altLang="zh-CN" sz="1900" b="1" dirty="0">
                <a:latin typeface="等线" panose="02010600030101010101" pitchFamily="2" charset="-122"/>
                <a:ea typeface="等线" panose="02010600030101010101" pitchFamily="2" charset="-122"/>
              </a:rPr>
              <a:t>system</a:t>
            </a:r>
            <a:r>
              <a:rPr kumimoji="1" lang="zh-CN" altLang="en-US" sz="1900" b="1" dirty="0">
                <a:latin typeface="等线" panose="02010600030101010101" pitchFamily="2" charset="-122"/>
                <a:ea typeface="等线" panose="02010600030101010101" pitchFamily="2" charset="-122"/>
              </a:rPr>
              <a:t>），含有多种不同功能 </a:t>
            </a:r>
            <a:r>
              <a:rPr kumimoji="1" lang="en-US" altLang="zh-CN" sz="1900" b="1" dirty="0">
                <a:latin typeface="等线" panose="02010600030101010101" pitchFamily="2" charset="-122"/>
                <a:ea typeface="等线" panose="02010600030101010101" pitchFamily="2" charset="-122"/>
              </a:rPr>
              <a:t>system </a:t>
            </a:r>
            <a:r>
              <a:rPr kumimoji="1" lang="zh-CN" altLang="en-US" sz="1900" b="1" dirty="0">
                <a:latin typeface="等线" panose="02010600030101010101" pitchFamily="2" charset="-122"/>
                <a:ea typeface="等线" panose="02010600030101010101" pitchFamily="2" charset="-122"/>
              </a:rPr>
              <a:t>的生物体彼此通讯、互相协调组成更复杂的多细胞生物系统。</a:t>
            </a: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3010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二、合成生物学的工程本质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第一节：合成生物学概述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DEBA661D-5A54-4599-B4D7-B4478F640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1" y="1224636"/>
            <a:ext cx="8532812"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F68325F9-AC1B-44BB-9569-12A446B19479}"/>
              </a:ext>
            </a:extLst>
          </p:cNvPr>
          <p:cNvSpPr txBox="1"/>
          <p:nvPr/>
        </p:nvSpPr>
        <p:spPr>
          <a:xfrm>
            <a:off x="2915816" y="6176048"/>
            <a:ext cx="3312368" cy="615553"/>
          </a:xfrm>
          <a:prstGeom prst="rect">
            <a:avLst/>
          </a:prstGeom>
          <a:noFill/>
        </p:spPr>
        <p:txBody>
          <a:bodyPr wrap="square" rtlCol="0">
            <a:spAutoFit/>
          </a:bodyPr>
          <a:lstStyle/>
          <a:p>
            <a:pPr algn="ctr"/>
            <a:r>
              <a:rPr kumimoji="1" lang="zh-CN" altLang="en-US" sz="1600" dirty="0">
                <a:latin typeface="等线" panose="02010600030101010101" pitchFamily="2" charset="-122"/>
                <a:ea typeface="等线" panose="02010600030101010101" pitchFamily="2" charset="-122"/>
              </a:rPr>
              <a:t>基因线路的层次性结构示意图</a:t>
            </a:r>
          </a:p>
          <a:p>
            <a:endParaRPr lang="zh-CN" altLang="en-US" dirty="0"/>
          </a:p>
        </p:txBody>
      </p:sp>
    </p:spTree>
    <p:extLst>
      <p:ext uri="{BB962C8B-B14F-4D97-AF65-F5344CB8AC3E}">
        <p14:creationId xmlns:p14="http://schemas.microsoft.com/office/powerpoint/2010/main" val="422509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三、合成生物学的研究内容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第一节：合成生物学概述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92500" lnSpcReduction="20000"/>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（一）生物分子的合成与模块化</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en-US" altLang="zh-CN" sz="1900" b="1" dirty="0">
                <a:latin typeface="等线" panose="02010600030101010101" pitchFamily="2" charset="-122"/>
                <a:ea typeface="等线" panose="02010600030101010101" pitchFamily="2" charset="-122"/>
              </a:rPr>
              <a:t>1</a:t>
            </a:r>
            <a:r>
              <a:rPr kumimoji="1" lang="zh-CN" altLang="en-US" sz="1900" b="1" dirty="0">
                <a:latin typeface="等线" panose="02010600030101010101" pitchFamily="2" charset="-122"/>
                <a:ea typeface="等线" panose="02010600030101010101" pitchFamily="2" charset="-122"/>
              </a:rPr>
              <a:t>、蛋白质的人工合成与模块化</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en-US" altLang="zh-CN" sz="1900" b="1" dirty="0">
                <a:latin typeface="等线" panose="02010600030101010101" pitchFamily="2" charset="-122"/>
                <a:ea typeface="等线" panose="02010600030101010101" pitchFamily="2" charset="-122"/>
              </a:rPr>
              <a:t>2</a:t>
            </a:r>
            <a:r>
              <a:rPr kumimoji="1" lang="zh-CN" altLang="en-US" sz="1900" b="1" dirty="0">
                <a:latin typeface="等线" panose="02010600030101010101" pitchFamily="2" charset="-122"/>
                <a:ea typeface="等线" panose="02010600030101010101" pitchFamily="2" charset="-122"/>
              </a:rPr>
              <a:t>、核酸分子的人工合成</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（二）生物底盘的简化与模块化</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（三）基因线路的设计与构建</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09752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三、合成生物学的研究内容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第一节：合成生物学概述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（四）合成代谢网络</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（五）多细胞系统研究</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（六）数学模拟和功能预测</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46475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一、在大肠杆菌中构建双稳态开关</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（一）基因线路设计</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14A4DE63-5587-422B-AFCE-B8E963178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5099"/>
            <a:ext cx="91535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44B738D0-26A8-4064-97D3-3BBBCFDE4CB4}"/>
              </a:ext>
            </a:extLst>
          </p:cNvPr>
          <p:cNvSpPr txBox="1"/>
          <p:nvPr/>
        </p:nvSpPr>
        <p:spPr>
          <a:xfrm>
            <a:off x="3059832" y="6094985"/>
            <a:ext cx="3024336"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双稳态开关的基因线路设计</a:t>
            </a:r>
          </a:p>
        </p:txBody>
      </p:sp>
    </p:spTree>
    <p:extLst>
      <p:ext uri="{BB962C8B-B14F-4D97-AF65-F5344CB8AC3E}">
        <p14:creationId xmlns:p14="http://schemas.microsoft.com/office/powerpoint/2010/main" val="99203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一、在大肠杆菌中构建双稳态开关</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1691679" y="1484152"/>
            <a:ext cx="5899351" cy="4267200"/>
          </a:xfrm>
        </p:spPr>
        <p:txBody>
          <a:bodyPr>
            <a:normAutofit/>
          </a:bodyPr>
          <a:lstStyle/>
          <a:p>
            <a:pPr algn="ctr" eaLnBrk="1" hangingPunct="1">
              <a:lnSpc>
                <a:spcPct val="110000"/>
              </a:lnSpc>
              <a:spcBef>
                <a:spcPts val="1000"/>
              </a:spcBef>
              <a:buFont typeface="Wingdings" panose="05000000000000000000" pitchFamily="2" charset="2"/>
              <a:buNone/>
            </a:pPr>
            <a:endParaRPr kumimoji="1" lang="en-US" altLang="zh-CN"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（二）基因线路实现</a:t>
            </a:r>
          </a:p>
          <a:p>
            <a:pPr algn="ctr" eaLnBrk="1" hangingPunct="1">
              <a:lnSpc>
                <a:spcPct val="110000"/>
              </a:lnSpc>
              <a:spcBef>
                <a:spcPts val="1000"/>
              </a:spcBef>
              <a:buFont typeface="Wingdings" panose="05000000000000000000" pitchFamily="2" charset="2"/>
              <a:buNone/>
            </a:pPr>
            <a:r>
              <a:rPr kumimoji="1" lang="zh-CN" altLang="en-US" sz="2100" dirty="0"/>
              <a:t>为了实现设计的基因线路逻辑功能，必须选择恰当的基因功能模块。</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84332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076195" cy="515056"/>
          </a:xfrm>
        </p:spPr>
        <p:txBody>
          <a:bodyPr>
            <a:noAutofit/>
          </a:bodyPr>
          <a:lstStyle/>
          <a:p>
            <a:pPr algn="l"/>
            <a:r>
              <a:rPr lang="zh-CN" altLang="en-US" sz="2400" dirty="0">
                <a:latin typeface="华文楷体" panose="02010600040101010101" pitchFamily="2" charset="-122"/>
                <a:ea typeface="华文楷体" panose="02010600040101010101" pitchFamily="2" charset="-122"/>
              </a:rPr>
              <a:t>一、在大肠杆菌中构建双稳态开关</a:t>
            </a:r>
          </a:p>
        </p:txBody>
      </p:sp>
      <p:sp>
        <p:nvSpPr>
          <p:cNvPr id="5" name="文本框 4"/>
          <p:cNvSpPr txBox="1"/>
          <p:nvPr/>
        </p:nvSpPr>
        <p:spPr>
          <a:xfrm>
            <a:off x="716401" y="84568"/>
            <a:ext cx="6874629" cy="461665"/>
          </a:xfrm>
          <a:prstGeom prst="rect">
            <a:avLst/>
          </a:prstGeom>
          <a:noFill/>
        </p:spPr>
        <p:txBody>
          <a:bodyPr wrap="square" rtlCol="0">
            <a:spAutoFit/>
          </a:bodyPr>
          <a:lstStyle/>
          <a:p>
            <a:pPr lvl="0">
              <a:defRPr/>
            </a:pPr>
            <a:r>
              <a:rPr lang="zh-CN" altLang="en-US" sz="2400" dirty="0">
                <a:latin typeface="华文楷体" panose="02010600040101010101" pitchFamily="2" charset="-122"/>
                <a:ea typeface="华文楷体" panose="02010600040101010101" pitchFamily="2" charset="-122"/>
                <a:cs typeface="+mj-cs"/>
              </a:rPr>
              <a:t>第二节 合成生物学基础研究经典实例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110000"/>
              </a:lnSpc>
              <a:spcBef>
                <a:spcPts val="1000"/>
              </a:spcBef>
              <a:buFont typeface="Wingdings" panose="05000000000000000000" pitchFamily="2" charset="2"/>
              <a:buNone/>
            </a:pPr>
            <a:r>
              <a:rPr kumimoji="1" lang="zh-CN" altLang="en-US" sz="1900" b="1" dirty="0">
                <a:latin typeface="等线" panose="02010600030101010101" pitchFamily="2" charset="-122"/>
                <a:ea typeface="等线" panose="02010600030101010101" pitchFamily="2" charset="-122"/>
              </a:rPr>
              <a:t>（三）数学模型建立</a:t>
            </a:r>
          </a:p>
          <a:p>
            <a:pPr algn="ctr" eaLnBrk="1" hangingPunct="1">
              <a:lnSpc>
                <a:spcPct val="110000"/>
              </a:lnSpc>
              <a:spcBef>
                <a:spcPts val="1000"/>
              </a:spcBef>
              <a:buFont typeface="Wingdings" panose="05000000000000000000" pitchFamily="2" charset="2"/>
              <a:buNone/>
            </a:pPr>
            <a:endParaRPr kumimoji="1" lang="zh-CN" altLang="en-US" sz="1900" b="1" dirty="0">
              <a:latin typeface="等线" panose="02010600030101010101" pitchFamily="2" charset="-122"/>
              <a:ea typeface="等线" panose="02010600030101010101" pitchFamily="2" charset="-122"/>
            </a:endParaRPr>
          </a:p>
          <a:p>
            <a:pPr algn="ctr" eaLnBrk="1" hangingPunct="1">
              <a:lnSpc>
                <a:spcPct val="110000"/>
              </a:lnSpc>
              <a:spcBef>
                <a:spcPts val="1000"/>
              </a:spcBef>
              <a:buFont typeface="Wingdings" panose="05000000000000000000" pitchFamily="2" charset="2"/>
              <a:buNone/>
            </a:pPr>
            <a:r>
              <a:rPr kumimoji="1" lang="zh-CN" altLang="en-US" sz="2100" dirty="0"/>
              <a:t> </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9B81F4F4-2748-4096-BBC6-88294FC5D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1951113"/>
            <a:ext cx="86042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78B415E1-8966-4188-9C72-E4D405F1ADCB}"/>
              </a:ext>
            </a:extLst>
          </p:cNvPr>
          <p:cNvSpPr txBox="1"/>
          <p:nvPr/>
        </p:nvSpPr>
        <p:spPr>
          <a:xfrm>
            <a:off x="2771800" y="6519446"/>
            <a:ext cx="3600400"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双稳态开关状态图</a:t>
            </a:r>
          </a:p>
        </p:txBody>
      </p:sp>
    </p:spTree>
    <p:extLst>
      <p:ext uri="{BB962C8B-B14F-4D97-AF65-F5344CB8AC3E}">
        <p14:creationId xmlns:p14="http://schemas.microsoft.com/office/powerpoint/2010/main" val="2688453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139</TotalTime>
  <Words>744</Words>
  <Application>Microsoft Office PowerPoint</Application>
  <PresentationFormat>全屏显示(4:3)</PresentationFormat>
  <Paragraphs>143</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等线</vt:lpstr>
      <vt:lpstr>黑体</vt:lpstr>
      <vt:lpstr>华文楷体</vt:lpstr>
      <vt:lpstr>宋体</vt:lpstr>
      <vt:lpstr>微软雅黑</vt:lpstr>
      <vt:lpstr>Arial</vt:lpstr>
      <vt:lpstr>Calibri</vt:lpstr>
      <vt:lpstr>Franklin Gothic Book</vt:lpstr>
      <vt:lpstr>Franklin Gothic Medium</vt:lpstr>
      <vt:lpstr>Verdana</vt:lpstr>
      <vt:lpstr>Wingdings</vt:lpstr>
      <vt:lpstr>Wingdings 2</vt:lpstr>
      <vt:lpstr>暗香扑面</vt:lpstr>
      <vt:lpstr>PowerPoint 演示文稿</vt:lpstr>
      <vt:lpstr>一、定义</vt:lpstr>
      <vt:lpstr>二、合成生物学的工程本质</vt:lpstr>
      <vt:lpstr>二、合成生物学的工程本质</vt:lpstr>
      <vt:lpstr>三、合成生物学的研究内容</vt:lpstr>
      <vt:lpstr>三、合成生物学的研究内容</vt:lpstr>
      <vt:lpstr>一、在大肠杆菌中构建双稳态开关</vt:lpstr>
      <vt:lpstr>一、在大肠杆菌中构建双稳态开关</vt:lpstr>
      <vt:lpstr>一、在大肠杆菌中构建双稳态开关</vt:lpstr>
      <vt:lpstr>一、在大肠杆菌中构建双稳态开关</vt:lpstr>
      <vt:lpstr>二、构建 Repressilator 基因振荡器</vt:lpstr>
      <vt:lpstr>二、构建 Repressilator 基因振荡器</vt:lpstr>
      <vt:lpstr>三、逻辑门功能基因线路</vt:lpstr>
      <vt:lpstr>三、逻辑门功能基因线路</vt:lpstr>
      <vt:lpstr>四、人工多细胞图案系统</vt:lpstr>
      <vt:lpstr>四、人工多细胞图案系统</vt:lpstr>
      <vt:lpstr>四、人工多细胞图案系统</vt:lpstr>
      <vt:lpstr>一、合成青蒿素的微生物工厂</vt:lpstr>
      <vt:lpstr>二、大肠杆菌成像系统</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 合成生物学</dc:title>
  <dc:creator>Avril_love</dc:creator>
  <cp:lastModifiedBy>haoyu chao</cp:lastModifiedBy>
  <cp:revision>21</cp:revision>
  <dcterms:created xsi:type="dcterms:W3CDTF">2013-10-17T04:28:08Z</dcterms:created>
  <dcterms:modified xsi:type="dcterms:W3CDTF">2022-09-08T13:15:01Z</dcterms:modified>
</cp:coreProperties>
</file>