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2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5" d="100"/>
          <a:sy n="75" d="100"/>
        </p:scale>
        <p:origin x="6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93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94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94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94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4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94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583"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906" name="Title 1"/>
          <p:cNvSpPr>
            <a:spLocks noGrp="1"/>
          </p:cNvSpPr>
          <p:nvPr>
            <p:ph type="title"/>
          </p:nvPr>
        </p:nvSpPr>
        <p:spPr/>
        <p:txBody>
          <a:bodyPr/>
          <a:lstStyle/>
          <a:p>
            <a:r>
              <a:rPr lang="zh-CN" altLang="en-US"/>
              <a:t>单击此处编辑母版标题样式</a:t>
            </a:r>
            <a:endParaRPr lang="en-US" dirty="0"/>
          </a:p>
        </p:txBody>
      </p:sp>
      <p:sp>
        <p:nvSpPr>
          <p:cNvPr id="1048907"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908"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909" name="Footer Placeholder 4"/>
          <p:cNvSpPr>
            <a:spLocks noGrp="1"/>
          </p:cNvSpPr>
          <p:nvPr>
            <p:ph type="ftr" sz="quarter" idx="11"/>
          </p:nvPr>
        </p:nvSpPr>
        <p:spPr/>
        <p:txBody>
          <a:bodyPr/>
          <a:lstStyle/>
          <a:p>
            <a:endParaRPr lang="zh-CN" altLang="en-US"/>
          </a:p>
        </p:txBody>
      </p:sp>
      <p:sp>
        <p:nvSpPr>
          <p:cNvPr id="1048910"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895"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1048896"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897"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898" name="Footer Placeholder 4"/>
          <p:cNvSpPr>
            <a:spLocks noGrp="1"/>
          </p:cNvSpPr>
          <p:nvPr>
            <p:ph type="ftr" sz="quarter" idx="11"/>
          </p:nvPr>
        </p:nvSpPr>
        <p:spPr/>
        <p:txBody>
          <a:bodyPr/>
          <a:lstStyle/>
          <a:p>
            <a:endParaRPr lang="zh-CN" altLang="en-US"/>
          </a:p>
        </p:txBody>
      </p:sp>
      <p:sp>
        <p:nvSpPr>
          <p:cNvPr id="1048899"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zh-CN" altLang="en-US"/>
              <a:t>单击此处编辑母版标题样式</a:t>
            </a:r>
            <a:endParaRPr lang="en-US" dirty="0"/>
          </a:p>
        </p:txBody>
      </p:sp>
      <p:sp>
        <p:nvSpPr>
          <p:cNvPr id="1048589"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90"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591" name="Footer Placeholder 4"/>
          <p:cNvSpPr>
            <a:spLocks noGrp="1"/>
          </p:cNvSpPr>
          <p:nvPr>
            <p:ph type="ftr" sz="quarter" idx="11"/>
          </p:nvPr>
        </p:nvSpPr>
        <p:spPr/>
        <p:txBody>
          <a:bodyPr/>
          <a:lstStyle/>
          <a:p>
            <a:endParaRPr lang="zh-CN" altLang="en-US"/>
          </a:p>
        </p:txBody>
      </p:sp>
      <p:sp>
        <p:nvSpPr>
          <p:cNvPr id="1048592"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911"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1048912"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48913" name="Date Placeholder 3"/>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914" name="Footer Placeholder 4"/>
          <p:cNvSpPr>
            <a:spLocks noGrp="1"/>
          </p:cNvSpPr>
          <p:nvPr>
            <p:ph type="ftr" sz="quarter" idx="11"/>
          </p:nvPr>
        </p:nvSpPr>
        <p:spPr/>
        <p:txBody>
          <a:bodyPr/>
          <a:lstStyle/>
          <a:p>
            <a:endParaRPr lang="zh-CN" altLang="en-US"/>
          </a:p>
        </p:txBody>
      </p:sp>
      <p:sp>
        <p:nvSpPr>
          <p:cNvPr id="1048915"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916" name="Title 1"/>
          <p:cNvSpPr>
            <a:spLocks noGrp="1"/>
          </p:cNvSpPr>
          <p:nvPr>
            <p:ph type="title"/>
          </p:nvPr>
        </p:nvSpPr>
        <p:spPr/>
        <p:txBody>
          <a:bodyPr/>
          <a:lstStyle/>
          <a:p>
            <a:r>
              <a:rPr lang="zh-CN" altLang="en-US"/>
              <a:t>单击此处编辑母版标题样式</a:t>
            </a:r>
            <a:endParaRPr lang="en-US" dirty="0"/>
          </a:p>
        </p:txBody>
      </p:sp>
      <p:sp>
        <p:nvSpPr>
          <p:cNvPr id="1048917"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918"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919"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920" name="Footer Placeholder 5"/>
          <p:cNvSpPr>
            <a:spLocks noGrp="1"/>
          </p:cNvSpPr>
          <p:nvPr>
            <p:ph type="ftr" sz="quarter" idx="11"/>
          </p:nvPr>
        </p:nvSpPr>
        <p:spPr/>
        <p:txBody>
          <a:bodyPr/>
          <a:lstStyle/>
          <a:p>
            <a:endParaRPr lang="zh-CN" altLang="en-US"/>
          </a:p>
        </p:txBody>
      </p:sp>
      <p:sp>
        <p:nvSpPr>
          <p:cNvPr id="1048921"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92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104892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92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92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92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927" name="Date Placeholder 6"/>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928" name="Footer Placeholder 7"/>
          <p:cNvSpPr>
            <a:spLocks noGrp="1"/>
          </p:cNvSpPr>
          <p:nvPr>
            <p:ph type="ftr" sz="quarter" idx="11"/>
          </p:nvPr>
        </p:nvSpPr>
        <p:spPr/>
        <p:txBody>
          <a:bodyPr/>
          <a:lstStyle/>
          <a:p>
            <a:endParaRPr lang="zh-CN" altLang="en-US"/>
          </a:p>
        </p:txBody>
      </p:sp>
      <p:sp>
        <p:nvSpPr>
          <p:cNvPr id="1048929" name="Slide Number Placeholder 8"/>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91" name="Title 1"/>
          <p:cNvSpPr>
            <a:spLocks noGrp="1"/>
          </p:cNvSpPr>
          <p:nvPr>
            <p:ph type="title"/>
          </p:nvPr>
        </p:nvSpPr>
        <p:spPr/>
        <p:txBody>
          <a:bodyPr/>
          <a:lstStyle/>
          <a:p>
            <a:r>
              <a:rPr lang="zh-CN" altLang="en-US"/>
              <a:t>单击此处编辑母版标题样式</a:t>
            </a:r>
            <a:endParaRPr lang="en-US" dirty="0"/>
          </a:p>
        </p:txBody>
      </p:sp>
      <p:sp>
        <p:nvSpPr>
          <p:cNvPr id="1048892" name="Date Placeholder 2"/>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893" name="Footer Placeholder 3"/>
          <p:cNvSpPr>
            <a:spLocks noGrp="1"/>
          </p:cNvSpPr>
          <p:nvPr>
            <p:ph type="ftr" sz="quarter" idx="11"/>
          </p:nvPr>
        </p:nvSpPr>
        <p:spPr/>
        <p:txBody>
          <a:bodyPr/>
          <a:lstStyle/>
          <a:p>
            <a:endParaRPr lang="zh-CN" altLang="en-US"/>
          </a:p>
        </p:txBody>
      </p:sp>
      <p:sp>
        <p:nvSpPr>
          <p:cNvPr id="1048894" name="Slide Number Placeholder 4"/>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930" name="Date Placeholder 1"/>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931" name="Footer Placeholder 2"/>
          <p:cNvSpPr>
            <a:spLocks noGrp="1"/>
          </p:cNvSpPr>
          <p:nvPr>
            <p:ph type="ftr" sz="quarter" idx="11"/>
          </p:nvPr>
        </p:nvSpPr>
        <p:spPr/>
        <p:txBody>
          <a:bodyPr/>
          <a:lstStyle/>
          <a:p>
            <a:endParaRPr lang="zh-CN" altLang="en-US"/>
          </a:p>
        </p:txBody>
      </p:sp>
      <p:sp>
        <p:nvSpPr>
          <p:cNvPr id="1048932" name="Slide Number Placeholder 3"/>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933"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1048934"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935"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936"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937" name="Footer Placeholder 5"/>
          <p:cNvSpPr>
            <a:spLocks noGrp="1"/>
          </p:cNvSpPr>
          <p:nvPr>
            <p:ph type="ftr" sz="quarter" idx="11"/>
          </p:nvPr>
        </p:nvSpPr>
        <p:spPr/>
        <p:txBody>
          <a:bodyPr/>
          <a:lstStyle/>
          <a:p>
            <a:endParaRPr lang="zh-CN" altLang="en-US"/>
          </a:p>
        </p:txBody>
      </p:sp>
      <p:sp>
        <p:nvSpPr>
          <p:cNvPr id="1048938"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900"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1048901"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902"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903" name="Date Placeholder 4"/>
          <p:cNvSpPr>
            <a:spLocks noGrp="1"/>
          </p:cNvSpPr>
          <p:nvPr>
            <p:ph type="dt" sz="half" idx="10"/>
          </p:nvPr>
        </p:nvSpPr>
        <p:spPr/>
        <p:txBody>
          <a:bodyPr/>
          <a:lstStyle/>
          <a:p>
            <a:fld id="{25978851-6AB1-4A79-B754-F2EC644C4BA8}" type="datetimeFigureOut">
              <a:rPr lang="zh-CN" altLang="en-US" smtClean="0"/>
              <a:t>2022/9/8</a:t>
            </a:fld>
            <a:endParaRPr lang="zh-CN" altLang="en-US"/>
          </a:p>
        </p:txBody>
      </p:sp>
      <p:sp>
        <p:nvSpPr>
          <p:cNvPr id="1048904" name="Footer Placeholder 5"/>
          <p:cNvSpPr>
            <a:spLocks noGrp="1"/>
          </p:cNvSpPr>
          <p:nvPr>
            <p:ph type="ftr" sz="quarter" idx="11"/>
          </p:nvPr>
        </p:nvSpPr>
        <p:spPr/>
        <p:txBody>
          <a:bodyPr/>
          <a:lstStyle/>
          <a:p>
            <a:endParaRPr lang="zh-CN" altLang="en-US"/>
          </a:p>
        </p:txBody>
      </p:sp>
      <p:sp>
        <p:nvSpPr>
          <p:cNvPr id="1048905"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8851-6AB1-4A79-B754-F2EC644C4BA8}" type="datetimeFigureOut">
              <a:rPr lang="zh-CN" altLang="en-US" smtClean="0"/>
              <a:t>2022/9/8</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8F4F-E495-4A14-A5BC-BA65E649EAA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ext Box 4"/>
          <p:cNvSpPr txBox="1">
            <a:spLocks noChangeArrowheads="1"/>
          </p:cNvSpPr>
          <p:nvPr/>
        </p:nvSpPr>
        <p:spPr bwMode="auto">
          <a:xfrm>
            <a:off x="2290197" y="256053"/>
            <a:ext cx="2189480" cy="1793240"/>
          </a:xfrm>
          <a:prstGeom prst="rect">
            <a:avLst/>
          </a:prstGeom>
          <a:noFill/>
          <a:ln>
            <a:noFill/>
          </a:ln>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2097152" name="Picture 6" descr="生物信息学教材"/>
          <p:cNvPicPr>
            <a:picLocks noChangeAspect="1" noChangeArrowheads="1"/>
          </p:cNvPicPr>
          <p:nvPr/>
        </p:nvPicPr>
        <p:blipFill>
          <a:blip r:embed="rId2"/>
          <a:srcRect/>
          <a:stretch>
            <a:fillRect/>
          </a:stretch>
        </p:blipFill>
        <p:spPr bwMode="auto">
          <a:xfrm>
            <a:off x="672725" y="77124"/>
            <a:ext cx="1524000" cy="2112185"/>
          </a:xfrm>
          <a:prstGeom prst="rect">
            <a:avLst/>
          </a:prstGeom>
          <a:noFill/>
        </p:spPr>
      </p:pic>
      <p:sp>
        <p:nvSpPr>
          <p:cNvPr id="1048587" name="Rectangle 2"/>
          <p:cNvSpPr txBox="1">
            <a:spLocks noChangeArrowheads="1"/>
          </p:cNvSpPr>
          <p:nvPr/>
        </p:nvSpPr>
        <p:spPr bwMode="auto">
          <a:xfrm>
            <a:off x="889635" y="3132455"/>
            <a:ext cx="7548880" cy="1384935"/>
          </a:xfrm>
          <a:prstGeom prst="rect">
            <a:avLst/>
          </a:prstGeom>
          <a:noFill/>
          <a:ln>
            <a:noFill/>
          </a:ln>
        </p:spPr>
        <p:txBody>
          <a:bodyPr vert="horz" wrap="square" lIns="91440" tIns="45720" rIns="91440" bIns="45720" numCol="1" anchor="b" anchorCtr="0" compatLnSpc="1"/>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4000" b="0" i="0" u="none" strike="noStrike" kern="0" cap="none" spc="0" normalizeH="0" baseline="0" noProof="0" dirty="0">
                <a:ln>
                  <a:noFill/>
                </a:ln>
                <a:solidFill>
                  <a:srgbClr val="000000"/>
                </a:solidFill>
                <a:effectLst/>
                <a:uLnTx/>
                <a:uFillTx/>
                <a:latin typeface="Verdana" panose="020B0604030504040204"/>
                <a:ea typeface="宋体" panose="02010600030101010101" pitchFamily="2" charset="-122"/>
                <a:cs typeface="+mj-cs"/>
              </a:rPr>
              <a:t>第十一章：分子进化与系统发育</a:t>
            </a:r>
          </a:p>
        </p:txBody>
      </p:sp>
      <p:cxnSp>
        <p:nvCxnSpPr>
          <p:cNvPr id="3145728" name="直接连接符 14"/>
          <p:cNvCxnSpPr>
            <a:cxnSpLocks/>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3B1811BB-DCCE-4701-8122-2EA9075B432B}"/>
              </a:ext>
            </a:extLst>
          </p:cNvPr>
          <p:cNvSpPr txBox="1"/>
          <p:nvPr/>
        </p:nvSpPr>
        <p:spPr>
          <a:xfrm>
            <a:off x="5203081" y="154285"/>
            <a:ext cx="3764749"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仅免费用于全国各院校教学，</a:t>
            </a:r>
            <a:endParaRPr lang="en-US" altLang="zh-CN" dirty="0">
              <a:solidFill>
                <a:srgbClr val="FFFF00"/>
              </a:solidFill>
            </a:endParaRPr>
          </a:p>
          <a:p>
            <a:r>
              <a:rPr lang="zh-CN" altLang="en-US" dirty="0">
                <a:solidFill>
                  <a:srgbClr val="FFFF00"/>
                </a:solidFill>
              </a:rPr>
              <a:t>不得用于商业目的，将视为侵权！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标题 1"/>
          <p:cNvSpPr>
            <a:spLocks noGrp="1"/>
          </p:cNvSpPr>
          <p:nvPr>
            <p:ph type="title"/>
          </p:nvPr>
        </p:nvSpPr>
        <p:spPr>
          <a:xfrm>
            <a:off x="1276985" y="81788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44" name="文本框 4"/>
          <p:cNvSpPr txBox="1"/>
          <p:nvPr/>
        </p:nvSpPr>
        <p:spPr>
          <a:xfrm>
            <a:off x="778510" y="95250"/>
            <a:ext cx="6522720"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645" name="矩形 5"/>
          <p:cNvSpPr/>
          <p:nvPr/>
        </p:nvSpPr>
        <p:spPr>
          <a:xfrm flipV="1">
            <a:off x="0" y="625801"/>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73"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46"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10</a:t>
            </a:fld>
            <a:endParaRPr lang="zh-CN" altLang="en-US" dirty="0"/>
          </a:p>
        </p:txBody>
      </p:sp>
      <p:pic>
        <p:nvPicPr>
          <p:cNvPr id="2097174"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47"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75" name="Picture 3"/>
          <p:cNvPicPr>
            <a:picLocks noGrp="1" noChangeAspect="1"/>
          </p:cNvPicPr>
          <p:nvPr>
            <p:ph idx="1"/>
          </p:nvPr>
        </p:nvPicPr>
        <p:blipFill>
          <a:blip r:embed="rId4"/>
          <a:stretch>
            <a:fillRect/>
          </a:stretch>
        </p:blipFill>
        <p:spPr>
          <a:xfrm>
            <a:off x="381000" y="1397635"/>
            <a:ext cx="5782945" cy="1517650"/>
          </a:xfrm>
          <a:prstGeom prst="rect">
            <a:avLst/>
          </a:prstGeom>
          <a:noFill/>
          <a:ln w="9525">
            <a:noFill/>
          </a:ln>
        </p:spPr>
      </p:pic>
      <p:pic>
        <p:nvPicPr>
          <p:cNvPr id="2097176" name="Picture 2"/>
          <p:cNvPicPr>
            <a:picLocks noChangeAspect="1"/>
          </p:cNvPicPr>
          <p:nvPr/>
        </p:nvPicPr>
        <p:blipFill>
          <a:blip r:embed="rId5"/>
          <a:stretch>
            <a:fillRect/>
          </a:stretch>
        </p:blipFill>
        <p:spPr>
          <a:xfrm>
            <a:off x="260985" y="3673475"/>
            <a:ext cx="5902960" cy="1630680"/>
          </a:xfrm>
          <a:prstGeom prst="rect">
            <a:avLst/>
          </a:prstGeom>
          <a:noFill/>
          <a:ln w="9525">
            <a:noFill/>
          </a:ln>
        </p:spPr>
      </p:pic>
      <p:sp>
        <p:nvSpPr>
          <p:cNvPr id="1048648" name="文本框 7"/>
          <p:cNvSpPr txBox="1"/>
          <p:nvPr/>
        </p:nvSpPr>
        <p:spPr>
          <a:xfrm>
            <a:off x="381000" y="2915285"/>
            <a:ext cx="8587740" cy="1272539"/>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假设</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l3</a:t>
            </a:r>
            <a:r>
              <a:rPr lang="zh-CN" altLang="en-US" sz="2000">
                <a:latin typeface="宋体" panose="02010600030101010101" pitchFamily="2" charset="-122"/>
                <a:ea typeface="宋体" panose="02010600030101010101" pitchFamily="2" charset="-122"/>
                <a:cs typeface="宋体" panose="02010600030101010101" pitchFamily="2" charset="-122"/>
              </a:rPr>
              <a:t>在上一个距离矩阵最小，</a:t>
            </a:r>
          </a:p>
          <a:p>
            <a:r>
              <a:rPr lang="en-US" altLang="zh-CN" sz="2000">
                <a:latin typeface="宋体" panose="02010600030101010101" pitchFamily="2" charset="-122"/>
                <a:ea typeface="宋体" panose="02010600030101010101" pitchFamily="2" charset="-122"/>
                <a:cs typeface="宋体" panose="02010600030101010101" pitchFamily="2" charset="-122"/>
              </a:rPr>
              <a:t>b=d</a:t>
            </a:r>
            <a:r>
              <a:rPr lang="en-US" altLang="zh-CN" sz="2000" baseline="-25000">
                <a:latin typeface="宋体" panose="02010600030101010101" pitchFamily="2" charset="-122"/>
                <a:ea typeface="宋体" panose="02010600030101010101" pitchFamily="2" charset="-122"/>
                <a:cs typeface="宋体" panose="02010600030101010101" pitchFamily="2" charset="-122"/>
              </a:rPr>
              <a:t>l3</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的一个分支点。新集合和另一个序列</a:t>
            </a:r>
            <a:r>
              <a:rPr lang="en-US" altLang="zh-CN" sz="2000">
                <a:latin typeface="宋体" panose="02010600030101010101" pitchFamily="2" charset="-122"/>
                <a:ea typeface="宋体" panose="02010600030101010101" pitchFamily="2" charset="-122"/>
                <a:cs typeface="宋体" panose="02010600030101010101" pitchFamily="2" charset="-122"/>
              </a:rPr>
              <a:t>k</a:t>
            </a:r>
            <a:r>
              <a:rPr lang="zh-CN" altLang="en-US" sz="2000">
                <a:latin typeface="宋体" panose="02010600030101010101" pitchFamily="2" charset="-122"/>
                <a:ea typeface="宋体" panose="02010600030101010101" pitchFamily="2" charset="-122"/>
                <a:cs typeface="宋体" panose="02010600030101010101" pitchFamily="2" charset="-122"/>
              </a:rPr>
              <a:t>的距离是</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lk</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1k</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2k</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3k</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/3</a:t>
            </a:r>
          </a:p>
        </p:txBody>
      </p:sp>
      <p:sp>
        <p:nvSpPr>
          <p:cNvPr id="1048649" name="文本框 8"/>
          <p:cNvSpPr txBox="1"/>
          <p:nvPr/>
        </p:nvSpPr>
        <p:spPr>
          <a:xfrm>
            <a:off x="381000" y="5269865"/>
            <a:ext cx="7408545" cy="127254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假设</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m4</a:t>
            </a:r>
            <a:r>
              <a:rPr lang="zh-CN" altLang="en-US" sz="2000">
                <a:latin typeface="宋体" panose="02010600030101010101" pitchFamily="2" charset="-122"/>
                <a:ea typeface="宋体" panose="02010600030101010101" pitchFamily="2" charset="-122"/>
                <a:cs typeface="宋体" panose="02010600030101010101" pitchFamily="2" charset="-122"/>
              </a:rPr>
              <a:t>为以上</a:t>
            </a:r>
            <a:r>
              <a:rPr lang="en-US" altLang="zh-CN" sz="2000">
                <a:latin typeface="宋体" panose="02010600030101010101" pitchFamily="2" charset="-122"/>
                <a:ea typeface="宋体" panose="02010600030101010101" pitchFamily="2" charset="-122"/>
                <a:cs typeface="宋体" panose="02010600030101010101" pitchFamily="2" charset="-122"/>
              </a:rPr>
              <a:t>3</a:t>
            </a:r>
            <a:r>
              <a:rPr lang="zh-CN" altLang="en-US" sz="2000">
                <a:latin typeface="宋体" panose="02010600030101010101" pitchFamily="2" charset="-122"/>
                <a:ea typeface="宋体" panose="02010600030101010101" pitchFamily="2" charset="-122"/>
                <a:cs typeface="宋体" panose="02010600030101010101" pitchFamily="2" charset="-122"/>
              </a:rPr>
              <a:t>个距离最小，</a:t>
            </a:r>
            <a:r>
              <a:rPr lang="en-US" altLang="zh-CN" sz="2000">
                <a:latin typeface="宋体" panose="02010600030101010101" pitchFamily="2" charset="-122"/>
                <a:ea typeface="宋体" panose="02010600030101010101" pitchFamily="2" charset="-122"/>
                <a:cs typeface="宋体" panose="02010600030101010101" pitchFamily="2" charset="-122"/>
              </a:rPr>
              <a:t>m</a:t>
            </a:r>
            <a:r>
              <a:rPr lang="zh-CN" altLang="en-US" sz="2000">
                <a:latin typeface="宋体" panose="02010600030101010101" pitchFamily="2" charset="-122"/>
                <a:ea typeface="宋体" panose="02010600030101010101" pitchFamily="2" charset="-122"/>
                <a:cs typeface="宋体" panose="02010600030101010101" pitchFamily="2" charset="-122"/>
              </a:rPr>
              <a:t>和</a:t>
            </a:r>
            <a:r>
              <a:rPr lang="en-US" altLang="zh-CN" sz="2000">
                <a:latin typeface="宋体" panose="02010600030101010101" pitchFamily="2" charset="-122"/>
                <a:ea typeface="宋体" panose="02010600030101010101" pitchFamily="2" charset="-122"/>
                <a:cs typeface="宋体" panose="02010600030101010101" pitchFamily="2" charset="-122"/>
              </a:rPr>
              <a:t>4</a:t>
            </a:r>
            <a:r>
              <a:rPr lang="zh-CN" altLang="en-US" sz="2000">
                <a:latin typeface="宋体" panose="02010600030101010101" pitchFamily="2" charset="-122"/>
                <a:ea typeface="宋体" panose="02010600030101010101" pitchFamily="2" charset="-122"/>
                <a:cs typeface="宋体" panose="02010600030101010101" pitchFamily="2" charset="-122"/>
              </a:rPr>
              <a:t>产生新集合</a:t>
            </a:r>
          </a:p>
          <a:p>
            <a:r>
              <a:rPr lang="en-US" altLang="zh-CN" sz="2000">
                <a:latin typeface="宋体" panose="02010600030101010101" pitchFamily="2" charset="-122"/>
                <a:ea typeface="宋体" panose="02010600030101010101" pitchFamily="2" charset="-122"/>
                <a:cs typeface="宋体" panose="02010600030101010101" pitchFamily="2" charset="-122"/>
              </a:rPr>
              <a:t>b=d</a:t>
            </a:r>
            <a:r>
              <a:rPr lang="en-US" altLang="zh-CN" sz="2000" baseline="-25000">
                <a:latin typeface="宋体" panose="02010600030101010101" pitchFamily="2" charset="-122"/>
                <a:ea typeface="宋体" panose="02010600030101010101" pitchFamily="2" charset="-122"/>
                <a:cs typeface="宋体" panose="02010600030101010101" pitchFamily="2" charset="-122"/>
              </a:rPr>
              <a:t>m4</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的一个分支点。序列</a:t>
            </a:r>
            <a:r>
              <a:rPr lang="en-US" altLang="zh-CN" sz="2000">
                <a:latin typeface="宋体" panose="02010600030101010101" pitchFamily="2" charset="-122"/>
                <a:ea typeface="宋体" panose="02010600030101010101" pitchFamily="2" charset="-122"/>
                <a:cs typeface="宋体" panose="02010600030101010101" pitchFamily="2" charset="-122"/>
              </a:rPr>
              <a:t>5</a:t>
            </a:r>
            <a:r>
              <a:rPr lang="zh-CN" altLang="en-US" sz="2000">
                <a:latin typeface="宋体" panose="02010600030101010101" pitchFamily="2" charset="-122"/>
                <a:ea typeface="宋体" panose="02010600030101010101" pitchFamily="2" charset="-122"/>
                <a:cs typeface="宋体" panose="02010600030101010101" pitchFamily="2" charset="-122"/>
              </a:rPr>
              <a:t>最后并入进化树</a:t>
            </a:r>
            <a:r>
              <a:rPr lang="en-US" altLang="zh-CN" sz="2000">
                <a:latin typeface="宋体" panose="02010600030101010101" pitchFamily="2" charset="-122"/>
                <a:ea typeface="宋体" panose="02010600030101010101" pitchFamily="2" charset="-122"/>
                <a:cs typeface="宋体" panose="02010600030101010101" pitchFamily="2" charset="-122"/>
              </a:rPr>
              <a:t>    b=d</a:t>
            </a:r>
            <a:r>
              <a:rPr lang="en-US" altLang="zh-CN" sz="2000" baseline="-25000">
                <a:latin typeface="宋体" panose="02010600030101010101" pitchFamily="2" charset="-122"/>
                <a:ea typeface="宋体" panose="02010600030101010101" pitchFamily="2" charset="-122"/>
                <a:cs typeface="宋体" panose="02010600030101010101" pitchFamily="2" charset="-122"/>
              </a:rPr>
              <a:t>15</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25</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35</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45</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4*2</a:t>
            </a:r>
            <a:r>
              <a:rPr lang="zh-CN" altLang="en-US" sz="2000">
                <a:latin typeface="宋体" panose="02010600030101010101" pitchFamily="2" charset="-122"/>
                <a:ea typeface="宋体" panose="02010600030101010101" pitchFamily="2" charset="-122"/>
                <a:cs typeface="宋体" panose="02010600030101010101" pitchFamily="2" charset="-12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51" name="文本框 4"/>
          <p:cNvSpPr txBox="1"/>
          <p:nvPr/>
        </p:nvSpPr>
        <p:spPr>
          <a:xfrm>
            <a:off x="773551" y="84568"/>
            <a:ext cx="6874629" cy="1198880"/>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a:p>
            <a:pPr lvl="0" defTabSz="914400" fontAlgn="base">
              <a:spcBef>
                <a:spcPct val="0"/>
              </a:spcBef>
              <a:spcAft>
                <a:spcPct val="0"/>
              </a:spcAft>
            </a:pPr>
            <a:endParaRPr lang="zh-CN" altLang="en-US" sz="2400" dirty="0">
              <a:latin typeface="华文楷体" panose="02010600040101010101" pitchFamily="2" charset="-122"/>
              <a:ea typeface="华文楷体" panose="02010600040101010101" pitchFamily="2" charset="-122"/>
              <a:cs typeface="+mj-cs"/>
            </a:endParaRPr>
          </a:p>
          <a:p>
            <a:pPr lvl="0" defTabSz="914400" fontAlgn="base">
              <a:spcBef>
                <a:spcPct val="0"/>
              </a:spcBef>
              <a:spcAft>
                <a:spcPct val="0"/>
              </a:spcAft>
            </a:pPr>
            <a:endParaRPr lang="zh-CN" altLang="en-US" sz="2400" dirty="0">
              <a:latin typeface="华文楷体" panose="02010600040101010101" pitchFamily="2" charset="-122"/>
              <a:ea typeface="华文楷体" panose="02010600040101010101" pitchFamily="2" charset="-122"/>
              <a:cs typeface="+mj-cs"/>
            </a:endParaRPr>
          </a:p>
        </p:txBody>
      </p:sp>
      <p:sp>
        <p:nvSpPr>
          <p:cNvPr id="1048652"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77"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53"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11</a:t>
            </a:fld>
            <a:endParaRPr lang="zh-CN" altLang="en-US" dirty="0"/>
          </a:p>
        </p:txBody>
      </p:sp>
      <p:pic>
        <p:nvPicPr>
          <p:cNvPr id="2097178"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54"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79" name="Picture 3"/>
          <p:cNvPicPr>
            <a:picLocks noGrp="1" noChangeAspect="1"/>
          </p:cNvPicPr>
          <p:nvPr>
            <p:ph idx="1"/>
          </p:nvPr>
        </p:nvPicPr>
        <p:blipFill>
          <a:blip r:embed="rId4"/>
          <a:stretch>
            <a:fillRect/>
          </a:stretch>
        </p:blipFill>
        <p:spPr>
          <a:xfrm>
            <a:off x="626745" y="1301115"/>
            <a:ext cx="5886450" cy="1444625"/>
          </a:xfrm>
          <a:prstGeom prst="rect">
            <a:avLst/>
          </a:prstGeom>
          <a:noFill/>
          <a:ln w="9525">
            <a:noFill/>
          </a:ln>
        </p:spPr>
      </p:pic>
      <p:sp>
        <p:nvSpPr>
          <p:cNvPr id="1048655" name="文本框 8"/>
          <p:cNvSpPr txBox="1"/>
          <p:nvPr/>
        </p:nvSpPr>
        <p:spPr>
          <a:xfrm>
            <a:off x="626745" y="2818130"/>
            <a:ext cx="8764270" cy="1272540"/>
          </a:xfrm>
          <a:prstGeom prst="rect">
            <a:avLst/>
          </a:prstGeom>
          <a:noFill/>
        </p:spPr>
        <p:txBody>
          <a:bodyPr wrap="square" rtlCol="0">
            <a:spAutoFit/>
          </a:bodyPr>
          <a:lstStyle/>
          <a:p>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l3</a:t>
            </a:r>
            <a:r>
              <a:rPr lang="zh-CN" altLang="en-US" sz="2000">
                <a:latin typeface="宋体" panose="02010600030101010101" pitchFamily="2" charset="-122"/>
                <a:ea typeface="宋体" panose="02010600030101010101" pitchFamily="2" charset="-122"/>
                <a:cs typeface="宋体" panose="02010600030101010101" pitchFamily="2" charset="-122"/>
              </a:rPr>
              <a:t>不是最小，</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45</a:t>
            </a:r>
            <a:r>
              <a:rPr lang="zh-CN" altLang="en-US" sz="2000">
                <a:latin typeface="宋体" panose="02010600030101010101" pitchFamily="2" charset="-122"/>
                <a:ea typeface="宋体" panose="02010600030101010101" pitchFamily="2" charset="-122"/>
                <a:cs typeface="宋体" panose="02010600030101010101" pitchFamily="2" charset="-122"/>
              </a:rPr>
              <a:t>才是，</a:t>
            </a:r>
            <a:r>
              <a:rPr lang="en-US" altLang="zh-CN" sz="2000">
                <a:latin typeface="宋体" panose="02010600030101010101" pitchFamily="2" charset="-122"/>
                <a:ea typeface="宋体" panose="02010600030101010101" pitchFamily="2" charset="-122"/>
                <a:cs typeface="宋体" panose="02010600030101010101" pitchFamily="2" charset="-122"/>
              </a:rPr>
              <a:t>4</a:t>
            </a:r>
            <a:r>
              <a:rPr lang="zh-CN" altLang="en-US" sz="2000">
                <a:latin typeface="宋体" panose="02010600030101010101" pitchFamily="2" charset="-122"/>
                <a:ea typeface="宋体" panose="02010600030101010101" pitchFamily="2" charset="-122"/>
                <a:cs typeface="宋体" panose="02010600030101010101" pitchFamily="2" charset="-122"/>
              </a:rPr>
              <a:t>和</a:t>
            </a:r>
            <a:r>
              <a:rPr lang="en-US" altLang="zh-CN" sz="2000">
                <a:latin typeface="宋体" panose="02010600030101010101" pitchFamily="2" charset="-122"/>
                <a:ea typeface="宋体" panose="02010600030101010101" pitchFamily="2" charset="-122"/>
                <a:cs typeface="宋体" panose="02010600030101010101" pitchFamily="2" charset="-122"/>
              </a:rPr>
              <a:t>5</a:t>
            </a:r>
            <a:r>
              <a:rPr lang="zh-CN" altLang="en-US" sz="2000">
                <a:latin typeface="宋体" panose="02010600030101010101" pitchFamily="2" charset="-122"/>
                <a:ea typeface="宋体" panose="02010600030101010101" pitchFamily="2" charset="-122"/>
                <a:cs typeface="宋体" panose="02010600030101010101" pitchFamily="2" charset="-122"/>
              </a:rPr>
              <a:t>成为新集合，则</a:t>
            </a:r>
            <a:r>
              <a:rPr lang="en-US" altLang="zh-CN" sz="2000">
                <a:latin typeface="宋体" panose="02010600030101010101" pitchFamily="2" charset="-122"/>
                <a:ea typeface="宋体" panose="02010600030101010101" pitchFamily="2" charset="-122"/>
                <a:cs typeface="宋体" panose="02010600030101010101" pitchFamily="2" charset="-122"/>
              </a:rPr>
              <a:t>b</a:t>
            </a:r>
            <a:r>
              <a:rPr lang="en-US" altLang="zh-CN" sz="2000" baseline="-25000">
                <a:latin typeface="宋体" panose="02010600030101010101" pitchFamily="2" charset="-122"/>
                <a:ea typeface="宋体" panose="02010600030101010101" pitchFamily="2" charset="-122"/>
                <a:cs typeface="宋体" panose="02010600030101010101" pitchFamily="2" charset="-122"/>
              </a:rPr>
              <a:t>45</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，新的矩阵如图，</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3m</a:t>
            </a:r>
            <a:r>
              <a:rPr lang="en-US" altLang="zh-CN" sz="2000">
                <a:latin typeface="宋体" panose="02010600030101010101" pitchFamily="2" charset="-122"/>
                <a:ea typeface="宋体" panose="02010600030101010101" pitchFamily="2" charset="-122"/>
                <a:cs typeface="宋体" panose="02010600030101010101" pitchFamily="2" charset="-122"/>
              </a:rPr>
              <a:t>=</a:t>
            </a:r>
          </a:p>
          <a:p>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35</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45</a:t>
            </a:r>
            <a:r>
              <a:rPr lang="en-US" altLang="zh-CN" sz="2000">
                <a:latin typeface="宋体" panose="02010600030101010101" pitchFamily="2" charset="-122"/>
                <a:ea typeface="宋体" panose="02010600030101010101" pitchFamily="2" charset="-122"/>
                <a:cs typeface="宋体" panose="02010600030101010101" pitchFamily="2" charset="-122"/>
              </a:rPr>
              <a:t>)/2</a:t>
            </a:r>
          </a:p>
          <a:p>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lm</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14</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15</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24</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25</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57" name="文本框 4"/>
          <p:cNvSpPr txBox="1"/>
          <p:nvPr/>
        </p:nvSpPr>
        <p:spPr>
          <a:xfrm>
            <a:off x="773551" y="75043"/>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658"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80"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59"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12</a:t>
            </a:fld>
            <a:endParaRPr lang="zh-CN" altLang="en-US" dirty="0"/>
          </a:p>
        </p:txBody>
      </p:sp>
      <p:pic>
        <p:nvPicPr>
          <p:cNvPr id="2097181"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60"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82" name="Picture 2"/>
          <p:cNvPicPr>
            <a:picLocks noGrp="1" noChangeAspect="1"/>
          </p:cNvPicPr>
          <p:nvPr>
            <p:ph idx="1"/>
          </p:nvPr>
        </p:nvPicPr>
        <p:blipFill>
          <a:blip r:embed="rId4"/>
          <a:stretch>
            <a:fillRect/>
          </a:stretch>
        </p:blipFill>
        <p:spPr>
          <a:xfrm>
            <a:off x="267970" y="1407160"/>
            <a:ext cx="7886700" cy="558165"/>
          </a:xfrm>
          <a:prstGeom prst="rect">
            <a:avLst/>
          </a:prstGeom>
          <a:noFill/>
          <a:ln w="9525">
            <a:noFill/>
          </a:ln>
        </p:spPr>
      </p:pic>
      <p:pic>
        <p:nvPicPr>
          <p:cNvPr id="2097183" name="Picture 3"/>
          <p:cNvPicPr>
            <a:picLocks noChangeAspect="1"/>
          </p:cNvPicPr>
          <p:nvPr/>
        </p:nvPicPr>
        <p:blipFill>
          <a:blip r:embed="rId5"/>
          <a:stretch>
            <a:fillRect/>
          </a:stretch>
        </p:blipFill>
        <p:spPr>
          <a:xfrm>
            <a:off x="260668" y="2173288"/>
            <a:ext cx="7529512" cy="22320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62" name="文本框 4"/>
          <p:cNvSpPr txBox="1"/>
          <p:nvPr/>
        </p:nvSpPr>
        <p:spPr>
          <a:xfrm>
            <a:off x="773551" y="95363"/>
            <a:ext cx="6874629" cy="82994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a:p>
            <a:pPr lvl="0" defTabSz="914400" fontAlgn="base">
              <a:spcBef>
                <a:spcPct val="0"/>
              </a:spcBef>
              <a:spcAft>
                <a:spcPct val="0"/>
              </a:spcAft>
            </a:pPr>
            <a:endParaRPr lang="zh-CN" altLang="en-US" sz="2400" dirty="0">
              <a:latin typeface="华文楷体" panose="02010600040101010101" pitchFamily="2" charset="-122"/>
              <a:ea typeface="华文楷体" panose="02010600040101010101" pitchFamily="2" charset="-122"/>
              <a:cs typeface="+mj-cs"/>
            </a:endParaRPr>
          </a:p>
        </p:txBody>
      </p:sp>
      <p:sp>
        <p:nvSpPr>
          <p:cNvPr id="1048663"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84"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64"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13</a:t>
            </a:fld>
            <a:endParaRPr lang="zh-CN" altLang="en-US" dirty="0"/>
          </a:p>
        </p:txBody>
      </p:sp>
      <p:pic>
        <p:nvPicPr>
          <p:cNvPr id="2097185"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65"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86" name="Picture 3"/>
          <p:cNvPicPr>
            <a:picLocks noGrp="1" noChangeAspect="1"/>
          </p:cNvPicPr>
          <p:nvPr>
            <p:ph idx="1"/>
          </p:nvPr>
        </p:nvPicPr>
        <p:blipFill>
          <a:blip r:embed="rId4"/>
          <a:stretch>
            <a:fillRect/>
          </a:stretch>
        </p:blipFill>
        <p:spPr>
          <a:xfrm>
            <a:off x="260985" y="1259205"/>
            <a:ext cx="5076825" cy="1504950"/>
          </a:xfrm>
          <a:prstGeom prst="rect">
            <a:avLst/>
          </a:prstGeom>
          <a:noFill/>
          <a:ln w="9525">
            <a:noFill/>
          </a:ln>
        </p:spPr>
      </p:pic>
      <p:pic>
        <p:nvPicPr>
          <p:cNvPr id="2097187" name="Picture 4"/>
          <p:cNvPicPr>
            <a:picLocks noChangeAspect="1"/>
          </p:cNvPicPr>
          <p:nvPr/>
        </p:nvPicPr>
        <p:blipFill>
          <a:blip r:embed="rId5"/>
          <a:stretch>
            <a:fillRect/>
          </a:stretch>
        </p:blipFill>
        <p:spPr>
          <a:xfrm>
            <a:off x="260985" y="2701925"/>
            <a:ext cx="5083175" cy="1628775"/>
          </a:xfrm>
          <a:prstGeom prst="rect">
            <a:avLst/>
          </a:prstGeom>
          <a:noFill/>
          <a:ln w="9525">
            <a:noFill/>
          </a:ln>
        </p:spPr>
      </p:pic>
      <p:pic>
        <p:nvPicPr>
          <p:cNvPr id="2097188" name="Picture 2"/>
          <p:cNvPicPr>
            <a:picLocks noChangeAspect="1"/>
          </p:cNvPicPr>
          <p:nvPr/>
        </p:nvPicPr>
        <p:blipFill>
          <a:blip r:embed="rId6"/>
          <a:stretch>
            <a:fillRect/>
          </a:stretch>
        </p:blipFill>
        <p:spPr>
          <a:xfrm>
            <a:off x="156210" y="4170045"/>
            <a:ext cx="5300980" cy="2322830"/>
          </a:xfrm>
          <a:prstGeom prst="rect">
            <a:avLst/>
          </a:prstGeom>
          <a:noFill/>
          <a:ln w="9525">
            <a:noFill/>
          </a:ln>
        </p:spPr>
      </p:pic>
      <p:sp>
        <p:nvSpPr>
          <p:cNvPr id="1048666" name="文本框 2"/>
          <p:cNvSpPr txBox="1"/>
          <p:nvPr/>
        </p:nvSpPr>
        <p:spPr>
          <a:xfrm>
            <a:off x="5457190" y="1551940"/>
            <a:ext cx="3510915" cy="2030095"/>
          </a:xfrm>
          <a:prstGeom prst="rect">
            <a:avLst/>
          </a:prstGeom>
          <a:noFill/>
        </p:spPr>
        <p:txBody>
          <a:bodyPr wrap="square" rtlCol="0">
            <a:spAutoFit/>
          </a:bodyPr>
          <a:lstStyle/>
          <a:p>
            <a:r>
              <a:rPr lang="en-US" altLang="zh-CN"/>
              <a:t>b=1/2=0.5</a:t>
            </a:r>
          </a:p>
          <a:p>
            <a:r>
              <a:rPr lang="zh-CN" altLang="en-US"/>
              <a:t>集合到</a:t>
            </a:r>
            <a:r>
              <a:rPr lang="en-US" altLang="zh-CN"/>
              <a:t>c</a:t>
            </a:r>
            <a:r>
              <a:rPr lang="zh-CN" altLang="en-US"/>
              <a:t>：（</a:t>
            </a:r>
            <a:r>
              <a:rPr lang="en-US" altLang="zh-CN"/>
              <a:t>2+3</a:t>
            </a:r>
            <a:r>
              <a:rPr lang="zh-CN" altLang="en-US"/>
              <a:t>）</a:t>
            </a:r>
            <a:r>
              <a:rPr lang="en-US" altLang="zh-CN"/>
              <a:t>/2=2.5</a:t>
            </a:r>
          </a:p>
          <a:p>
            <a:r>
              <a:rPr lang="zh-CN" altLang="en-US"/>
              <a:t>集合到</a:t>
            </a:r>
            <a:r>
              <a:rPr lang="en-US" altLang="zh-CN"/>
              <a:t>D</a:t>
            </a:r>
            <a:r>
              <a:rPr lang="zh-CN" altLang="en-US"/>
              <a:t>：</a:t>
            </a:r>
            <a:r>
              <a:rPr lang="zh-CN" altLang="en-US">
                <a:sym typeface="+mn-ea"/>
              </a:rPr>
              <a:t>（</a:t>
            </a:r>
            <a:r>
              <a:rPr lang="en-US" altLang="zh-CN">
                <a:sym typeface="+mn-ea"/>
              </a:rPr>
              <a:t>4+3</a:t>
            </a:r>
            <a:r>
              <a:rPr lang="zh-CN" altLang="en-US">
                <a:sym typeface="+mn-ea"/>
              </a:rPr>
              <a:t>）</a:t>
            </a:r>
            <a:r>
              <a:rPr lang="en-US" altLang="zh-CN">
                <a:sym typeface="+mn-ea"/>
              </a:rPr>
              <a:t>/2=3.5</a:t>
            </a:r>
          </a:p>
          <a:p>
            <a:r>
              <a:rPr lang="zh-CN" altLang="en-US">
                <a:sym typeface="+mn-ea"/>
              </a:rPr>
              <a:t>所以</a:t>
            </a:r>
            <a:r>
              <a:rPr lang="en-US" altLang="zh-CN">
                <a:sym typeface="+mn-ea"/>
              </a:rPr>
              <a:t>C</a:t>
            </a:r>
            <a:r>
              <a:rPr lang="zh-CN" altLang="en-US">
                <a:sym typeface="+mn-ea"/>
              </a:rPr>
              <a:t>和</a:t>
            </a:r>
            <a:r>
              <a:rPr lang="en-US" altLang="zh-CN">
                <a:sym typeface="+mn-ea"/>
              </a:rPr>
              <a:t>D</a:t>
            </a:r>
            <a:r>
              <a:rPr lang="zh-CN" altLang="en-US">
                <a:sym typeface="+mn-ea"/>
              </a:rPr>
              <a:t>之间最短</a:t>
            </a:r>
          </a:p>
          <a:p>
            <a:r>
              <a:rPr lang="en-US" altLang="zh-CN">
                <a:sym typeface="+mn-ea"/>
              </a:rPr>
              <a:t>b=2/2=1</a:t>
            </a:r>
          </a:p>
          <a:p>
            <a:r>
              <a:rPr lang="en-US" altLang="zh-CN"/>
              <a:t>AB,CD</a:t>
            </a:r>
            <a:r>
              <a:rPr lang="zh-CN" altLang="en-US"/>
              <a:t>的距离（</a:t>
            </a:r>
            <a:r>
              <a:rPr lang="en-US" altLang="zh-CN"/>
              <a:t> 3.5+2.5</a:t>
            </a:r>
            <a:r>
              <a:rPr lang="zh-CN" altLang="en-US"/>
              <a:t>）</a:t>
            </a:r>
            <a:r>
              <a:rPr lang="en-US" altLang="zh-CN"/>
              <a:t>/2=3</a:t>
            </a:r>
          </a:p>
          <a:p>
            <a:r>
              <a:rPr lang="en-US" altLang="zh-CN"/>
              <a:t>b=3/2=1.5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68" name="文本框 4"/>
          <p:cNvSpPr txBox="1"/>
          <p:nvPr/>
        </p:nvSpPr>
        <p:spPr>
          <a:xfrm>
            <a:off x="716401" y="84568"/>
            <a:ext cx="6874629" cy="460375"/>
          </a:xfrm>
          <a:prstGeom prst="rect">
            <a:avLst/>
          </a:prstGeom>
          <a:noFill/>
        </p:spPr>
        <p:txBody>
          <a:bodyPr wrap="square" rtlCol="0">
            <a:spAutoFit/>
          </a:bodyPr>
          <a:lstStyle/>
          <a:p>
            <a:pPr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669"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89"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7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14</a:t>
            </a:fld>
            <a:endParaRPr lang="zh-CN" altLang="en-US" dirty="0"/>
          </a:p>
        </p:txBody>
      </p:sp>
      <p:pic>
        <p:nvPicPr>
          <p:cNvPr id="2097190"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71" name="Rectangle 3"/>
          <p:cNvSpPr>
            <a:spLocks noGrp="1" noChangeArrowheads="1"/>
          </p:cNvSpPr>
          <p:nvPr>
            <p:ph idx="1"/>
          </p:nvPr>
        </p:nvSpPr>
        <p:spPr>
          <a:xfrm>
            <a:off x="639445" y="1074420"/>
            <a:ext cx="8001000" cy="1801495"/>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lang="zh-CN" altLang="en-US" sz="2100" dirty="0">
                <a:latin typeface="宋体" panose="02010600030101010101" pitchFamily="2" charset="-122"/>
                <a:ea typeface="宋体" panose="02010600030101010101" pitchFamily="2" charset="-122"/>
                <a:sym typeface="+mn-ea"/>
              </a:rPr>
              <a:t>二）最小二乘法</a:t>
            </a:r>
            <a:endParaRPr lang="en-US" altLang="zh-CN" sz="2100" dirty="0">
              <a:latin typeface="宋体" panose="02010600030101010101" pitchFamily="2" charset="-122"/>
              <a:ea typeface="宋体" panose="02010600030101010101" pitchFamily="2" charset="-122"/>
            </a:endParaRPr>
          </a:p>
          <a:p>
            <a:pPr marL="0" indent="0" eaLnBrk="1" hangingPunct="1">
              <a:buNone/>
            </a:pPr>
            <a:r>
              <a:rPr kumimoji="1" lang="zh-CN" altLang="en-US" sz="2100" dirty="0">
                <a:solidFill>
                  <a:schemeClr val="tx1"/>
                </a:solidFill>
                <a:latin typeface="宋体" panose="02010600030101010101" pitchFamily="2" charset="-122"/>
                <a:ea typeface="宋体" panose="02010600030101010101" pitchFamily="2" charset="-122"/>
                <a:sym typeface="+mn-ea"/>
              </a:rPr>
              <a:t>将成对距离的矩阵作为给定数据。通过匹配那些尽可能近的距离估计树的枝长，对给定的和预测的距离差数的平方和最小化</a:t>
            </a:r>
          </a:p>
          <a:p>
            <a:pPr marL="0" indent="0" eaLnBrk="1" hangingPunct="1">
              <a:buNone/>
            </a:pPr>
            <a:endParaRPr kumimoji="1" lang="zh-CN" altLang="en-US" sz="2100" dirty="0">
              <a:solidFill>
                <a:schemeClr val="tx1"/>
              </a:solidFill>
              <a:latin typeface="宋体" panose="02010600030101010101" pitchFamily="2" charset="-122"/>
              <a:ea typeface="宋体" panose="02010600030101010101" pitchFamily="2" charset="-122"/>
              <a:sym typeface="+mn-ea"/>
            </a:endParaRPr>
          </a:p>
        </p:txBody>
      </p:sp>
      <p:sp>
        <p:nvSpPr>
          <p:cNvPr id="1048672"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91" name="图片 99"/>
          <p:cNvPicPr>
            <a:picLocks/>
          </p:cNvPicPr>
          <p:nvPr/>
        </p:nvPicPr>
        <p:blipFill>
          <a:blip r:embed="rId4"/>
          <a:stretch>
            <a:fillRect/>
          </a:stretch>
        </p:blipFill>
        <p:spPr>
          <a:xfrm>
            <a:off x="1409065" y="4213860"/>
            <a:ext cx="5280025" cy="1407795"/>
          </a:xfrm>
          <a:prstGeom prst="rect">
            <a:avLst/>
          </a:prstGeom>
          <a:noFill/>
          <a:ln w="9525">
            <a:noFill/>
          </a:ln>
        </p:spPr>
      </p:pic>
      <p:pic>
        <p:nvPicPr>
          <p:cNvPr id="2097192" name="图片 100"/>
          <p:cNvPicPr>
            <a:picLocks/>
          </p:cNvPicPr>
          <p:nvPr/>
        </p:nvPicPr>
        <p:blipFill>
          <a:blip r:embed="rId5"/>
          <a:stretch>
            <a:fillRect/>
          </a:stretch>
        </p:blipFill>
        <p:spPr>
          <a:xfrm>
            <a:off x="1770380" y="3085465"/>
            <a:ext cx="4465955" cy="112839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74" name="文本框 4"/>
          <p:cNvSpPr txBox="1"/>
          <p:nvPr/>
        </p:nvSpPr>
        <p:spPr>
          <a:xfrm>
            <a:off x="626866" y="104253"/>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675"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93"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76"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15</a:t>
            </a:fld>
            <a:endParaRPr lang="zh-CN" altLang="en-US" dirty="0"/>
          </a:p>
        </p:txBody>
      </p:sp>
      <p:pic>
        <p:nvPicPr>
          <p:cNvPr id="2097194"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77"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95" name="Picture 2"/>
          <p:cNvPicPr>
            <a:picLocks noGrp="1" noChangeAspect="1"/>
          </p:cNvPicPr>
          <p:nvPr>
            <p:ph idx="1"/>
          </p:nvPr>
        </p:nvPicPr>
        <p:blipFill>
          <a:blip r:embed="rId4"/>
          <a:stretch>
            <a:fillRect/>
          </a:stretch>
        </p:blipFill>
        <p:spPr>
          <a:xfrm>
            <a:off x="374650" y="1228725"/>
            <a:ext cx="7886700" cy="2314575"/>
          </a:xfrm>
          <a:prstGeom prst="rect">
            <a:avLst/>
          </a:prstGeom>
          <a:noFill/>
          <a:ln w="9525">
            <a:noFill/>
          </a:ln>
        </p:spPr>
      </p:pic>
      <p:pic>
        <p:nvPicPr>
          <p:cNvPr id="2097196" name="Picture 3"/>
          <p:cNvPicPr>
            <a:picLocks noChangeAspect="1"/>
          </p:cNvPicPr>
          <p:nvPr/>
        </p:nvPicPr>
        <p:blipFill>
          <a:blip r:embed="rId5"/>
          <a:stretch>
            <a:fillRect/>
          </a:stretch>
        </p:blipFill>
        <p:spPr>
          <a:xfrm>
            <a:off x="1957705" y="3542665"/>
            <a:ext cx="4206240" cy="273685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79"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680"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97"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81"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16</a:t>
            </a:fld>
            <a:endParaRPr lang="zh-CN" altLang="en-US" dirty="0"/>
          </a:p>
        </p:txBody>
      </p:sp>
      <p:pic>
        <p:nvPicPr>
          <p:cNvPr id="2097198"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82"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lang="zh-CN" altLang="en-US" sz="2100" dirty="0">
              <a:solidFill>
                <a:schemeClr val="tx1"/>
              </a:solidFill>
              <a:sym typeface="+mn-ea"/>
            </a:endParaRPr>
          </a:p>
          <a:p>
            <a:pPr marL="0" indent="0" eaLnBrk="1" hangingPunct="1">
              <a:buNone/>
            </a:pPr>
            <a:endParaRPr lang="zh-CN" altLang="en-US" sz="2100" dirty="0">
              <a:solidFill>
                <a:schemeClr val="tx1"/>
              </a:solidFill>
              <a:sym typeface="+mn-ea"/>
            </a:endParaRPr>
          </a:p>
          <a:p>
            <a:pPr marL="0" indent="0" eaLnBrk="1" hangingPunct="1">
              <a:buNone/>
            </a:pPr>
            <a:endParaRPr kumimoji="1" lang="zh-CN" altLang="en-US" sz="2100" dirty="0">
              <a:solidFill>
                <a:schemeClr val="tx1"/>
              </a:solidFill>
              <a:sym typeface="+mn-ea"/>
            </a:endParaRPr>
          </a:p>
        </p:txBody>
      </p:sp>
      <p:sp>
        <p:nvSpPr>
          <p:cNvPr id="1048683"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99" name="图片 7" descr="Screenshot_20220906_232110.jpg"/>
          <p:cNvPicPr>
            <a:picLocks noChangeAspect="1"/>
          </p:cNvPicPr>
          <p:nvPr/>
        </p:nvPicPr>
        <p:blipFill>
          <a:blip r:embed="rId4"/>
          <a:stretch>
            <a:fillRect/>
          </a:stretch>
        </p:blipFill>
        <p:spPr>
          <a:xfrm>
            <a:off x="951230" y="1228725"/>
            <a:ext cx="6520180" cy="3553460"/>
          </a:xfrm>
          <a:prstGeom prst="rect">
            <a:avLst/>
          </a:prstGeom>
        </p:spPr>
      </p:pic>
      <p:sp>
        <p:nvSpPr>
          <p:cNvPr id="1048684" name="文本框 1"/>
          <p:cNvSpPr txBox="1"/>
          <p:nvPr/>
        </p:nvSpPr>
        <p:spPr>
          <a:xfrm>
            <a:off x="1826895" y="5121910"/>
            <a:ext cx="5234940" cy="1463039"/>
          </a:xfrm>
          <a:prstGeom prst="rect">
            <a:avLst/>
          </a:prstGeom>
          <a:noFill/>
        </p:spPr>
        <p:txBody>
          <a:bodyPr wrap="square" rtlCol="0">
            <a:spAutoFit/>
          </a:bodyPr>
          <a:lstStyle/>
          <a:p>
            <a:r>
              <a:rPr lang="en-US" altLang="zh-CN"/>
              <a:t>d</a:t>
            </a:r>
            <a:r>
              <a:rPr lang="en-US" altLang="zh-CN" baseline="-25000"/>
              <a:t>ij</a:t>
            </a:r>
            <a:r>
              <a:rPr lang="zh-CN" altLang="en-US"/>
              <a:t>已知，则</a:t>
            </a:r>
            <a:r>
              <a:rPr lang="en-US" altLang="zh-CN"/>
              <a:t>R</a:t>
            </a:r>
            <a:r>
              <a:rPr lang="en-US" altLang="zh-CN" baseline="-25000"/>
              <a:t>s</a:t>
            </a:r>
            <a:r>
              <a:rPr lang="zh-CN" altLang="en-US"/>
              <a:t>是五个未知枝长</a:t>
            </a:r>
            <a:r>
              <a:rPr lang="en-US" altLang="zh-CN"/>
              <a:t>t</a:t>
            </a:r>
            <a:r>
              <a:rPr lang="en-US" altLang="zh-CN" baseline="-25000"/>
              <a:t>0</a:t>
            </a:r>
            <a:r>
              <a:rPr lang="zh-CN" altLang="en-US"/>
              <a:t>，</a:t>
            </a:r>
            <a:r>
              <a:rPr lang="en-US" altLang="zh-CN"/>
              <a:t>t</a:t>
            </a:r>
            <a:r>
              <a:rPr lang="en-US" altLang="zh-CN" baseline="-25000"/>
              <a:t>1</a:t>
            </a:r>
            <a:r>
              <a:rPr lang="zh-CN" altLang="en-US"/>
              <a:t>，</a:t>
            </a:r>
            <a:r>
              <a:rPr lang="en-US" altLang="zh-CN"/>
              <a:t>t</a:t>
            </a:r>
            <a:r>
              <a:rPr lang="en-US" altLang="zh-CN" baseline="-25000"/>
              <a:t>2</a:t>
            </a:r>
            <a:r>
              <a:rPr lang="zh-CN" altLang="en-US"/>
              <a:t>，</a:t>
            </a:r>
            <a:r>
              <a:rPr lang="en-US" altLang="zh-CN"/>
              <a:t>t</a:t>
            </a:r>
            <a:r>
              <a:rPr lang="en-US" altLang="zh-CN" baseline="-25000"/>
              <a:t>3</a:t>
            </a:r>
            <a:r>
              <a:rPr lang="zh-CN" altLang="en-US"/>
              <a:t>，</a:t>
            </a:r>
            <a:r>
              <a:rPr lang="en-US" altLang="zh-CN"/>
              <a:t>t</a:t>
            </a:r>
            <a:r>
              <a:rPr lang="en-US" altLang="zh-CN" baseline="-25000"/>
              <a:t>4</a:t>
            </a:r>
            <a:r>
              <a:rPr lang="zh-CN" altLang="en-US"/>
              <a:t>的函数，通过最小二乘法拟合，则最小的</a:t>
            </a:r>
            <a:r>
              <a:rPr lang="en-US" altLang="zh-CN"/>
              <a:t>R</a:t>
            </a:r>
            <a:r>
              <a:rPr lang="en-US" altLang="zh-CN" baseline="-25000"/>
              <a:t>s</a:t>
            </a:r>
            <a:r>
              <a:rPr lang="zh-CN" altLang="en-US"/>
              <a:t>。其</a:t>
            </a:r>
            <a:r>
              <a:rPr lang="en-US" altLang="zh-CN"/>
              <a:t>t</a:t>
            </a:r>
            <a:r>
              <a:rPr lang="en-US" altLang="zh-CN" baseline="-25000"/>
              <a:t>0</a:t>
            </a:r>
            <a:r>
              <a:rPr lang="en-US" altLang="zh-CN"/>
              <a:t>=0.008840</a:t>
            </a:r>
            <a:r>
              <a:rPr lang="zh-CN" altLang="en-US"/>
              <a:t>，</a:t>
            </a:r>
            <a:r>
              <a:rPr lang="en-US" altLang="zh-CN"/>
              <a:t>t</a:t>
            </a:r>
            <a:r>
              <a:rPr lang="en-US" altLang="zh-CN" baseline="-25000"/>
              <a:t>1</a:t>
            </a:r>
            <a:r>
              <a:rPr lang="en-US" altLang="zh-CN"/>
              <a:t>=0.0043266</a:t>
            </a:r>
            <a:r>
              <a:rPr lang="zh-CN" altLang="en-US"/>
              <a:t>，</a:t>
            </a:r>
            <a:r>
              <a:rPr lang="en-US" altLang="zh-CN"/>
              <a:t>t</a:t>
            </a:r>
            <a:r>
              <a:rPr lang="en-US" altLang="zh-CN" baseline="-25000"/>
              <a:t>2</a:t>
            </a:r>
            <a:r>
              <a:rPr lang="en-US" altLang="zh-CN"/>
              <a:t>=0.053280</a:t>
            </a:r>
            <a:r>
              <a:rPr lang="zh-CN" altLang="en-US"/>
              <a:t>，</a:t>
            </a:r>
            <a:r>
              <a:rPr lang="en-US" altLang="zh-CN"/>
              <a:t>t</a:t>
            </a:r>
            <a:r>
              <a:rPr lang="en-US" altLang="zh-CN" baseline="-25000"/>
              <a:t>3</a:t>
            </a:r>
            <a:r>
              <a:rPr lang="en-US" altLang="zh-CN"/>
              <a:t>=0.0058908</a:t>
            </a:r>
            <a:r>
              <a:rPr lang="zh-CN" altLang="en-US"/>
              <a:t>，</a:t>
            </a:r>
            <a:r>
              <a:rPr lang="en-US" altLang="zh-CN"/>
              <a:t>t</a:t>
            </a:r>
            <a:r>
              <a:rPr lang="en-US" altLang="zh-CN" baseline="-25000"/>
              <a:t>4</a:t>
            </a:r>
            <a:r>
              <a:rPr lang="en-US" altLang="zh-CN"/>
              <a:t>=0.135795 R</a:t>
            </a:r>
            <a:r>
              <a:rPr lang="en-US" altLang="zh-CN" baseline="-25000"/>
              <a:t>s</a:t>
            </a:r>
            <a:r>
              <a:rPr lang="en-US" altLang="zh-CN"/>
              <a:t>=0.0003547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86"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687"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00"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88"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17</a:t>
            </a:fld>
            <a:endParaRPr lang="zh-CN" altLang="en-US" dirty="0"/>
          </a:p>
        </p:txBody>
      </p:sp>
      <p:pic>
        <p:nvPicPr>
          <p:cNvPr id="2097201"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89"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（三）邻接法</a:t>
            </a:r>
          </a:p>
          <a:p>
            <a:pPr marL="0" indent="0" eaLnBrk="1" hangingPunct="1">
              <a:buNone/>
            </a:pP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通过确定距离最近的成对分类单元使系统树的总长度尽可能达到最小，它跟踪的是树的节点</a:t>
            </a:r>
          </a:p>
          <a:p>
            <a:pPr marL="0" indent="0" eaLnBrk="1" hangingPunct="1">
              <a:buNone/>
            </a:pPr>
            <a:endPar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：将序列构建一颗星状树，算出总树枝长度</a:t>
            </a:r>
          </a:p>
          <a:p>
            <a:pPr marL="0" indent="0" eaLnBrk="1" hangingPunct="1">
              <a:buNone/>
            </a:pP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：将两个序列作为聚合群与其他序列区分，再算总枝长</a:t>
            </a:r>
          </a:p>
          <a:p>
            <a:pPr marL="0" indent="0" eaLnBrk="1" hangingPunct="1">
              <a:buNone/>
            </a:pP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a:t>
            </a: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：合并两个序列使总枝长在所有合并方式最短</a:t>
            </a:r>
          </a:p>
          <a:p>
            <a:pPr marL="0" indent="0" eaLnBrk="1" hangingPunct="1">
              <a:buNone/>
            </a:pP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a:t>
            </a: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：合并序列作为一个序列重复上述步骤</a:t>
            </a:r>
          </a:p>
          <a:p>
            <a:pPr marL="0" indent="0" eaLnBrk="1" hangingPunct="1">
              <a:buNone/>
            </a:pP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5</a:t>
            </a: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：直到循环只剩一个类为止</a:t>
            </a:r>
          </a:p>
        </p:txBody>
      </p:sp>
      <p:sp>
        <p:nvSpPr>
          <p:cNvPr id="1048690"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92"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693"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02"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94"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18</a:t>
            </a:fld>
            <a:endParaRPr lang="zh-CN" altLang="en-US" dirty="0"/>
          </a:p>
        </p:txBody>
      </p:sp>
      <p:pic>
        <p:nvPicPr>
          <p:cNvPr id="2097203"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95"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lang="zh-CN" altLang="en-US" sz="2100" dirty="0">
              <a:solidFill>
                <a:schemeClr val="tx1"/>
              </a:solidFill>
              <a:sym typeface="+mn-ea"/>
            </a:endParaRPr>
          </a:p>
          <a:p>
            <a:pPr marL="0" indent="0" eaLnBrk="1" hangingPunct="1">
              <a:buNone/>
            </a:pPr>
            <a:endParaRPr lang="zh-CN" altLang="en-US" sz="2100" dirty="0">
              <a:solidFill>
                <a:schemeClr val="tx1"/>
              </a:solidFill>
              <a:sym typeface="+mn-ea"/>
            </a:endParaRPr>
          </a:p>
          <a:p>
            <a:pPr marL="0" indent="0" eaLnBrk="1" hangingPunct="1">
              <a:buNone/>
            </a:pPr>
            <a:endParaRPr kumimoji="1" lang="zh-CN" altLang="en-US" sz="2100" dirty="0">
              <a:solidFill>
                <a:schemeClr val="tx1"/>
              </a:solidFill>
              <a:sym typeface="+mn-ea"/>
            </a:endParaRPr>
          </a:p>
        </p:txBody>
      </p:sp>
      <p:sp>
        <p:nvSpPr>
          <p:cNvPr id="1048696"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04" name="Picture 3"/>
          <p:cNvPicPr>
            <a:picLocks noChangeAspect="1"/>
          </p:cNvPicPr>
          <p:nvPr/>
        </p:nvPicPr>
        <p:blipFill>
          <a:blip r:embed="rId4"/>
          <a:stretch>
            <a:fillRect/>
          </a:stretch>
        </p:blipFill>
        <p:spPr>
          <a:xfrm>
            <a:off x="977265" y="3283903"/>
            <a:ext cx="6934200" cy="2971800"/>
          </a:xfrm>
          <a:prstGeom prst="rect">
            <a:avLst/>
          </a:prstGeom>
          <a:noFill/>
          <a:ln w="9525">
            <a:noFill/>
          </a:ln>
        </p:spPr>
      </p:pic>
      <p:pic>
        <p:nvPicPr>
          <p:cNvPr id="2097205" name="图片 99"/>
          <p:cNvPicPr>
            <a:picLocks/>
          </p:cNvPicPr>
          <p:nvPr/>
        </p:nvPicPr>
        <p:blipFill>
          <a:blip r:embed="rId5"/>
          <a:stretch>
            <a:fillRect/>
          </a:stretch>
        </p:blipFill>
        <p:spPr>
          <a:xfrm>
            <a:off x="1083310" y="1482090"/>
            <a:ext cx="7884795" cy="15811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98" name="文本框 4"/>
          <p:cNvSpPr txBox="1"/>
          <p:nvPr/>
        </p:nvSpPr>
        <p:spPr>
          <a:xfrm>
            <a:off x="716401" y="84568"/>
            <a:ext cx="6874629" cy="829945"/>
          </a:xfrm>
          <a:prstGeom prst="rect">
            <a:avLst/>
          </a:prstGeom>
          <a:noFill/>
        </p:spPr>
        <p:txBody>
          <a:bodyPr wrap="square" rtlCol="0">
            <a:spAutoFit/>
          </a:bodyPr>
          <a:lstStyle/>
          <a:p>
            <a:pPr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a:p>
            <a:pPr defTabSz="914400" fontAlgn="base">
              <a:spcBef>
                <a:spcPct val="0"/>
              </a:spcBef>
              <a:spcAft>
                <a:spcPct val="0"/>
              </a:spcAft>
            </a:pPr>
            <a:endParaRPr lang="zh-CN" altLang="en-US" sz="2400" dirty="0">
              <a:latin typeface="华文楷体" panose="02010600040101010101" pitchFamily="2" charset="-122"/>
              <a:ea typeface="华文楷体" panose="02010600040101010101" pitchFamily="2" charset="-122"/>
              <a:cs typeface="+mj-cs"/>
            </a:endParaRPr>
          </a:p>
        </p:txBody>
      </p:sp>
      <p:sp>
        <p:nvSpPr>
          <p:cNvPr id="1048699"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06"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0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19</a:t>
            </a:fld>
            <a:endParaRPr lang="zh-CN" altLang="en-US" dirty="0"/>
          </a:p>
        </p:txBody>
      </p:sp>
      <p:pic>
        <p:nvPicPr>
          <p:cNvPr id="2097207"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01" name="Rectangle 3"/>
          <p:cNvSpPr>
            <a:spLocks noGrp="1" noChangeArrowheads="1"/>
          </p:cNvSpPr>
          <p:nvPr>
            <p:ph idx="1"/>
          </p:nvPr>
        </p:nvSpPr>
        <p:spPr>
          <a:xfrm>
            <a:off x="444055" y="1484152"/>
            <a:ext cx="8001000" cy="4267200"/>
          </a:xfrm>
        </p:spPr>
        <p:txBody>
          <a:bodyPr>
            <a:normAutofit/>
          </a:bodyPr>
          <a:lstStyle/>
          <a:p>
            <a:pPr algn="l" eaLnBrk="1" hangingPunct="1">
              <a:lnSpc>
                <a:spcPct val="80000"/>
              </a:lnSpc>
              <a:buFont typeface="Wingdings" panose="05000000000000000000" pitchFamily="2" charset="2"/>
              <a:buNone/>
            </a:pPr>
            <a:r>
              <a:rPr lang="en-US" altLang="zh-CN" sz="2100" dirty="0">
                <a:sym typeface="+mn-ea"/>
              </a:rPr>
              <a:t>NJ</a:t>
            </a:r>
            <a:r>
              <a:rPr lang="zh-CN" altLang="en-US" sz="2100" dirty="0">
                <a:sym typeface="+mn-ea"/>
              </a:rPr>
              <a:t>方法构建系统发育树的一般步骤：</a:t>
            </a:r>
            <a:endParaRPr lang="zh-CN" altLang="en-US" sz="2100" dirty="0"/>
          </a:p>
          <a:p>
            <a:pPr marL="0" indent="0" algn="l" eaLnBrk="1" hangingPunct="1">
              <a:lnSpc>
                <a:spcPct val="80000"/>
              </a:lnSpc>
              <a:buFont typeface="Wingdings" panose="05000000000000000000" pitchFamily="2" charset="2"/>
              <a:buNone/>
            </a:pPr>
            <a:endParaRPr kumimoji="1" lang="zh-CN" altLang="en-US" sz="2100" dirty="0">
              <a:solidFill>
                <a:schemeClr val="tx1"/>
              </a:solidFill>
              <a:sym typeface="+mn-ea"/>
            </a:endParaRPr>
          </a:p>
        </p:txBody>
      </p:sp>
      <p:sp>
        <p:nvSpPr>
          <p:cNvPr id="1048702"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08" name="Picture 3"/>
          <p:cNvPicPr>
            <a:picLocks noChangeAspect="1"/>
          </p:cNvPicPr>
          <p:nvPr/>
        </p:nvPicPr>
        <p:blipFill>
          <a:blip r:embed="rId4"/>
          <a:stretch>
            <a:fillRect/>
          </a:stretch>
        </p:blipFill>
        <p:spPr>
          <a:xfrm>
            <a:off x="443865" y="1928495"/>
            <a:ext cx="8001000" cy="942975"/>
          </a:xfrm>
          <a:prstGeom prst="rect">
            <a:avLst/>
          </a:prstGeom>
          <a:noFill/>
          <a:ln w="9525">
            <a:noFill/>
          </a:ln>
        </p:spPr>
      </p:pic>
      <p:pic>
        <p:nvPicPr>
          <p:cNvPr id="2097209" name="图片 100"/>
          <p:cNvPicPr>
            <a:picLocks/>
          </p:cNvPicPr>
          <p:nvPr/>
        </p:nvPicPr>
        <p:blipFill>
          <a:blip r:embed="rId5"/>
          <a:stretch>
            <a:fillRect/>
          </a:stretch>
        </p:blipFill>
        <p:spPr>
          <a:xfrm>
            <a:off x="2556510" y="3098165"/>
            <a:ext cx="2997835" cy="1509395"/>
          </a:xfrm>
          <a:prstGeom prst="rect">
            <a:avLst/>
          </a:prstGeom>
          <a:noFill/>
          <a:ln w="9525">
            <a:noFill/>
          </a:ln>
        </p:spPr>
      </p:pic>
      <p:pic>
        <p:nvPicPr>
          <p:cNvPr id="2097210" name="Picture 4"/>
          <p:cNvPicPr>
            <a:picLocks noChangeAspect="1"/>
          </p:cNvPicPr>
          <p:nvPr/>
        </p:nvPicPr>
        <p:blipFill>
          <a:blip r:embed="rId6"/>
          <a:stretch>
            <a:fillRect/>
          </a:stretch>
        </p:blipFill>
        <p:spPr>
          <a:xfrm>
            <a:off x="-3175" y="4732338"/>
            <a:ext cx="9147175" cy="13430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标题 1"/>
          <p:cNvSpPr>
            <a:spLocks noGrp="1"/>
          </p:cNvSpPr>
          <p:nvPr>
            <p:ph type="title"/>
          </p:nvPr>
        </p:nvSpPr>
        <p:spPr>
          <a:xfrm>
            <a:off x="1440021" y="761726"/>
            <a:ext cx="4457440" cy="515056"/>
          </a:xfrm>
        </p:spPr>
        <p:txBody>
          <a:bodyPr>
            <a:noAutofit/>
          </a:bodyPr>
          <a:lstStyle/>
          <a:p>
            <a:r>
              <a:rPr lang="zh-CN" altLang="en-US" sz="2400" b="1" dirty="0">
                <a:latin typeface="宋体" panose="02010600030101010101" pitchFamily="2" charset="-122"/>
                <a:ea typeface="宋体" panose="02010600030101010101" pitchFamily="2" charset="-122"/>
                <a:sym typeface="+mn-ea"/>
              </a:rPr>
              <a:t>一、分子水平的进化</a:t>
            </a:r>
          </a:p>
        </p:txBody>
      </p:sp>
      <p:sp>
        <p:nvSpPr>
          <p:cNvPr id="1048594"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rPr>
              <a:t>第一节：分子进化与系统发育</a:t>
            </a:r>
          </a:p>
        </p:txBody>
      </p:sp>
      <p:sp>
        <p:nvSpPr>
          <p:cNvPr id="1048595"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53"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596"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a:t>
            </a:fld>
            <a:endParaRPr lang="zh-CN" altLang="en-US" dirty="0"/>
          </a:p>
        </p:txBody>
      </p:sp>
      <p:pic>
        <p:nvPicPr>
          <p:cNvPr id="2097154"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597" name="Rectangle 3"/>
          <p:cNvSpPr>
            <a:spLocks noGrp="1" noChangeArrowheads="1"/>
          </p:cNvSpPr>
          <p:nvPr>
            <p:ph idx="1"/>
          </p:nvPr>
        </p:nvSpPr>
        <p:spPr>
          <a:xfrm>
            <a:off x="444055" y="1484152"/>
            <a:ext cx="8001000" cy="4267200"/>
          </a:xfrm>
        </p:spPr>
        <p:txBody>
          <a:bodyPr>
            <a:normAutofit fontScale="95000"/>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分子水平的进化主要是指在生物进化过程中，构成生物体的大分子物质，如蛋白质、核酸的演变过程。分子进化是发生在生物分子层次上的进化，是生物进化层次中最基础层次上的进化。过程涉及在</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DNA</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中发生缺失，插入，倒位，替换等。</a:t>
            </a:r>
          </a:p>
          <a:p>
            <a:pPr marL="0" indent="0" eaLnBrk="1" hangingPunct="1">
              <a:buNone/>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（一）分子进化的特点</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生物大分子进化速率相对恒定</a:t>
            </a: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核酸和蛋白质一级结构分子序列中核苷酸或者氨基酸替换数作为进化改变量，进化时间以年为单位，生物大分子随时间改变几乎是恒定的。</a:t>
            </a:r>
          </a:p>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生物大分子进化的保守性</a:t>
            </a: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功能上重要大分子或大分子局部进化速率上明显低于不重要大分子或大分子局部。</a:t>
            </a:r>
            <a:endParaRPr lang="zh-CN" altLang="en-US" sz="2100" dirty="0">
              <a:latin typeface="宋体" panose="02010600030101010101" pitchFamily="2" charset="-122"/>
              <a:ea typeface="宋体" panose="02010600030101010101" pitchFamily="2" charset="-122"/>
              <a:cs typeface="宋体" panose="02010600030101010101" pitchFamily="2" charset="-122"/>
            </a:endParaRPr>
          </a:p>
          <a:p>
            <a:pPr algn="ctr" eaLnBrk="1" hangingPunct="1">
              <a:lnSpc>
                <a:spcPct val="80000"/>
              </a:lnSpc>
              <a:buFont typeface="Wingdings" panose="05000000000000000000" pitchFamily="2" charset="2"/>
              <a:buNone/>
            </a:pPr>
            <a:endParaRPr kumimoji="1" lang="zh-CN" altLang="en-US" sz="2100" dirty="0">
              <a:latin typeface="宋体" panose="02010600030101010101" pitchFamily="2" charset="-122"/>
              <a:ea typeface="宋体" panose="02010600030101010101" pitchFamily="2" charset="-122"/>
              <a:cs typeface="宋体" panose="02010600030101010101" pitchFamily="2" charset="-122"/>
            </a:endParaRPr>
          </a:p>
        </p:txBody>
      </p:sp>
      <p:sp>
        <p:nvSpPr>
          <p:cNvPr id="1048598"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704"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05"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11"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06"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20</a:t>
            </a:fld>
            <a:endParaRPr lang="zh-CN" altLang="en-US" dirty="0"/>
          </a:p>
        </p:txBody>
      </p:sp>
      <p:pic>
        <p:nvPicPr>
          <p:cNvPr id="2097212"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07"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kumimoji="1" lang="zh-CN" altLang="en-US" sz="2100" dirty="0">
              <a:solidFill>
                <a:schemeClr val="tx1"/>
              </a:solidFill>
              <a:sym typeface="+mn-ea"/>
            </a:endParaRPr>
          </a:p>
        </p:txBody>
      </p:sp>
      <p:sp>
        <p:nvSpPr>
          <p:cNvPr id="1048708"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13" name="Picture 2"/>
          <p:cNvPicPr>
            <a:picLocks noChangeAspect="1"/>
          </p:cNvPicPr>
          <p:nvPr/>
        </p:nvPicPr>
        <p:blipFill>
          <a:blip r:embed="rId4"/>
          <a:stretch>
            <a:fillRect/>
          </a:stretch>
        </p:blipFill>
        <p:spPr>
          <a:xfrm>
            <a:off x="260985" y="1407795"/>
            <a:ext cx="8480425" cy="2691765"/>
          </a:xfrm>
          <a:prstGeom prst="rect">
            <a:avLst/>
          </a:prstGeom>
          <a:noFill/>
          <a:ln w="9525">
            <a:noFill/>
          </a:ln>
        </p:spPr>
      </p:pic>
      <p:pic>
        <p:nvPicPr>
          <p:cNvPr id="2097214" name="Picture 3"/>
          <p:cNvPicPr>
            <a:picLocks noChangeAspect="1"/>
          </p:cNvPicPr>
          <p:nvPr/>
        </p:nvPicPr>
        <p:blipFill>
          <a:blip r:embed="rId5"/>
          <a:stretch>
            <a:fillRect/>
          </a:stretch>
        </p:blipFill>
        <p:spPr>
          <a:xfrm>
            <a:off x="156210" y="4892675"/>
            <a:ext cx="8740775" cy="79121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710"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11"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15"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12"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21</a:t>
            </a:fld>
            <a:endParaRPr lang="zh-CN" altLang="en-US" dirty="0"/>
          </a:p>
        </p:txBody>
      </p:sp>
      <p:pic>
        <p:nvPicPr>
          <p:cNvPr id="2097216"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13" name="Rectangle 3"/>
          <p:cNvSpPr>
            <a:spLocks noGrp="1" noChangeArrowheads="1"/>
          </p:cNvSpPr>
          <p:nvPr>
            <p:ph idx="1"/>
          </p:nvPr>
        </p:nvSpPr>
        <p:spPr>
          <a:xfrm>
            <a:off x="444055" y="1484152"/>
            <a:ext cx="8001000" cy="4267200"/>
          </a:xfrm>
        </p:spPr>
        <p:txBody>
          <a:bodyPr>
            <a:normAutofit/>
          </a:bodyPr>
          <a:lstStyle/>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、实例</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设有</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段序列，分别为</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A:TAGG;B:TACG;C:AAGC; D:AGCC</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，利用邻接法构建系统发育树。</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两两比对，并计算遗传距离。</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构建一颗星状树，算出总树的树枝长度。</a:t>
            </a:r>
            <a:endParaRPr lang="zh-CN" altLang="en-US" sz="2100" dirty="0">
              <a:latin typeface="宋体" panose="02010600030101010101" pitchFamily="2" charset="-122"/>
              <a:ea typeface="宋体" panose="02010600030101010101" pitchFamily="2" charset="-122"/>
              <a:cs typeface="宋体" panose="02010600030101010101" pitchFamily="2" charset="-122"/>
            </a:endParaRPr>
          </a:p>
          <a:p>
            <a:pPr algn="l" eaLnBrk="1" hangingPunct="1">
              <a:lnSpc>
                <a:spcPct val="80000"/>
              </a:lnSpc>
              <a:buFont typeface="Wingdings" panose="05000000000000000000" pitchFamily="2" charset="2"/>
              <a:buNone/>
            </a:pPr>
            <a:endPar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714"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17" name="Picture 2"/>
          <p:cNvPicPr>
            <a:picLocks noChangeAspect="1"/>
          </p:cNvPicPr>
          <p:nvPr/>
        </p:nvPicPr>
        <p:blipFill>
          <a:blip r:embed="rId4"/>
          <a:stretch>
            <a:fillRect/>
          </a:stretch>
        </p:blipFill>
        <p:spPr>
          <a:xfrm>
            <a:off x="1210310" y="3614420"/>
            <a:ext cx="5010785" cy="275653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716" name="文本框 4"/>
          <p:cNvSpPr txBox="1"/>
          <p:nvPr/>
        </p:nvSpPr>
        <p:spPr>
          <a:xfrm>
            <a:off x="716401" y="84568"/>
            <a:ext cx="6874629" cy="82994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a:p>
            <a:pPr lvl="0" defTabSz="914400" fontAlgn="base">
              <a:spcBef>
                <a:spcPct val="0"/>
              </a:spcBef>
              <a:spcAft>
                <a:spcPct val="0"/>
              </a:spcAft>
            </a:pPr>
            <a:endParaRPr lang="zh-CN" altLang="en-US" sz="2400" dirty="0">
              <a:latin typeface="华文楷体" panose="02010600040101010101" pitchFamily="2" charset="-122"/>
              <a:ea typeface="华文楷体" panose="02010600040101010101" pitchFamily="2" charset="-122"/>
              <a:cs typeface="+mj-cs"/>
            </a:endParaRPr>
          </a:p>
        </p:txBody>
      </p:sp>
      <p:sp>
        <p:nvSpPr>
          <p:cNvPr id="1048717"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18"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18"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22</a:t>
            </a:fld>
            <a:endParaRPr lang="zh-CN" altLang="en-US" dirty="0"/>
          </a:p>
        </p:txBody>
      </p:sp>
      <p:pic>
        <p:nvPicPr>
          <p:cNvPr id="2097219"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19" name="Rectangle 3"/>
          <p:cNvSpPr>
            <a:spLocks noGrp="1" noChangeArrowheads="1"/>
          </p:cNvSpPr>
          <p:nvPr>
            <p:ph idx="1"/>
          </p:nvPr>
        </p:nvSpPr>
        <p:spPr>
          <a:xfrm>
            <a:off x="444055" y="1484152"/>
            <a:ext cx="8001000" cy="4267200"/>
          </a:xfrm>
        </p:spPr>
        <p:txBody>
          <a:bodyPr>
            <a:normAutofit/>
          </a:bodyPr>
          <a:lstStyle/>
          <a:p>
            <a:pPr algn="l" eaLnBrk="1" hangingPunct="1">
              <a:lnSpc>
                <a:spcPct val="80000"/>
              </a:lnSpc>
              <a:buFont typeface="Wingdings" panose="05000000000000000000" pitchFamily="2" charset="2"/>
              <a:buNone/>
            </a:pPr>
            <a:r>
              <a:rPr lang="zh-CN" altLang="en-US" sz="2100" dirty="0">
                <a:latin typeface="宋体" panose="02010600030101010101" pitchFamily="2" charset="-122"/>
                <a:ea typeface="宋体" panose="02010600030101010101" pitchFamily="2" charset="-122"/>
                <a:sym typeface="+mn-ea"/>
              </a:rPr>
              <a:t>分枝长分别为</a:t>
            </a:r>
            <a:r>
              <a:rPr lang="zh-CN" altLang="en-US" sz="2100" dirty="0">
                <a:sym typeface="+mn-ea"/>
              </a:rPr>
              <a:t>：</a:t>
            </a:r>
            <a:endParaRPr lang="en-US" altLang="zh-CN" sz="2100" dirty="0"/>
          </a:p>
          <a:p>
            <a:pPr algn="l" eaLnBrk="1" hangingPunct="1">
              <a:lnSpc>
                <a:spcPct val="80000"/>
              </a:lnSpc>
              <a:buFont typeface="Wingdings" panose="05000000000000000000" pitchFamily="2" charset="2"/>
              <a:buNone/>
            </a:pPr>
            <a:endParaRPr lang="zh-CN" altLang="en-US" sz="2100" dirty="0">
              <a:solidFill>
                <a:schemeClr val="tx1"/>
              </a:solidFill>
              <a:sym typeface="+mn-ea"/>
            </a:endParaRPr>
          </a:p>
          <a:p>
            <a:pPr marL="0" indent="0" eaLnBrk="1" hangingPunct="1">
              <a:buNone/>
            </a:pPr>
            <a:endParaRPr kumimoji="1" lang="zh-CN" altLang="en-US" sz="2100" dirty="0">
              <a:solidFill>
                <a:schemeClr val="tx1"/>
              </a:solidFill>
              <a:sym typeface="+mn-ea"/>
            </a:endParaRPr>
          </a:p>
        </p:txBody>
      </p:sp>
      <p:sp>
        <p:nvSpPr>
          <p:cNvPr id="1048720"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20" name="Picture 2"/>
          <p:cNvPicPr>
            <a:picLocks noChangeAspect="1"/>
          </p:cNvPicPr>
          <p:nvPr/>
        </p:nvPicPr>
        <p:blipFill>
          <a:blip r:embed="rId4"/>
          <a:stretch>
            <a:fillRect/>
          </a:stretch>
        </p:blipFill>
        <p:spPr>
          <a:xfrm>
            <a:off x="2303145" y="1301115"/>
            <a:ext cx="2994660" cy="2996565"/>
          </a:xfrm>
          <a:prstGeom prst="rect">
            <a:avLst/>
          </a:prstGeom>
          <a:noFill/>
          <a:ln w="9525">
            <a:noFill/>
          </a:ln>
        </p:spPr>
      </p:pic>
      <p:pic>
        <p:nvPicPr>
          <p:cNvPr id="2097221" name="Picture 3"/>
          <p:cNvPicPr>
            <a:picLocks noChangeAspect="1"/>
          </p:cNvPicPr>
          <p:nvPr/>
        </p:nvPicPr>
        <p:blipFill>
          <a:blip r:embed="rId5"/>
          <a:stretch>
            <a:fillRect/>
          </a:stretch>
        </p:blipFill>
        <p:spPr>
          <a:xfrm>
            <a:off x="2364740" y="4486910"/>
            <a:ext cx="2871470" cy="471805"/>
          </a:xfrm>
          <a:prstGeom prst="rect">
            <a:avLst/>
          </a:prstGeom>
          <a:noFill/>
          <a:ln w="9525">
            <a:noFill/>
          </a:ln>
        </p:spPr>
      </p:pic>
      <p:sp>
        <p:nvSpPr>
          <p:cNvPr id="1048721" name="文本框 1"/>
          <p:cNvSpPr txBox="1"/>
          <p:nvPr/>
        </p:nvSpPr>
        <p:spPr>
          <a:xfrm>
            <a:off x="209550" y="5053965"/>
            <a:ext cx="5088255" cy="691515"/>
          </a:xfrm>
          <a:prstGeom prst="rect">
            <a:avLst/>
          </a:prstGeom>
          <a:noFill/>
        </p:spPr>
        <p:txBody>
          <a:bodyPr wrap="square" rtlCol="0" anchor="t">
            <a:spAutoFit/>
          </a:bodyPr>
          <a:lstStyle/>
          <a:p>
            <a:pPr marL="0" indent="0" eaLnBrk="1" hangingPunct="1">
              <a:buNone/>
            </a:pPr>
            <a:r>
              <a:rPr lang="zh-CN" altLang="en-US" sz="2100" dirty="0">
                <a:latin typeface="宋体" panose="02010600030101010101" pitchFamily="2" charset="-122"/>
                <a:ea typeface="宋体" panose="02010600030101010101" pitchFamily="2" charset="-122"/>
                <a:sym typeface="+mn-ea"/>
              </a:rPr>
              <a:t>利用序列间的距离求出星状树的总枝长</a:t>
            </a:r>
            <a:r>
              <a:rPr lang="zh-CN" altLang="en-US" dirty="0">
                <a:latin typeface="宋体" panose="02010600030101010101" pitchFamily="2" charset="-122"/>
                <a:ea typeface="宋体" panose="02010600030101010101" pitchFamily="2" charset="-122"/>
                <a:sym typeface="+mn-ea"/>
              </a:rPr>
              <a:t>，</a:t>
            </a:r>
            <a:endParaRPr lang="en-US" altLang="zh-CN" dirty="0">
              <a:latin typeface="宋体" panose="02010600030101010101" pitchFamily="2" charset="-122"/>
              <a:ea typeface="宋体" panose="02010600030101010101" pitchFamily="2" charset="-122"/>
            </a:endParaRPr>
          </a:p>
          <a:p>
            <a:pPr marL="0" indent="0" eaLnBrk="1" hangingPunct="1">
              <a:buNone/>
            </a:pPr>
            <a:endParaRPr lang="zh-CN" altLang="en-US">
              <a:latin typeface="宋体" panose="02010600030101010101" pitchFamily="2" charset="-122"/>
              <a:ea typeface="宋体" panose="02010600030101010101" pitchFamily="2" charset="-122"/>
            </a:endParaRPr>
          </a:p>
        </p:txBody>
      </p:sp>
      <p:pic>
        <p:nvPicPr>
          <p:cNvPr id="2097222" name="Picture 4"/>
          <p:cNvPicPr>
            <a:picLocks noChangeAspect="1"/>
          </p:cNvPicPr>
          <p:nvPr/>
        </p:nvPicPr>
        <p:blipFill>
          <a:blip r:embed="rId6"/>
          <a:stretch>
            <a:fillRect/>
          </a:stretch>
        </p:blipFill>
        <p:spPr>
          <a:xfrm>
            <a:off x="312420" y="5465445"/>
            <a:ext cx="8655685" cy="50482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723"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24"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23"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25"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23</a:t>
            </a:fld>
            <a:endParaRPr lang="zh-CN" altLang="en-US" dirty="0"/>
          </a:p>
        </p:txBody>
      </p:sp>
      <p:pic>
        <p:nvPicPr>
          <p:cNvPr id="2097224"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26" name="Rectangle 3"/>
          <p:cNvSpPr>
            <a:spLocks noGrp="1" noChangeArrowheads="1"/>
          </p:cNvSpPr>
          <p:nvPr>
            <p:ph idx="1"/>
          </p:nvPr>
        </p:nvSpPr>
        <p:spPr>
          <a:xfrm>
            <a:off x="444055" y="1484152"/>
            <a:ext cx="8001000" cy="4267200"/>
          </a:xfrm>
        </p:spPr>
        <p:txBody>
          <a:bodyPr>
            <a:normAutofit/>
          </a:bodyPr>
          <a:lstStyle/>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3) </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筛选出第</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对邻居</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先将序列</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A</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和序列</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B</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作为邻居与其他序列分离开来</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endParaRPr lang="zh-CN" altLang="en-US" sz="2100" dirty="0"/>
          </a:p>
          <a:p>
            <a:pPr algn="l" eaLnBrk="1" hangingPunct="1">
              <a:lnSpc>
                <a:spcPct val="80000"/>
              </a:lnSpc>
              <a:buFont typeface="Wingdings" panose="05000000000000000000" pitchFamily="2" charset="2"/>
              <a:buNone/>
            </a:pPr>
            <a:endParaRPr kumimoji="1" lang="zh-CN" altLang="en-US" sz="2100" dirty="0">
              <a:solidFill>
                <a:schemeClr val="tx1"/>
              </a:solidFill>
              <a:sym typeface="+mn-ea"/>
            </a:endParaRPr>
          </a:p>
        </p:txBody>
      </p:sp>
      <p:sp>
        <p:nvSpPr>
          <p:cNvPr id="1048727"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25" name="Picture 2"/>
          <p:cNvPicPr>
            <a:picLocks noChangeAspect="1"/>
          </p:cNvPicPr>
          <p:nvPr/>
        </p:nvPicPr>
        <p:blipFill>
          <a:blip r:embed="rId4"/>
          <a:stretch>
            <a:fillRect/>
          </a:stretch>
        </p:blipFill>
        <p:spPr>
          <a:xfrm>
            <a:off x="156210" y="2847975"/>
            <a:ext cx="3289300" cy="1539240"/>
          </a:xfrm>
          <a:prstGeom prst="rect">
            <a:avLst/>
          </a:prstGeom>
          <a:noFill/>
          <a:ln w="9525">
            <a:noFill/>
          </a:ln>
        </p:spPr>
      </p:pic>
      <p:pic>
        <p:nvPicPr>
          <p:cNvPr id="2097226" name="Picture 3"/>
          <p:cNvPicPr>
            <a:picLocks noChangeAspect="1"/>
          </p:cNvPicPr>
          <p:nvPr/>
        </p:nvPicPr>
        <p:blipFill>
          <a:blip r:embed="rId5"/>
          <a:stretch>
            <a:fillRect/>
          </a:stretch>
        </p:blipFill>
        <p:spPr>
          <a:xfrm>
            <a:off x="4060190" y="2606040"/>
            <a:ext cx="4724400" cy="249364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729"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30"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27"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31"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24</a:t>
            </a:fld>
            <a:endParaRPr lang="zh-CN" altLang="en-US" dirty="0"/>
          </a:p>
        </p:txBody>
      </p:sp>
      <p:pic>
        <p:nvPicPr>
          <p:cNvPr id="2097228"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32"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lang="zh-CN" altLang="en-US" sz="2100" dirty="0">
              <a:solidFill>
                <a:schemeClr val="tx1"/>
              </a:solidFill>
              <a:sym typeface="+mn-ea"/>
            </a:endParaRPr>
          </a:p>
          <a:p>
            <a:pPr marL="0" indent="0" eaLnBrk="1" hangingPunct="1">
              <a:buNone/>
            </a:pPr>
            <a:endParaRPr lang="zh-CN" altLang="en-US" sz="2100" dirty="0">
              <a:solidFill>
                <a:schemeClr val="tx1"/>
              </a:solidFill>
              <a:sym typeface="+mn-ea"/>
            </a:endParaRPr>
          </a:p>
          <a:p>
            <a:pPr marL="0" indent="0" eaLnBrk="1" hangingPunct="1">
              <a:buNone/>
            </a:pPr>
            <a:endParaRPr kumimoji="1" lang="zh-CN" altLang="en-US" sz="2100" dirty="0">
              <a:solidFill>
                <a:schemeClr val="tx1"/>
              </a:solidFill>
              <a:sym typeface="+mn-ea"/>
            </a:endParaRPr>
          </a:p>
        </p:txBody>
      </p:sp>
      <p:sp>
        <p:nvSpPr>
          <p:cNvPr id="1048733"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29" name="Picture 4"/>
          <p:cNvPicPr>
            <a:picLocks noChangeAspect="1"/>
          </p:cNvPicPr>
          <p:nvPr/>
        </p:nvPicPr>
        <p:blipFill>
          <a:blip r:embed="rId4"/>
          <a:stretch>
            <a:fillRect/>
          </a:stretch>
        </p:blipFill>
        <p:spPr>
          <a:xfrm>
            <a:off x="626745" y="1492885"/>
            <a:ext cx="7590155" cy="439674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735"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3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30"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37"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25</a:t>
            </a:fld>
            <a:endParaRPr lang="zh-CN" altLang="en-US" dirty="0"/>
          </a:p>
        </p:txBody>
      </p:sp>
      <p:pic>
        <p:nvPicPr>
          <p:cNvPr id="2097231"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38"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kumimoji="1" lang="zh-CN" altLang="en-US" sz="2100" dirty="0">
              <a:solidFill>
                <a:schemeClr val="tx1"/>
              </a:solidFill>
              <a:sym typeface="+mn-ea"/>
            </a:endParaRPr>
          </a:p>
        </p:txBody>
      </p:sp>
      <p:sp>
        <p:nvSpPr>
          <p:cNvPr id="1048739"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32" name="Picture 2"/>
          <p:cNvPicPr>
            <a:picLocks noChangeAspect="1"/>
          </p:cNvPicPr>
          <p:nvPr/>
        </p:nvPicPr>
        <p:blipFill>
          <a:blip r:embed="rId4"/>
          <a:stretch>
            <a:fillRect/>
          </a:stretch>
        </p:blipFill>
        <p:spPr>
          <a:xfrm>
            <a:off x="1452880" y="1228725"/>
            <a:ext cx="6237605" cy="2682875"/>
          </a:xfrm>
          <a:prstGeom prst="rect">
            <a:avLst/>
          </a:prstGeom>
          <a:noFill/>
          <a:ln w="9525">
            <a:noFill/>
          </a:ln>
        </p:spPr>
      </p:pic>
      <p:pic>
        <p:nvPicPr>
          <p:cNvPr id="2097233" name="Picture 3"/>
          <p:cNvPicPr>
            <a:picLocks noChangeAspect="1"/>
          </p:cNvPicPr>
          <p:nvPr/>
        </p:nvPicPr>
        <p:blipFill>
          <a:blip r:embed="rId5"/>
          <a:stretch>
            <a:fillRect/>
          </a:stretch>
        </p:blipFill>
        <p:spPr>
          <a:xfrm>
            <a:off x="1452880" y="4198620"/>
            <a:ext cx="6862445" cy="239776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741"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42"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34"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43"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26</a:t>
            </a:fld>
            <a:endParaRPr lang="zh-CN" altLang="en-US" dirty="0"/>
          </a:p>
        </p:txBody>
      </p:sp>
      <p:pic>
        <p:nvPicPr>
          <p:cNvPr id="2097235"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44"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kumimoji="1" lang="zh-CN" altLang="en-US" sz="2100" dirty="0">
              <a:solidFill>
                <a:schemeClr val="tx1"/>
              </a:solidFill>
              <a:sym typeface="+mn-ea"/>
            </a:endParaRPr>
          </a:p>
        </p:txBody>
      </p:sp>
      <p:sp>
        <p:nvSpPr>
          <p:cNvPr id="1048745"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36" name="Picture 2"/>
          <p:cNvPicPr>
            <a:picLocks noChangeAspect="1"/>
          </p:cNvPicPr>
          <p:nvPr/>
        </p:nvPicPr>
        <p:blipFill>
          <a:blip r:embed="rId4"/>
          <a:stretch>
            <a:fillRect/>
          </a:stretch>
        </p:blipFill>
        <p:spPr>
          <a:xfrm>
            <a:off x="375920" y="1407160"/>
            <a:ext cx="8391525" cy="455993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747"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48"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37"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49"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27</a:t>
            </a:fld>
            <a:endParaRPr lang="zh-CN" altLang="en-US" dirty="0"/>
          </a:p>
        </p:txBody>
      </p:sp>
      <p:pic>
        <p:nvPicPr>
          <p:cNvPr id="2097238"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50"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kumimoji="1" lang="zh-CN" altLang="en-US" sz="2100" dirty="0">
              <a:solidFill>
                <a:schemeClr val="tx1"/>
              </a:solidFill>
              <a:sym typeface="+mn-ea"/>
            </a:endParaRPr>
          </a:p>
        </p:txBody>
      </p:sp>
      <p:sp>
        <p:nvSpPr>
          <p:cNvPr id="1048751"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39" name="Picture 2"/>
          <p:cNvPicPr>
            <a:picLocks noChangeAspect="1"/>
          </p:cNvPicPr>
          <p:nvPr/>
        </p:nvPicPr>
        <p:blipFill>
          <a:blip r:embed="rId4"/>
          <a:stretch>
            <a:fillRect/>
          </a:stretch>
        </p:blipFill>
        <p:spPr>
          <a:xfrm>
            <a:off x="443865" y="2005330"/>
            <a:ext cx="7597140" cy="284734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二、最大简约法</a:t>
            </a:r>
          </a:p>
        </p:txBody>
      </p:sp>
      <p:sp>
        <p:nvSpPr>
          <p:cNvPr id="1048753"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54"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40"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55"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28</a:t>
            </a:fld>
            <a:endParaRPr lang="zh-CN" altLang="en-US" dirty="0"/>
          </a:p>
        </p:txBody>
      </p:sp>
      <p:pic>
        <p:nvPicPr>
          <p:cNvPr id="2097241"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56" name="Rectangle 3"/>
          <p:cNvSpPr>
            <a:spLocks noGrp="1" noChangeArrowheads="1"/>
          </p:cNvSpPr>
          <p:nvPr>
            <p:ph idx="1"/>
          </p:nvPr>
        </p:nvSpPr>
        <p:spPr>
          <a:xfrm>
            <a:off x="443865" y="1483995"/>
            <a:ext cx="8001000" cy="4767580"/>
          </a:xfrm>
        </p:spPr>
        <p:txBody>
          <a:bodyPr>
            <a:normAutofit fontScale="54405" lnSpcReduction="20000"/>
          </a:bodyPr>
          <a:lstStyle/>
          <a:p>
            <a:pPr algn="ctr" eaLnBrk="1" hangingPunct="1">
              <a:lnSpc>
                <a:spcPct val="80000"/>
              </a:lnSpc>
              <a:buFont typeface="Wingdings" panose="05000000000000000000" pitchFamily="2" charset="2"/>
              <a:buNone/>
            </a:pPr>
            <a:endParaRPr kumimoji="1" lang="en-US" altLang="zh-CN" sz="2100" b="1" dirty="0"/>
          </a:p>
          <a:p>
            <a:pPr marL="0" indent="0" fontAlgn="auto">
              <a:lnSpc>
                <a:spcPct val="100000"/>
              </a:lnSpc>
              <a:buNone/>
            </a:pP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最大简约法（</a:t>
            </a:r>
            <a:r>
              <a:rPr lang="en-US" altLang="zh-CN" sz="3500" dirty="0">
                <a:latin typeface="Times New Roman" panose="02020603050405020304" charset="0"/>
                <a:ea typeface="宋体" panose="02010600030101010101" pitchFamily="2" charset="-122"/>
                <a:cs typeface="Times New Roman" panose="02020603050405020304" charset="0"/>
                <a:sym typeface="+mn-ea"/>
              </a:rPr>
              <a:t>maximum parsimony</a:t>
            </a: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）是一种常用的系统发生学分析的方法，根据离散性状</a:t>
            </a:r>
            <a:r>
              <a:rPr lang="en-US" altLang="zh-CN" sz="35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包括形态学性状和分子序列（</a:t>
            </a:r>
            <a:r>
              <a:rPr lang="en-US" altLang="zh-CN" sz="3500" dirty="0">
                <a:latin typeface="宋体" panose="02010600030101010101" pitchFamily="2" charset="-122"/>
                <a:ea typeface="宋体" panose="02010600030101010101" pitchFamily="2" charset="-122"/>
                <a:cs typeface="宋体" panose="02010600030101010101" pitchFamily="2" charset="-122"/>
                <a:sym typeface="+mn-ea"/>
              </a:rPr>
              <a:t>DNA</a:t>
            </a: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和蛋白质等）</a:t>
            </a:r>
            <a:r>
              <a:rPr lang="en-US" altLang="zh-CN" sz="35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的变异程度，构建生物的系统发育树，并分析生物物种之间的演化关系。所需变异次数最少的演化树可能为最符合自然情况的系统树。分为</a:t>
            </a:r>
            <a:r>
              <a:rPr lang="zh-CN" altLang="en-US" sz="35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非加权最大简约分析和加权最大简约分析</a:t>
            </a:r>
            <a:endParaRPr lang="en-US" altLang="zh-CN" sz="3500" dirty="0">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00000"/>
              </a:lnSpc>
              <a:buNone/>
            </a:pP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简约信息位点：至少两个以上分类单位存在差异，至少两个以上不同状态</a:t>
            </a:r>
          </a:p>
          <a:p>
            <a:pPr marL="0" indent="0" fontAlgn="auto">
              <a:lnSpc>
                <a:spcPct val="100000"/>
              </a:lnSpc>
              <a:buNone/>
            </a:pP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（一）最大简约法的基本思想</a:t>
            </a:r>
            <a:endParaRPr lang="en-US" altLang="zh-CN" sz="3500" dirty="0">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00000"/>
              </a:lnSpc>
              <a:buNone/>
            </a:pP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对于系统发育树最直接的计算方式就是沿着各个分枝累加特征变化的数目，而简约的含义即为代价最小，所以，利用最大简约法构建系统发育树的过程，就是一个对给定分类单元所有可能的树进行比较的过程。</a:t>
            </a:r>
          </a:p>
          <a:p>
            <a:pPr marL="0" indent="0" fontAlgn="auto">
              <a:lnSpc>
                <a:spcPct val="100000"/>
              </a:lnSpc>
              <a:buNone/>
            </a:pP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步骤：</a:t>
            </a:r>
            <a:r>
              <a:rPr lang="en-US" altLang="zh-CN" sz="35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：序列比对</a:t>
            </a:r>
            <a:r>
              <a:rPr lang="en-US" altLang="zh-CN" sz="3500" dirty="0">
                <a:latin typeface="宋体" panose="02010600030101010101" pitchFamily="2" charset="-122"/>
                <a:ea typeface="宋体" panose="02010600030101010101" pitchFamily="2" charset="-122"/>
                <a:cs typeface="宋体" panose="02010600030101010101" pitchFamily="2" charset="-122"/>
                <a:sym typeface="+mn-ea"/>
              </a:rPr>
              <a:t> 2</a:t>
            </a: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：写出所有可能的树</a:t>
            </a:r>
            <a:r>
              <a:rPr lang="en-US" altLang="zh-CN" sz="3500" dirty="0">
                <a:latin typeface="宋体" panose="02010600030101010101" pitchFamily="2" charset="-122"/>
                <a:ea typeface="宋体" panose="02010600030101010101" pitchFamily="2" charset="-122"/>
                <a:cs typeface="宋体" panose="02010600030101010101" pitchFamily="2" charset="-122"/>
                <a:sym typeface="+mn-ea"/>
              </a:rPr>
              <a:t> 3</a:t>
            </a: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：分析信息位点</a:t>
            </a:r>
            <a:r>
              <a:rPr lang="en-US" altLang="zh-CN" sz="35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3500" dirty="0">
                <a:latin typeface="宋体" panose="02010600030101010101" pitchFamily="2" charset="-122"/>
                <a:ea typeface="宋体" panose="02010600030101010101" pitchFamily="2" charset="-122"/>
                <a:cs typeface="宋体" panose="02010600030101010101" pitchFamily="2" charset="-122"/>
                <a:sym typeface="+mn-ea"/>
              </a:rPr>
              <a:t>：将每棵树的信息位点上字符替换树相加，寻找最小替换树</a:t>
            </a:r>
            <a:endParaRPr lang="zh-CN" altLang="en-US" sz="3500" dirty="0">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00000"/>
              </a:lnSpc>
              <a:buNone/>
            </a:pPr>
            <a:endParaRPr lang="zh-CN" altLang="en-US" sz="35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endParaRPr kumimoji="1" lang="zh-CN" altLang="en-US" sz="35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757"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二、最大简约法</a:t>
            </a:r>
          </a:p>
        </p:txBody>
      </p:sp>
      <p:sp>
        <p:nvSpPr>
          <p:cNvPr id="1048759"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60"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42"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61"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29</a:t>
            </a:fld>
            <a:endParaRPr lang="zh-CN" altLang="en-US" dirty="0"/>
          </a:p>
        </p:txBody>
      </p:sp>
      <p:pic>
        <p:nvPicPr>
          <p:cNvPr id="2097243"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62"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二）最大简约树的搜索策略</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穷举式搜索：分析的序列树或者物种树比较小，一般小于</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10</a:t>
            </a:r>
          </a:p>
          <a:p>
            <a:pPr marL="0" indent="0" eaLnBrk="1" hangingPunct="1">
              <a:buNone/>
            </a:pPr>
            <a:endParaRPr lang="zh-CN" altLang="en-US" sz="21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分支界限法：树长明显超过预测的树被忽略，通过估计一群可能更短的树长最为最大简约树。步骤：</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设置树长上限</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L  2</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描述部分物种之间关系的数每次增加一个分支，如果有更小的替换树，则</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L</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更正</a:t>
            </a:r>
          </a:p>
          <a:p>
            <a:pPr marL="0" indent="0" eaLnBrk="1" hangingPunct="1">
              <a:buNone/>
            </a:pPr>
            <a:endParaRPr lang="zh-CN" altLang="en-US" sz="21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启发式搜索法：通过子树分支交换，嫁接到该步分析汇总找到那个棵树上其他位置，从而产生一个拓扑结构与初始树相似的树</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00000"/>
              </a:lnSpc>
              <a:buNone/>
            </a:pPr>
            <a:endParaRPr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endPar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763"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标题 1"/>
          <p:cNvSpPr>
            <a:spLocks noGrp="1"/>
          </p:cNvSpPr>
          <p:nvPr>
            <p:ph type="title"/>
          </p:nvPr>
        </p:nvSpPr>
        <p:spPr>
          <a:xfrm>
            <a:off x="1276826" y="874756"/>
            <a:ext cx="4457440" cy="515056"/>
          </a:xfrm>
        </p:spPr>
        <p:txBody>
          <a:bodyPr>
            <a:noAutofit/>
          </a:bodyPr>
          <a:lstStyle/>
          <a:p>
            <a:r>
              <a:rPr lang="zh-CN" altLang="en-US" sz="2400" b="1" dirty="0">
                <a:latin typeface="宋体" panose="02010600030101010101" pitchFamily="2" charset="-122"/>
                <a:ea typeface="宋体" panose="02010600030101010101" pitchFamily="2" charset="-122"/>
                <a:sym typeface="+mn-ea"/>
              </a:rPr>
              <a:t>一、分子水平的进化</a:t>
            </a:r>
            <a:br>
              <a:rPr lang="zh-CN" altLang="en-US" sz="2400" b="1" dirty="0">
                <a:latin typeface="宋体" panose="02010600030101010101" pitchFamily="2" charset="-122"/>
                <a:ea typeface="宋体" panose="02010600030101010101" pitchFamily="2" charset="-122"/>
                <a:sym typeface="+mn-ea"/>
              </a:rPr>
            </a:br>
            <a:endParaRPr lang="zh-CN" altLang="en-US" sz="2400" dirty="0">
              <a:latin typeface="华文楷体" panose="02010600040101010101" pitchFamily="2" charset="-122"/>
              <a:ea typeface="华文楷体" panose="02010600040101010101" pitchFamily="2" charset="-122"/>
            </a:endParaRPr>
          </a:p>
        </p:txBody>
      </p:sp>
      <p:sp>
        <p:nvSpPr>
          <p:cNvPr id="1048600"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rPr>
              <a:t>第一节：分子进化与系统发育</a:t>
            </a:r>
          </a:p>
        </p:txBody>
      </p:sp>
      <p:sp>
        <p:nvSpPr>
          <p:cNvPr id="1048601"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55"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02"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a:t>
            </a:fld>
            <a:endParaRPr lang="zh-CN" altLang="en-US" dirty="0"/>
          </a:p>
        </p:txBody>
      </p:sp>
      <p:pic>
        <p:nvPicPr>
          <p:cNvPr id="2097156"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03" name="Rectangle 3"/>
          <p:cNvSpPr>
            <a:spLocks noGrp="1" noChangeArrowheads="1"/>
          </p:cNvSpPr>
          <p:nvPr>
            <p:ph idx="1"/>
          </p:nvPr>
        </p:nvSpPr>
        <p:spPr>
          <a:xfrm>
            <a:off x="444055" y="1484152"/>
            <a:ext cx="8001000" cy="4267200"/>
          </a:xfrm>
        </p:spPr>
        <p:txBody>
          <a:bodyPr>
            <a:normAutofit/>
          </a:bodyPr>
          <a:lstStyle/>
          <a:p>
            <a:pPr algn="l" eaLnBrk="1" hangingPunct="1">
              <a:lnSpc>
                <a:spcPct val="80000"/>
              </a:lnSpc>
              <a:buFont typeface="Wingdings" panose="05000000000000000000" pitchFamily="2" charset="2"/>
              <a:buNone/>
            </a:pPr>
            <a:r>
              <a:rPr lang="zh-CN" altLang="en-US" sz="2100" b="1" dirty="0">
                <a:sym typeface="+mn-ea"/>
              </a:rPr>
              <a:t>（</a:t>
            </a:r>
            <a:r>
              <a:rPr lang="zh-CN" altLang="en-US" sz="2100" b="1" dirty="0">
                <a:latin typeface="宋体" panose="02010600030101010101" pitchFamily="2" charset="-122"/>
                <a:ea typeface="宋体" panose="02010600030101010101" pitchFamily="2" charset="-122"/>
                <a:cs typeface="宋体" panose="02010600030101010101" pitchFamily="2" charset="-122"/>
                <a:sym typeface="+mn-ea"/>
              </a:rPr>
              <a:t>二）分子进化的中性学说</a:t>
            </a:r>
            <a:endParaRPr lang="en-US" altLang="zh-CN" sz="2100" b="1"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分子进化的中性学说认为多数或绝大多数突变都是中性或近中性的，即无所谓有利或不利，自然选择对它们不起作用，因此对于这些中性突变不会发生自然选择与适者生存的情况。</a:t>
            </a:r>
          </a:p>
          <a:p>
            <a:pPr marL="0" indent="0" eaLnBrk="1" hangingPunct="1">
              <a:buNone/>
            </a:pPr>
            <a:r>
              <a:rPr kumimoji="1" lang="zh-CN" altLang="en-US" sz="2100" dirty="0">
                <a:latin typeface="宋体" panose="02010600030101010101" pitchFamily="2" charset="-122"/>
                <a:ea typeface="宋体" panose="02010600030101010101" pitchFamily="2" charset="-122"/>
                <a:cs typeface="宋体" panose="02010600030101010101" pitchFamily="2" charset="-122"/>
              </a:rPr>
              <a:t>生物进化主要是中性突变在自然群体中进行随机的</a:t>
            </a:r>
            <a:r>
              <a:rPr kumimoji="1" lang="en-US" altLang="zh-CN" sz="2100" dirty="0">
                <a:latin typeface="宋体" panose="02010600030101010101" pitchFamily="2" charset="-122"/>
                <a:ea typeface="宋体" panose="02010600030101010101" pitchFamily="2" charset="-122"/>
                <a:cs typeface="宋体" panose="02010600030101010101" pitchFamily="2" charset="-122"/>
              </a:rPr>
              <a:t>“</a:t>
            </a:r>
            <a:r>
              <a:rPr kumimoji="1" lang="zh-CN" altLang="en-US" sz="2100" dirty="0">
                <a:latin typeface="宋体" panose="02010600030101010101" pitchFamily="2" charset="-122"/>
                <a:ea typeface="宋体" panose="02010600030101010101" pitchFamily="2" charset="-122"/>
                <a:cs typeface="宋体" panose="02010600030101010101" pitchFamily="2" charset="-122"/>
              </a:rPr>
              <a:t>遗传漂变</a:t>
            </a:r>
            <a:r>
              <a:rPr kumimoji="1" lang="en-US" altLang="zh-CN" sz="2100" dirty="0">
                <a:latin typeface="宋体" panose="02010600030101010101" pitchFamily="2" charset="-122"/>
                <a:ea typeface="宋体" panose="02010600030101010101" pitchFamily="2" charset="-122"/>
                <a:cs typeface="宋体" panose="02010600030101010101" pitchFamily="2" charset="-122"/>
              </a:rPr>
              <a:t>”</a:t>
            </a:r>
            <a:r>
              <a:rPr kumimoji="1" lang="zh-CN" altLang="en-US" sz="2100" dirty="0">
                <a:latin typeface="宋体" panose="02010600030101010101" pitchFamily="2" charset="-122"/>
                <a:ea typeface="宋体" panose="02010600030101010101" pitchFamily="2" charset="-122"/>
                <a:cs typeface="宋体" panose="02010600030101010101" pitchFamily="2" charset="-122"/>
              </a:rPr>
              <a:t>的结果，与选择无关，这些突变全靠一代又一代的随机漂变儿被保存或者趋于消失，从而形成分子水平的进化性改变或者种内变异</a:t>
            </a:r>
          </a:p>
          <a:p>
            <a:pPr marL="0" indent="0" eaLnBrk="1" hangingPunct="1">
              <a:buNone/>
            </a:pPr>
            <a:r>
              <a:rPr kumimoji="1" lang="zh-CN" altLang="en-US" sz="2100" dirty="0">
                <a:latin typeface="宋体" panose="02010600030101010101" pitchFamily="2" charset="-122"/>
                <a:ea typeface="宋体" panose="02010600030101010101" pitchFamily="2" charset="-122"/>
                <a:cs typeface="宋体" panose="02010600030101010101" pitchFamily="2" charset="-122"/>
              </a:rPr>
              <a:t>承认自然选择在表型进化的作用，又强调分子水平进化现象的</a:t>
            </a:r>
            <a:r>
              <a:rPr kumimoji="1" lang="zh-CN" altLang="en-US" sz="2100" dirty="0">
                <a:solidFill>
                  <a:srgbClr val="FF0000"/>
                </a:solidFill>
                <a:latin typeface="宋体" panose="02010600030101010101" pitchFamily="2" charset="-122"/>
                <a:ea typeface="宋体" panose="02010600030101010101" pitchFamily="2" charset="-122"/>
                <a:cs typeface="宋体" panose="02010600030101010101" pitchFamily="2" charset="-122"/>
              </a:rPr>
              <a:t>特殊性</a:t>
            </a:r>
          </a:p>
        </p:txBody>
      </p:sp>
      <p:sp>
        <p:nvSpPr>
          <p:cNvPr id="1048604"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二、最大简约法</a:t>
            </a:r>
          </a:p>
        </p:txBody>
      </p:sp>
      <p:sp>
        <p:nvSpPr>
          <p:cNvPr id="1048765"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6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44"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67"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30</a:t>
            </a:fld>
            <a:endParaRPr lang="zh-CN" altLang="en-US" dirty="0"/>
          </a:p>
        </p:txBody>
      </p:sp>
      <p:pic>
        <p:nvPicPr>
          <p:cNvPr id="2097245"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68"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设有</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段序列，分别为</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d1:TAGG;d2:TACG;d3:AAGC</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d4:AGCC</a:t>
            </a:r>
            <a:endParaRPr lang="zh-CN" altLang="en-US" sz="2100" dirty="0"/>
          </a:p>
          <a:p>
            <a:pPr marL="0" indent="0" eaLnBrk="1" hangingPunct="1">
              <a:buNone/>
            </a:pPr>
            <a:endParaRPr lang="en-US" altLang="zh-CN" sz="2100" dirty="0">
              <a:latin typeface="Calibri" panose="020F0502020204030204" charset="0"/>
              <a:sym typeface="+mn-ea"/>
            </a:endParaRPr>
          </a:p>
          <a:p>
            <a:pPr marL="0" indent="0" eaLnBrk="1" hangingPunct="1">
              <a:buNone/>
            </a:pPr>
            <a:r>
              <a:rPr lang="en-US" altLang="zh-CN" sz="2100" dirty="0">
                <a:latin typeface="Calibri" panose="020F0502020204030204" charset="0"/>
                <a:sym typeface="+mn-ea"/>
              </a:rPr>
              <a:t>4</a:t>
            </a:r>
            <a:r>
              <a:rPr lang="zh-CN" altLang="en-US" sz="2100" dirty="0">
                <a:latin typeface="Calibri" panose="020F0502020204030204" charset="0"/>
                <a:sym typeface="+mn-ea"/>
              </a:rPr>
              <a:t>段序列构建的所有可能的树：</a:t>
            </a:r>
            <a:endParaRPr kumimoji="1" lang="zh-CN" altLang="en-US" sz="2100" dirty="0">
              <a:solidFill>
                <a:schemeClr val="tx1"/>
              </a:solidFill>
              <a:sym typeface="+mn-ea"/>
            </a:endParaRPr>
          </a:p>
        </p:txBody>
      </p:sp>
      <p:sp>
        <p:nvSpPr>
          <p:cNvPr id="1048769"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46" name="Picture 3"/>
          <p:cNvPicPr>
            <a:picLocks noChangeAspect="1"/>
          </p:cNvPicPr>
          <p:nvPr/>
        </p:nvPicPr>
        <p:blipFill>
          <a:blip r:embed="rId4"/>
          <a:stretch>
            <a:fillRect/>
          </a:stretch>
        </p:blipFill>
        <p:spPr>
          <a:xfrm>
            <a:off x="443865" y="3150870"/>
            <a:ext cx="7621905" cy="160147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二、最大简约法</a:t>
            </a:r>
          </a:p>
        </p:txBody>
      </p:sp>
      <p:sp>
        <p:nvSpPr>
          <p:cNvPr id="1048771"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72"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47"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73"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31</a:t>
            </a:fld>
            <a:endParaRPr lang="zh-CN" altLang="en-US" dirty="0"/>
          </a:p>
        </p:txBody>
      </p:sp>
      <p:pic>
        <p:nvPicPr>
          <p:cNvPr id="2097248"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74"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段序列的第一位上</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种树的碱基替换数目：</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次，</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次，</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次</a:t>
            </a:r>
          </a:p>
        </p:txBody>
      </p:sp>
      <p:sp>
        <p:nvSpPr>
          <p:cNvPr id="1048775"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49" name="Picture 4"/>
          <p:cNvPicPr>
            <a:picLocks noChangeAspect="1"/>
          </p:cNvPicPr>
          <p:nvPr/>
        </p:nvPicPr>
        <p:blipFill>
          <a:blip r:embed="rId4"/>
          <a:stretch>
            <a:fillRect/>
          </a:stretch>
        </p:blipFill>
        <p:spPr>
          <a:xfrm>
            <a:off x="591820" y="2176780"/>
            <a:ext cx="7705090" cy="2004695"/>
          </a:xfrm>
          <a:prstGeom prst="rect">
            <a:avLst/>
          </a:prstGeom>
          <a:noFill/>
          <a:ln w="9525">
            <a:noFill/>
          </a:ln>
        </p:spPr>
      </p:pic>
      <p:pic>
        <p:nvPicPr>
          <p:cNvPr id="2097250" name="图片 2" descr="Screenshot_20220907_131211.jpg"/>
          <p:cNvPicPr>
            <a:picLocks noChangeAspect="1"/>
          </p:cNvPicPr>
          <p:nvPr/>
        </p:nvPicPr>
        <p:blipFill>
          <a:blip r:embed="rId5"/>
          <a:stretch>
            <a:fillRect/>
          </a:stretch>
        </p:blipFill>
        <p:spPr>
          <a:xfrm>
            <a:off x="156210" y="4926330"/>
            <a:ext cx="8288655" cy="121983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三、最大似然法</a:t>
            </a:r>
          </a:p>
        </p:txBody>
      </p:sp>
      <p:sp>
        <p:nvSpPr>
          <p:cNvPr id="1048777"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78"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51"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79"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32</a:t>
            </a:fld>
            <a:endParaRPr lang="zh-CN" altLang="en-US" dirty="0"/>
          </a:p>
        </p:txBody>
      </p:sp>
      <p:pic>
        <p:nvPicPr>
          <p:cNvPr id="2097252"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80" name="Rectangle 3"/>
          <p:cNvSpPr>
            <a:spLocks noGrp="1" noChangeArrowheads="1"/>
          </p:cNvSpPr>
          <p:nvPr>
            <p:ph idx="1"/>
          </p:nvPr>
        </p:nvSpPr>
        <p:spPr>
          <a:xfrm>
            <a:off x="444055" y="1484152"/>
            <a:ext cx="8001000" cy="4267200"/>
          </a:xfrm>
        </p:spPr>
        <p:txBody>
          <a:bodyPr>
            <a:normAutofit/>
          </a:bodyPr>
          <a:lstStyle/>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三、最大似然法</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利用最大似然法（</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ML</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）构建系统进化树基于两条基本假设：不同的性状进化是独立的；物种发生分化后的进化是独立的。</a:t>
            </a: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rPr>
              <a:t>一个特定的代替模型分析既定的一组序列数据，使获得的每一个拓扑参数似然率最大，挑出最大似然值最大的拓扑结构，为最终树</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似然函数：</a:t>
            </a:r>
          </a:p>
          <a:p>
            <a:pPr marL="0" indent="0" eaLnBrk="1" hangingPunct="1">
              <a:buNone/>
            </a:pPr>
            <a:endParaRPr lang="en-US" altLang="zh-CN" sz="2100" dirty="0"/>
          </a:p>
          <a:p>
            <a:pPr algn="l" eaLnBrk="1" hangingPunct="1">
              <a:lnSpc>
                <a:spcPct val="80000"/>
              </a:lnSpc>
              <a:buFont typeface="Wingdings" panose="05000000000000000000" pitchFamily="2" charset="2"/>
              <a:buNone/>
            </a:pPr>
            <a:endParaRPr lang="zh-CN" altLang="en-US" sz="2100" dirty="0">
              <a:solidFill>
                <a:schemeClr val="tx1"/>
              </a:solidFill>
              <a:sym typeface="+mn-ea"/>
            </a:endParaRPr>
          </a:p>
          <a:p>
            <a:pPr marL="0" indent="0" eaLnBrk="1" hangingPunct="1">
              <a:buNone/>
            </a:pPr>
            <a:endParaRPr kumimoji="1" lang="zh-CN" altLang="en-US" sz="2100" dirty="0">
              <a:solidFill>
                <a:schemeClr val="tx1"/>
              </a:solidFill>
              <a:sym typeface="+mn-ea"/>
            </a:endParaRPr>
          </a:p>
        </p:txBody>
      </p:sp>
      <p:sp>
        <p:nvSpPr>
          <p:cNvPr id="1048781"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53" name="Picture 4"/>
          <p:cNvPicPr>
            <a:picLocks noChangeAspect="1"/>
          </p:cNvPicPr>
          <p:nvPr/>
        </p:nvPicPr>
        <p:blipFill>
          <a:blip r:embed="rId4"/>
          <a:stretch>
            <a:fillRect/>
          </a:stretch>
        </p:blipFill>
        <p:spPr>
          <a:xfrm>
            <a:off x="443865" y="3443605"/>
            <a:ext cx="6868160" cy="434975"/>
          </a:xfrm>
          <a:prstGeom prst="rect">
            <a:avLst/>
          </a:prstGeom>
          <a:noFill/>
          <a:ln w="9525">
            <a:noFill/>
          </a:ln>
        </p:spPr>
      </p:pic>
      <p:pic>
        <p:nvPicPr>
          <p:cNvPr id="2097254" name="Picture 5"/>
          <p:cNvPicPr>
            <a:picLocks noChangeAspect="1"/>
          </p:cNvPicPr>
          <p:nvPr/>
        </p:nvPicPr>
        <p:blipFill>
          <a:blip r:embed="rId5"/>
          <a:stretch>
            <a:fillRect/>
          </a:stretch>
        </p:blipFill>
        <p:spPr>
          <a:xfrm>
            <a:off x="260985" y="4014470"/>
            <a:ext cx="5154930" cy="1251585"/>
          </a:xfrm>
          <a:prstGeom prst="rect">
            <a:avLst/>
          </a:prstGeom>
          <a:noFill/>
          <a:ln w="9525">
            <a:noFill/>
          </a:ln>
        </p:spPr>
      </p:pic>
      <p:pic>
        <p:nvPicPr>
          <p:cNvPr id="2097255" name="Picture 3"/>
          <p:cNvPicPr>
            <a:picLocks noChangeAspect="1"/>
          </p:cNvPicPr>
          <p:nvPr/>
        </p:nvPicPr>
        <p:blipFill>
          <a:blip r:embed="rId6"/>
          <a:stretch>
            <a:fillRect/>
          </a:stretch>
        </p:blipFill>
        <p:spPr>
          <a:xfrm>
            <a:off x="5633085" y="4014470"/>
            <a:ext cx="3147695" cy="144907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三、最大似然法</a:t>
            </a:r>
          </a:p>
        </p:txBody>
      </p:sp>
      <p:sp>
        <p:nvSpPr>
          <p:cNvPr id="1048783"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84"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56"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85"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33</a:t>
            </a:fld>
            <a:endParaRPr lang="zh-CN" altLang="en-US" dirty="0"/>
          </a:p>
        </p:txBody>
      </p:sp>
      <p:pic>
        <p:nvPicPr>
          <p:cNvPr id="2097257"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86"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kumimoji="1" lang="zh-CN" altLang="en-US" sz="2100" dirty="0">
              <a:solidFill>
                <a:schemeClr val="tx1"/>
              </a:solidFill>
              <a:sym typeface="+mn-ea"/>
            </a:endParaRPr>
          </a:p>
        </p:txBody>
      </p:sp>
      <p:sp>
        <p:nvSpPr>
          <p:cNvPr id="1048787"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58" name="Picture 2"/>
          <p:cNvPicPr>
            <a:picLocks noChangeAspect="1"/>
          </p:cNvPicPr>
          <p:nvPr/>
        </p:nvPicPr>
        <p:blipFill>
          <a:blip r:embed="rId4"/>
          <a:stretch>
            <a:fillRect/>
          </a:stretch>
        </p:blipFill>
        <p:spPr>
          <a:xfrm>
            <a:off x="385445" y="1663700"/>
            <a:ext cx="7536815" cy="298386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三、最大似然法</a:t>
            </a:r>
          </a:p>
        </p:txBody>
      </p:sp>
      <p:sp>
        <p:nvSpPr>
          <p:cNvPr id="1048789"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90"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59"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91"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34</a:t>
            </a:fld>
            <a:endParaRPr lang="zh-CN" altLang="en-US" dirty="0"/>
          </a:p>
        </p:txBody>
      </p:sp>
      <p:pic>
        <p:nvPicPr>
          <p:cNvPr id="2097260"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92"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endParaRPr kumimoji="1" lang="zh-CN" altLang="en-US" sz="2100" dirty="0">
              <a:solidFill>
                <a:schemeClr val="tx1"/>
              </a:solidFill>
              <a:sym typeface="+mn-ea"/>
            </a:endParaRPr>
          </a:p>
        </p:txBody>
      </p:sp>
      <p:sp>
        <p:nvSpPr>
          <p:cNvPr id="1048793"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61" name="Picture 4"/>
          <p:cNvPicPr>
            <a:picLocks noChangeAspect="1"/>
          </p:cNvPicPr>
          <p:nvPr/>
        </p:nvPicPr>
        <p:blipFill>
          <a:blip r:embed="rId4"/>
          <a:stretch>
            <a:fillRect/>
          </a:stretch>
        </p:blipFill>
        <p:spPr>
          <a:xfrm>
            <a:off x="443865" y="1239520"/>
            <a:ext cx="7539355" cy="2333625"/>
          </a:xfrm>
          <a:prstGeom prst="rect">
            <a:avLst/>
          </a:prstGeom>
          <a:noFill/>
          <a:ln w="9525">
            <a:noFill/>
          </a:ln>
        </p:spPr>
      </p:pic>
      <p:pic>
        <p:nvPicPr>
          <p:cNvPr id="2097262" name="Picture 2"/>
          <p:cNvPicPr>
            <a:picLocks noChangeAspect="1"/>
          </p:cNvPicPr>
          <p:nvPr/>
        </p:nvPicPr>
        <p:blipFill>
          <a:blip r:embed="rId5"/>
          <a:stretch>
            <a:fillRect/>
          </a:stretch>
        </p:blipFill>
        <p:spPr>
          <a:xfrm>
            <a:off x="1186180" y="3920490"/>
            <a:ext cx="7258685" cy="165544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四：贝叶斯推断法</a:t>
            </a:r>
          </a:p>
        </p:txBody>
      </p:sp>
      <p:sp>
        <p:nvSpPr>
          <p:cNvPr id="1048795" name="文本框 4"/>
          <p:cNvSpPr txBox="1"/>
          <p:nvPr/>
        </p:nvSpPr>
        <p:spPr>
          <a:xfrm>
            <a:off x="716401" y="84568"/>
            <a:ext cx="6874629" cy="460375"/>
          </a:xfrm>
          <a:prstGeom prst="rect">
            <a:avLst/>
          </a:prstGeom>
          <a:noFill/>
        </p:spPr>
        <p:txBody>
          <a:bodyPr wrap="square" rtlCol="0">
            <a:spAutoFit/>
          </a:bodyPr>
          <a:lstStyle/>
          <a:p>
            <a:pPr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p:txBody>
      </p:sp>
      <p:sp>
        <p:nvSpPr>
          <p:cNvPr id="104879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63"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797"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35</a:t>
            </a:fld>
            <a:endParaRPr lang="zh-CN" altLang="en-US" dirty="0"/>
          </a:p>
        </p:txBody>
      </p:sp>
      <p:pic>
        <p:nvPicPr>
          <p:cNvPr id="2097264"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798"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贝叶斯推断法</a:t>
            </a: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BI</a:t>
            </a: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：速度快，提供衡量可信的有效参数</a:t>
            </a: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后验概率</a:t>
            </a:r>
            <a:endParaRPr kumimoji="1" lang="zh-CN" altLang="en-US" sz="2100" dirty="0">
              <a:solidFill>
                <a:schemeClr val="tx1"/>
              </a:solidFill>
              <a:sym typeface="+mn-ea"/>
            </a:endParaRPr>
          </a:p>
          <a:p>
            <a:pPr marL="0" indent="0" eaLnBrk="1" hangingPunct="1">
              <a:buNone/>
            </a:pPr>
            <a:endParaRPr kumimoji="1" lang="zh-CN" altLang="en-US" sz="2100" dirty="0">
              <a:solidFill>
                <a:schemeClr val="tx1"/>
              </a:solidFill>
              <a:sym typeface="+mn-ea"/>
            </a:endParaRPr>
          </a:p>
        </p:txBody>
      </p:sp>
      <p:sp>
        <p:nvSpPr>
          <p:cNvPr id="1048799"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65" name="Picture 2"/>
          <p:cNvPicPr>
            <a:picLocks noChangeAspect="1"/>
          </p:cNvPicPr>
          <p:nvPr/>
        </p:nvPicPr>
        <p:blipFill>
          <a:blip r:embed="rId4"/>
          <a:stretch>
            <a:fillRect/>
          </a:stretch>
        </p:blipFill>
        <p:spPr>
          <a:xfrm>
            <a:off x="357505" y="2286000"/>
            <a:ext cx="8428355" cy="1110615"/>
          </a:xfrm>
          <a:prstGeom prst="rect">
            <a:avLst/>
          </a:prstGeom>
          <a:noFill/>
          <a:ln w="9525">
            <a:noFill/>
          </a:ln>
        </p:spPr>
      </p:pic>
      <p:pic>
        <p:nvPicPr>
          <p:cNvPr id="2097266" name="图片 101"/>
          <p:cNvPicPr>
            <a:picLocks/>
          </p:cNvPicPr>
          <p:nvPr/>
        </p:nvPicPr>
        <p:blipFill>
          <a:blip r:embed="rId5"/>
          <a:stretch>
            <a:fillRect/>
          </a:stretch>
        </p:blipFill>
        <p:spPr>
          <a:xfrm>
            <a:off x="260350" y="3574415"/>
            <a:ext cx="8379460" cy="250825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一、构建系统发育树的步骤</a:t>
            </a:r>
          </a:p>
        </p:txBody>
      </p:sp>
      <p:sp>
        <p:nvSpPr>
          <p:cNvPr id="1048801"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02"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67"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03"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36</a:t>
            </a:fld>
            <a:endParaRPr lang="zh-CN" altLang="en-US" dirty="0"/>
          </a:p>
        </p:txBody>
      </p:sp>
      <p:pic>
        <p:nvPicPr>
          <p:cNvPr id="2097268"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04" name="Rectangle 3"/>
          <p:cNvSpPr>
            <a:spLocks noGrp="1" noChangeArrowheads="1"/>
          </p:cNvSpPr>
          <p:nvPr>
            <p:ph idx="1"/>
          </p:nvPr>
        </p:nvSpPr>
        <p:spPr>
          <a:xfrm>
            <a:off x="443865" y="1483995"/>
            <a:ext cx="8001000" cy="4744720"/>
          </a:xfrm>
        </p:spPr>
        <p:txBody>
          <a:bodyPr>
            <a:normAutofit fontScale="89722" lnSpcReduction="20000"/>
          </a:bodyPr>
          <a:lstStyle/>
          <a:p>
            <a:pPr algn="l" eaLnBrk="1" hangingPunct="1">
              <a:lnSpc>
                <a:spcPct val="80000"/>
              </a:lnSpc>
              <a:buFont typeface="Wingdings" panose="05000000000000000000" pitchFamily="2" charset="2"/>
              <a:buNone/>
            </a:pP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、选择合适的分子序列</a:t>
            </a:r>
          </a:p>
          <a:p>
            <a:pPr marL="0" indent="0" eaLnBrk="1" hangingPunct="1">
              <a:buNone/>
            </a:pP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可以用</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DNA, RNA</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，蛋白质序列。</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DNA</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序列比蛋白质序列能获得</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更精确的系统发育树。亲缘较近使用</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DNA</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序列比较好，物种间进化距离较远，则蛋白质序列效果好</a:t>
            </a:r>
            <a:endParaRPr lang="en-US" altLang="zh-CN" sz="225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、多序列比对</a:t>
            </a:r>
          </a:p>
          <a:p>
            <a:pPr marL="0" indent="0" eaLnBrk="1" hangingPunct="1">
              <a:buNone/>
            </a:pP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利用二级或者三级结构可信度更高</a:t>
            </a:r>
            <a:endParaRPr lang="en-US" altLang="zh-CN" sz="225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、选择合适的建树方法</a:t>
            </a:r>
            <a:endParaRPr lang="en-US" altLang="zh-CN" sz="225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、系统发育树的评估</a:t>
            </a:r>
          </a:p>
          <a:p>
            <a:pPr marL="0" indent="0" eaLnBrk="1" hangingPunct="1">
              <a:buNone/>
            </a:pP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重复抽样检验：</a:t>
            </a:r>
          </a:p>
          <a:p>
            <a:pPr marL="0" indent="0" eaLnBrk="1" hangingPunct="1">
              <a:buNone/>
            </a:pP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自展检验：原始数据集中重新抽样替换产生伪数据</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集，构建下同发育树，重复上述步骤，最后检验自展树对最终发育系统各分支支持率</a:t>
            </a:r>
          </a:p>
          <a:p>
            <a:pPr marL="0" indent="0" eaLnBrk="1" hangingPunct="1">
              <a:buNone/>
            </a:pP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折刀法</a:t>
            </a:r>
          </a:p>
          <a:p>
            <a:pPr marL="0" indent="0" eaLnBrk="1" hangingPunct="1">
              <a:buNone/>
            </a:pP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5</a:t>
            </a:r>
            <a:r>
              <a:rPr lang="zh-CN" altLang="en-US" sz="2250" dirty="0">
                <a:latin typeface="宋体" panose="02010600030101010101" pitchFamily="2" charset="-122"/>
                <a:ea typeface="宋体" panose="02010600030101010101" pitchFamily="2" charset="-122"/>
                <a:cs typeface="宋体" panose="02010600030101010101" pitchFamily="2" charset="-122"/>
                <a:sym typeface="+mn-ea"/>
              </a:rPr>
              <a:t>、内枝检验</a:t>
            </a: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p>
          <a:p>
            <a:pPr marL="0" indent="0" eaLnBrk="1" hangingPunct="1">
              <a:buNone/>
            </a:pPr>
            <a:r>
              <a:rPr lang="en-US" altLang="zh-CN" sz="225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250" dirty="0">
                <a:latin typeface="宋体" panose="02010600030101010101" pitchFamily="2" charset="-122"/>
                <a:ea typeface="宋体" panose="02010600030101010101" pitchFamily="2" charset="-122"/>
                <a:cs typeface="宋体" panose="02010600030101010101" pitchFamily="2" charset="-122"/>
              </a:rPr>
              <a:t>检验内枝长度是否显著大于零而评价构建系统发育树的检验方法</a:t>
            </a:r>
          </a:p>
        </p:txBody>
      </p:sp>
      <p:sp>
        <p:nvSpPr>
          <p:cNvPr id="1048805"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二、常见系统发育树的软件简介</a:t>
            </a:r>
          </a:p>
        </p:txBody>
      </p:sp>
      <p:sp>
        <p:nvSpPr>
          <p:cNvPr id="1048807"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08"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69"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09"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37</a:t>
            </a:fld>
            <a:endParaRPr lang="zh-CN" altLang="en-US" dirty="0"/>
          </a:p>
        </p:txBody>
      </p:sp>
      <p:pic>
        <p:nvPicPr>
          <p:cNvPr id="2097270"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10" name="Rectangle 3"/>
          <p:cNvSpPr>
            <a:spLocks noGrp="1" noChangeArrowheads="1"/>
          </p:cNvSpPr>
          <p:nvPr>
            <p:ph idx="1"/>
          </p:nvPr>
        </p:nvSpPr>
        <p:spPr>
          <a:xfrm>
            <a:off x="444055" y="1484152"/>
            <a:ext cx="8001000" cy="426720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一）</a:t>
            </a:r>
            <a:r>
              <a:rPr lang="en-US" altLang="zh-CN" sz="2100" dirty="0">
                <a:latin typeface="Times New Roman" panose="02020603050405020304" charset="0"/>
                <a:ea typeface="宋体" panose="02010600030101010101" pitchFamily="2" charset="-122"/>
                <a:cs typeface="Times New Roman" panose="02020603050405020304" charset="0"/>
                <a:sym typeface="+mn-ea"/>
              </a:rPr>
              <a:t>PHYLIP—the phylogeny inference package</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主要程序组：</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分子序列组：蛋白质序列组，如</a:t>
            </a:r>
            <a:r>
              <a:rPr lang="en-US" altLang="zh-CN" sz="2100" dirty="0">
                <a:latin typeface="Times New Roman" panose="02020603050405020304" charset="0"/>
                <a:ea typeface="宋体" panose="02010600030101010101" pitchFamily="2" charset="-122"/>
                <a:cs typeface="Times New Roman" panose="02020603050405020304" charset="0"/>
                <a:sym typeface="+mn-ea"/>
              </a:rPr>
              <a:t>ptotpars</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proml</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；核苷酸序列组，如</a:t>
            </a:r>
            <a:r>
              <a:rPr lang="en-US" altLang="zh-CN" sz="2100" dirty="0">
                <a:latin typeface="Times New Roman" panose="02020603050405020304" charset="0"/>
                <a:ea typeface="宋体" panose="02010600030101010101" pitchFamily="2" charset="-122"/>
                <a:cs typeface="Times New Roman" panose="02020603050405020304" charset="0"/>
                <a:sym typeface="+mn-ea"/>
              </a:rPr>
              <a:t>dnapenny</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dnapars</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距离矩阵组：</a:t>
            </a:r>
            <a:r>
              <a:rPr lang="en-US" altLang="zh-CN" sz="2100" dirty="0">
                <a:latin typeface="Times New Roman" panose="02020603050405020304" charset="0"/>
                <a:ea typeface="宋体" panose="02010600030101010101" pitchFamily="2" charset="-122"/>
                <a:cs typeface="Times New Roman" panose="02020603050405020304" charset="0"/>
                <a:sym typeface="+mn-ea"/>
              </a:rPr>
              <a:t>fitch</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kitsch</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neighbor</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基因频率组：</a:t>
            </a:r>
            <a:r>
              <a:rPr lang="en-US" altLang="zh-CN" sz="2100" dirty="0">
                <a:latin typeface="Times New Roman" panose="02020603050405020304" charset="0"/>
                <a:ea typeface="宋体" panose="02010600030101010101" pitchFamily="2" charset="-122"/>
                <a:cs typeface="Times New Roman" panose="02020603050405020304" charset="0"/>
                <a:sym typeface="+mn-ea"/>
              </a:rPr>
              <a:t>gendist</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contrast</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contml</a:t>
            </a:r>
            <a:endParaRPr lang="en-US" altLang="zh-CN" sz="2100" dirty="0">
              <a:latin typeface="Times New Roman" panose="02020603050405020304" charset="0"/>
              <a:ea typeface="宋体" panose="02010600030101010101" pitchFamily="2" charset="-122"/>
              <a:cs typeface="Times New Roman" panose="02020603050405020304" charset="0"/>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离散字符组：</a:t>
            </a:r>
            <a:r>
              <a:rPr lang="en-US" altLang="zh-CN" sz="2100" dirty="0">
                <a:latin typeface="Times New Roman" panose="02020603050405020304" charset="0"/>
                <a:ea typeface="宋体" panose="02010600030101010101" pitchFamily="2" charset="-122"/>
                <a:cs typeface="Times New Roman" panose="02020603050405020304" charset="0"/>
                <a:sym typeface="+mn-ea"/>
              </a:rPr>
              <a:t>pars</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mix</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penny</a:t>
            </a:r>
            <a:endParaRPr lang="en-US" altLang="zh-CN" sz="2100" dirty="0">
              <a:latin typeface="Times New Roman" panose="02020603050405020304" charset="0"/>
              <a:ea typeface="宋体" panose="02010600030101010101" pitchFamily="2" charset="-122"/>
              <a:cs typeface="Times New Roman" panose="02020603050405020304" charset="0"/>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进化树绘制组：</a:t>
            </a:r>
            <a:r>
              <a:rPr lang="en-US" altLang="zh-CN" sz="2100" dirty="0">
                <a:latin typeface="Times New Roman" panose="02020603050405020304" charset="0"/>
                <a:ea typeface="宋体" panose="02010600030101010101" pitchFamily="2" charset="-122"/>
                <a:cs typeface="Times New Roman" panose="02020603050405020304" charset="0"/>
                <a:sym typeface="+mn-ea"/>
              </a:rPr>
              <a:t>drawgram</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drawtree</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consense</a:t>
            </a:r>
            <a:endParaRPr lang="zh-CN" altLang="en-US" sz="2100" dirty="0">
              <a:latin typeface="Times New Roman" panose="02020603050405020304" charset="0"/>
              <a:ea typeface="宋体" panose="02010600030101010101" pitchFamily="2" charset="-122"/>
              <a:cs typeface="Times New Roman" panose="02020603050405020304" charset="0"/>
            </a:endParaRPr>
          </a:p>
          <a:p>
            <a:pPr marL="0" indent="0" eaLnBrk="1" hangingPunct="1">
              <a:buNone/>
            </a:pPr>
            <a:endParaRPr kumimoji="1" lang="zh-CN" altLang="en-US" sz="21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048811"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二、常见系统发育树的软件简介</a:t>
            </a:r>
          </a:p>
        </p:txBody>
      </p:sp>
      <p:sp>
        <p:nvSpPr>
          <p:cNvPr id="1048813"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14"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71"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15"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38</a:t>
            </a:fld>
            <a:endParaRPr lang="zh-CN" altLang="en-US" dirty="0"/>
          </a:p>
        </p:txBody>
      </p:sp>
      <p:pic>
        <p:nvPicPr>
          <p:cNvPr id="2097272"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16" name="Rectangle 3"/>
          <p:cNvSpPr>
            <a:spLocks noGrp="1" noChangeArrowheads="1"/>
          </p:cNvSpPr>
          <p:nvPr>
            <p:ph idx="1"/>
          </p:nvPr>
        </p:nvSpPr>
        <p:spPr>
          <a:xfrm>
            <a:off x="443865" y="1483995"/>
            <a:ext cx="8001000" cy="4990465"/>
          </a:xfrm>
        </p:spPr>
        <p:txBody>
          <a:bodyPr>
            <a:normAutofit lnSpcReduction="10000"/>
          </a:bodyPr>
          <a:lstStyle/>
          <a:p>
            <a:pPr algn="ctr" eaLnBrk="1" hangingPunct="1">
              <a:lnSpc>
                <a:spcPct val="80000"/>
              </a:lnSpc>
              <a:buFont typeface="Wingdings" panose="05000000000000000000" pitchFamily="2" charset="2"/>
              <a:buNone/>
            </a:pPr>
            <a:endParaRPr kumimoji="1" lang="en-US" altLang="zh-CN" sz="2100" b="1" dirty="0"/>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（二）</a:t>
            </a:r>
            <a:r>
              <a:rPr lang="en-US" altLang="zh-CN" sz="2100" dirty="0">
                <a:latin typeface="Times New Roman" panose="02020603050405020304" charset="0"/>
                <a:ea typeface="宋体" panose="02010600030101010101" pitchFamily="2" charset="-122"/>
                <a:cs typeface="Times New Roman" panose="02020603050405020304" charset="0"/>
                <a:sym typeface="+mn-ea"/>
              </a:rPr>
              <a:t>PAUP--phylogenetic analysis using parsimony</a:t>
            </a:r>
            <a:endParaRPr lang="en-US" altLang="zh-CN" sz="21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默认的数据输入格式：</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Nexus</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（三）</a:t>
            </a:r>
            <a:r>
              <a:rPr lang="en-US" altLang="zh-CN" sz="2100" dirty="0">
                <a:latin typeface="Times New Roman" panose="02020603050405020304" charset="0"/>
                <a:ea typeface="宋体" panose="02010600030101010101" pitchFamily="2" charset="-122"/>
                <a:cs typeface="Times New Roman" panose="02020603050405020304" charset="0"/>
                <a:sym typeface="+mn-ea"/>
              </a:rPr>
              <a:t>MEGA—molecular evolutionary genetics analysis</a:t>
            </a:r>
            <a:endParaRPr lang="en-US" altLang="zh-CN" sz="2100" dirty="0">
              <a:latin typeface="Times New Roman" panose="02020603050405020304" charset="0"/>
              <a:ea typeface="宋体" panose="02010600030101010101" pitchFamily="2" charset="-122"/>
              <a:cs typeface="Times New Roman" panose="02020603050405020304" charset="0"/>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主要功能模块包括：通过网络进行数据的搜索、遗传距离的估计、多序列比对、系统发育树的构建和进化假说检验等。</a:t>
            </a:r>
            <a:endParaRPr lang="zh-CN" altLang="en-US"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（四）</a:t>
            </a:r>
            <a:r>
              <a:rPr lang="en-US" altLang="zh-CN" sz="2100" dirty="0">
                <a:latin typeface="Times New Roman" panose="02020603050405020304" charset="0"/>
                <a:ea typeface="宋体" panose="02010600030101010101" pitchFamily="2" charset="-122"/>
                <a:cs typeface="Times New Roman" panose="02020603050405020304" charset="0"/>
                <a:sym typeface="+mn-ea"/>
              </a:rPr>
              <a:t>TREE-PUZZLE</a:t>
            </a:r>
            <a:endParaRPr lang="en-US" altLang="zh-CN" sz="2100" dirty="0">
              <a:latin typeface="Times New Roman" panose="02020603050405020304" charset="0"/>
              <a:ea typeface="宋体" panose="02010600030101010101" pitchFamily="2" charset="-122"/>
              <a:cs typeface="Times New Roman" panose="02020603050405020304" charset="0"/>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     采用最大似然法构建系统发育树</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五）</a:t>
            </a:r>
            <a:r>
              <a:rPr lang="en-US" altLang="zh-CN" sz="2100" dirty="0">
                <a:latin typeface="Times New Roman" panose="02020603050405020304" charset="0"/>
                <a:ea typeface="宋体" panose="02010600030101010101" pitchFamily="2" charset="-122"/>
                <a:cs typeface="Times New Roman" panose="02020603050405020304" charset="0"/>
                <a:sym typeface="+mn-ea"/>
              </a:rPr>
              <a:t>MrBayes</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      采用贝叶斯方法进行系统发育树构建</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（六</a:t>
            </a:r>
            <a:r>
              <a:rPr lang="zh-CN" altLang="en-US" sz="2100" dirty="0">
                <a:latin typeface="Times New Roman" panose="02020603050405020304" charset="0"/>
                <a:ea typeface="宋体" panose="02010600030101010101" pitchFamily="2" charset="-122"/>
                <a:cs typeface="Times New Roman" panose="02020603050405020304" charset="0"/>
                <a:sym typeface="+mn-ea"/>
              </a:rPr>
              <a:t>）</a:t>
            </a:r>
            <a:r>
              <a:rPr lang="en-US" altLang="zh-CN" sz="2100" dirty="0">
                <a:latin typeface="Times New Roman" panose="02020603050405020304" charset="0"/>
                <a:ea typeface="宋体" panose="02010600030101010101" pitchFamily="2" charset="-122"/>
                <a:cs typeface="Times New Roman" panose="02020603050405020304" charset="0"/>
                <a:sym typeface="+mn-ea"/>
              </a:rPr>
              <a:t>PhyML</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根据最大似然法原理，采用更加简便的爬山算法来同时估计树的拓扑结构和树的分枝长</a:t>
            </a:r>
            <a:endPar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17"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8"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19"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20"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73"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21"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39</a:t>
            </a:fld>
            <a:endParaRPr lang="zh-CN" altLang="en-US" dirty="0"/>
          </a:p>
        </p:txBody>
      </p:sp>
      <p:pic>
        <p:nvPicPr>
          <p:cNvPr id="2097274"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22" name="Rectangle 3"/>
          <p:cNvSpPr>
            <a:spLocks noGrp="1" noChangeArrowheads="1"/>
          </p:cNvSpPr>
          <p:nvPr>
            <p:ph idx="1"/>
          </p:nvPr>
        </p:nvSpPr>
        <p:spPr>
          <a:xfrm>
            <a:off x="444055" y="1484152"/>
            <a:ext cx="8001000" cy="4267200"/>
          </a:xfrm>
        </p:spPr>
        <p:txBody>
          <a:bodyPr>
            <a:normAutofit/>
          </a:bodyPr>
          <a:lstStyle/>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一）利用</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MEGA4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构建系统发育树</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、序列获取（在</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NCBI</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获得蛋白质序列，用</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FASTA</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格式保存到新建文本，为</a:t>
            </a:r>
            <a:r>
              <a:rPr lang="en-US" altLang="zh-CN" sz="2100" dirty="0">
                <a:latin typeface="Times New Roman" panose="02020603050405020304" charset="0"/>
                <a:ea typeface="宋体" panose="02010600030101010101" pitchFamily="2" charset="-122"/>
                <a:cs typeface="Times New Roman" panose="02020603050405020304" charset="0"/>
                <a:sym typeface="+mn-ea"/>
              </a:rPr>
              <a:t>cytb.fasta</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100" dirty="0"/>
          </a:p>
          <a:p>
            <a:pPr marL="0" indent="0" eaLnBrk="1" hangingPunct="1">
              <a:buNone/>
            </a:pPr>
            <a:endParaRPr lang="zh-CN" altLang="en-US" sz="2100" dirty="0"/>
          </a:p>
          <a:p>
            <a:pPr algn="l" eaLnBrk="1" hangingPunct="1">
              <a:lnSpc>
                <a:spcPct val="80000"/>
              </a:lnSpc>
              <a:buFont typeface="Wingdings" panose="05000000000000000000" pitchFamily="2" charset="2"/>
              <a:buNone/>
            </a:pPr>
            <a:endParaRPr kumimoji="1" lang="zh-CN" altLang="en-US" sz="2100" dirty="0">
              <a:solidFill>
                <a:schemeClr val="tx1"/>
              </a:solidFill>
              <a:sym typeface="+mn-ea"/>
            </a:endParaRPr>
          </a:p>
        </p:txBody>
      </p:sp>
      <p:sp>
        <p:nvSpPr>
          <p:cNvPr id="1048823"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75" name="Picture 2"/>
          <p:cNvPicPr>
            <a:picLocks noChangeAspect="1"/>
          </p:cNvPicPr>
          <p:nvPr/>
        </p:nvPicPr>
        <p:blipFill>
          <a:blip r:embed="rId4"/>
          <a:stretch>
            <a:fillRect/>
          </a:stretch>
        </p:blipFill>
        <p:spPr>
          <a:xfrm>
            <a:off x="1031240" y="2733649"/>
            <a:ext cx="5813488" cy="1778661"/>
          </a:xfrm>
          <a:prstGeom prst="rect">
            <a:avLst/>
          </a:prstGeom>
          <a:noFill/>
          <a:ln w="9525">
            <a:noFill/>
          </a:ln>
        </p:spPr>
      </p:pic>
      <p:pic>
        <p:nvPicPr>
          <p:cNvPr id="2097276" name="Picture 3"/>
          <p:cNvPicPr>
            <a:picLocks noChangeAspect="1"/>
          </p:cNvPicPr>
          <p:nvPr/>
        </p:nvPicPr>
        <p:blipFill>
          <a:blip r:embed="rId5"/>
          <a:stretch>
            <a:fillRect/>
          </a:stretch>
        </p:blipFill>
        <p:spPr>
          <a:xfrm>
            <a:off x="1031240" y="4967237"/>
            <a:ext cx="6216563" cy="167930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标题 1"/>
          <p:cNvSpPr>
            <a:spLocks noGrp="1"/>
          </p:cNvSpPr>
          <p:nvPr>
            <p:ph type="title"/>
          </p:nvPr>
        </p:nvSpPr>
        <p:spPr>
          <a:xfrm>
            <a:off x="1440021" y="761726"/>
            <a:ext cx="4457440" cy="515056"/>
          </a:xfrm>
        </p:spPr>
        <p:txBody>
          <a:bodyPr>
            <a:noAutofit/>
          </a:bodyPr>
          <a:lstStyle/>
          <a:p>
            <a:r>
              <a:rPr lang="zh-CN" altLang="en-US" sz="2400" b="1" dirty="0">
                <a:latin typeface="宋体" panose="02010600030101010101" pitchFamily="2" charset="-122"/>
                <a:ea typeface="宋体" panose="02010600030101010101" pitchFamily="2" charset="-122"/>
                <a:sym typeface="+mn-ea"/>
              </a:rPr>
              <a:t>一、分子水平的进化</a:t>
            </a:r>
            <a:endParaRPr lang="zh-CN" altLang="en-US" sz="2400" dirty="0">
              <a:latin typeface="华文楷体" panose="02010600040101010101" pitchFamily="2" charset="-122"/>
              <a:ea typeface="华文楷体" panose="02010600040101010101" pitchFamily="2" charset="-122"/>
            </a:endParaRPr>
          </a:p>
        </p:txBody>
      </p:sp>
      <p:sp>
        <p:nvSpPr>
          <p:cNvPr id="1048606"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rPr>
              <a:t>第一节：分子进化与系统发育</a:t>
            </a:r>
          </a:p>
        </p:txBody>
      </p:sp>
      <p:sp>
        <p:nvSpPr>
          <p:cNvPr id="1048607"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57"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08"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a:t>
            </a:fld>
            <a:endParaRPr lang="zh-CN" altLang="en-US" dirty="0"/>
          </a:p>
        </p:txBody>
      </p:sp>
      <p:pic>
        <p:nvPicPr>
          <p:cNvPr id="2097158"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09" name="Rectangle 3"/>
          <p:cNvSpPr>
            <a:spLocks noGrp="1" noChangeArrowheads="1"/>
          </p:cNvSpPr>
          <p:nvPr>
            <p:ph idx="1"/>
          </p:nvPr>
        </p:nvSpPr>
        <p:spPr>
          <a:xfrm>
            <a:off x="443865" y="1483995"/>
            <a:ext cx="8001000" cy="4893310"/>
          </a:xfrm>
        </p:spPr>
        <p:txBody>
          <a:bodyPr>
            <a:normAutofit/>
          </a:bodyPr>
          <a:lstStyle/>
          <a:p>
            <a:pPr algn="l" eaLnBrk="1" hangingPunct="1">
              <a:lnSpc>
                <a:spcPct val="80000"/>
              </a:lnSpc>
              <a:buFont typeface="Wingdings" panose="05000000000000000000" pitchFamily="2" charset="2"/>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（三）基因组计划与分子进化</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algn="l"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人类基因组计划（</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HGP</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）最主要的目的是测出人类基因组</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DNA</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的</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30</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亿碱基对的序列，发现所有人类基因，找出它们在染色体上的位置，破译人类全部遗传信息，解码生命，了解生命的起源，了解生命体生长发育的规律，认识种属之间和个体之间存在差异的起因，认识疾病产生的机制，以及长寿与衰老等生命现象，从而为疾病的诊治提供科学依据。</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algn="l"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（四）研究分子进化的意义</a:t>
            </a:r>
          </a:p>
          <a:p>
            <a:pPr marL="0" indent="0" algn="l"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通过研究核酸和蛋白质这些生物大分子在物种间的变异速率，探讨进化过程，对研究生命起源具有重要意义。</a:t>
            </a:r>
            <a:endParaRPr lang="zh-CN" altLang="en-US" sz="2100" dirty="0">
              <a:latin typeface="宋体" panose="02010600030101010101" pitchFamily="2" charset="-122"/>
              <a:ea typeface="宋体" panose="02010600030101010101" pitchFamily="2" charset="-122"/>
              <a:cs typeface="宋体" panose="02010600030101010101" pitchFamily="2" charset="-122"/>
            </a:endParaRPr>
          </a:p>
          <a:p>
            <a:pPr algn="l" eaLnBrk="1" hangingPunct="1">
              <a:lnSpc>
                <a:spcPct val="80000"/>
              </a:lnSpc>
              <a:buFont typeface="Wingdings" panose="05000000000000000000" pitchFamily="2" charset="2"/>
              <a:buNone/>
            </a:pPr>
            <a:endParaRPr kumimoji="1" lang="zh-CN" altLang="en-US" sz="2100" dirty="0">
              <a:latin typeface="宋体" panose="02010600030101010101" pitchFamily="2" charset="-122"/>
              <a:ea typeface="宋体" panose="02010600030101010101" pitchFamily="2" charset="-122"/>
              <a:cs typeface="宋体" panose="02010600030101010101" pitchFamily="2" charset="-122"/>
            </a:endParaRPr>
          </a:p>
        </p:txBody>
      </p:sp>
      <p:sp>
        <p:nvSpPr>
          <p:cNvPr id="1048610"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4"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25"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2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77"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27"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40</a:t>
            </a:fld>
            <a:endParaRPr lang="zh-CN" altLang="en-US" dirty="0"/>
          </a:p>
        </p:txBody>
      </p:sp>
      <p:pic>
        <p:nvPicPr>
          <p:cNvPr id="2097278"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28" name="Rectangle 3"/>
          <p:cNvSpPr>
            <a:spLocks noGrp="1" noChangeArrowheads="1"/>
          </p:cNvSpPr>
          <p:nvPr>
            <p:ph idx="1"/>
          </p:nvPr>
        </p:nvSpPr>
        <p:spPr>
          <a:xfrm>
            <a:off x="444055" y="1484152"/>
            <a:ext cx="8001000" cy="4267200"/>
          </a:xfrm>
        </p:spPr>
        <p:txBody>
          <a:bodyPr>
            <a:normAutofit/>
          </a:bodyPr>
          <a:lstStyle/>
          <a:p>
            <a:pPr algn="l" fontAlgn="auto">
              <a:lnSpc>
                <a:spcPct val="100000"/>
              </a:lnSpc>
              <a:buFont typeface="Wingdings" panose="05000000000000000000" pitchFamily="2" charset="2"/>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、使用</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MEGA4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进行多序列比对</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buFont typeface="Wingdings" panose="05000000000000000000" pitchFamily="2" charset="2"/>
              <a:buNone/>
            </a:pPr>
            <a:r>
              <a:rPr kumimoji="1" lang="zh-CN" altLang="en-US" sz="2100" dirty="0">
                <a:latin typeface="宋体" panose="02010600030101010101" pitchFamily="2" charset="-122"/>
                <a:ea typeface="宋体" panose="02010600030101010101" pitchFamily="2" charset="-122"/>
                <a:cs typeface="宋体" panose="02010600030101010101" pitchFamily="2" charset="-122"/>
              </a:rPr>
              <a:t>打开</a:t>
            </a:r>
            <a:r>
              <a:rPr kumimoji="1" lang="en-US" altLang="zh-CN" sz="2100" dirty="0">
                <a:latin typeface="Times New Roman" panose="02020603050405020304" charset="0"/>
                <a:ea typeface="宋体" panose="02010600030101010101" pitchFamily="2" charset="-122"/>
                <a:cs typeface="Times New Roman" panose="02020603050405020304" charset="0"/>
              </a:rPr>
              <a:t>MEG</a:t>
            </a:r>
            <a:r>
              <a:rPr kumimoji="1" lang="en-US" altLang="zh-CN" sz="2100" dirty="0">
                <a:latin typeface="Times New Roman" panose="02020603050405020304" charset="0"/>
                <a:ea typeface="宋体" panose="02010600030101010101" pitchFamily="2" charset="-122"/>
                <a:cs typeface="Times New Roman" panose="02020603050405020304" charset="0"/>
                <a:sym typeface="+mn-ea"/>
              </a:rPr>
              <a:t>A</a:t>
            </a:r>
            <a:r>
              <a:rPr kumimoji="1" lang="zh-CN" altLang="en-US" sz="2100" dirty="0">
                <a:latin typeface="宋体" panose="02010600030101010101" pitchFamily="2" charset="-122"/>
                <a:ea typeface="宋体" panose="02010600030101010101" pitchFamily="2" charset="-122"/>
                <a:cs typeface="宋体" panose="02010600030101010101" pitchFamily="2" charset="-122"/>
                <a:sym typeface="+mn-ea"/>
              </a:rPr>
              <a:t>，选中</a:t>
            </a:r>
            <a:r>
              <a:rPr lang="en-US" altLang="zh-CN" sz="2100" dirty="0">
                <a:latin typeface="Times New Roman" panose="02020603050405020304" charset="0"/>
                <a:ea typeface="宋体" panose="02010600030101010101" pitchFamily="2" charset="-122"/>
                <a:cs typeface="Times New Roman" panose="02020603050405020304" charset="0"/>
                <a:sym typeface="+mn-ea"/>
              </a:rPr>
              <a:t>cytb.fasta</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，拖进去后，弹出</a:t>
            </a:r>
            <a:r>
              <a:rPr lang="en-US" altLang="zh-CN" sz="2100" dirty="0">
                <a:latin typeface="Times New Roman" panose="02020603050405020304" charset="0"/>
                <a:ea typeface="宋体" panose="02010600030101010101" pitchFamily="2" charset="-122"/>
                <a:cs typeface="Times New Roman" panose="02020603050405020304" charset="0"/>
                <a:sym typeface="+mn-ea"/>
              </a:rPr>
              <a:t>Alignment Explorer</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选择</a:t>
            </a:r>
            <a:r>
              <a:rPr lang="en-US" altLang="zh-CN" sz="2100" dirty="0">
                <a:latin typeface="Times New Roman" panose="02020603050405020304" charset="0"/>
                <a:ea typeface="宋体" panose="02010600030101010101" pitchFamily="2" charset="-122"/>
                <a:cs typeface="Times New Roman" panose="02020603050405020304" charset="0"/>
                <a:sym typeface="+mn-ea"/>
              </a:rPr>
              <a:t>Alignemnt </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中</a:t>
            </a:r>
            <a:r>
              <a:rPr lang="en-US" altLang="zh-CN" sz="2100" dirty="0">
                <a:latin typeface="Times New Roman" panose="02020603050405020304" charset="0"/>
                <a:ea typeface="宋体" panose="02010600030101010101" pitchFamily="2" charset="-122"/>
                <a:cs typeface="Times New Roman" panose="02020603050405020304" charset="0"/>
                <a:sym typeface="+mn-ea"/>
              </a:rPr>
              <a:t>Align by ClustalW</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进行序列比对</a:t>
            </a:r>
          </a:p>
          <a:p>
            <a:pPr algn="l" fontAlgn="auto">
              <a:lnSpc>
                <a:spcPct val="100000"/>
              </a:lnSpc>
              <a:buFont typeface="Wingdings" panose="05000000000000000000" pitchFamily="2" charset="2"/>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比对后，</a:t>
            </a:r>
            <a:r>
              <a:rPr lang="en-US" altLang="zh-CN" sz="2100" dirty="0">
                <a:latin typeface="Times New Roman" panose="02020603050405020304" charset="0"/>
                <a:ea typeface="宋体" panose="02010600030101010101" pitchFamily="2" charset="-122"/>
                <a:cs typeface="Times New Roman" panose="02020603050405020304" charset="0"/>
                <a:sym typeface="+mn-ea"/>
              </a:rPr>
              <a:t>Alignment Explore</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r</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中选择</a:t>
            </a:r>
            <a:r>
              <a:rPr lang="en-US" altLang="zh-CN" sz="2100" dirty="0">
                <a:latin typeface="Times New Roman" panose="02020603050405020304" charset="0"/>
                <a:ea typeface="宋体" panose="02010600030101010101" pitchFamily="2" charset="-122"/>
                <a:cs typeface="Times New Roman" panose="02020603050405020304" charset="0"/>
                <a:sym typeface="+mn-ea"/>
              </a:rPr>
              <a:t>Date</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然后</a:t>
            </a:r>
            <a:r>
              <a:rPr lang="en-US" altLang="zh-CN" sz="2100" dirty="0">
                <a:latin typeface="Times New Roman" panose="02020603050405020304" charset="0"/>
                <a:ea typeface="宋体" panose="02010600030101010101" pitchFamily="2" charset="-122"/>
                <a:cs typeface="Times New Roman" panose="02020603050405020304" charset="0"/>
                <a:sym typeface="+mn-ea"/>
              </a:rPr>
              <a:t>Export Alignment</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中</a:t>
            </a:r>
            <a:r>
              <a:rPr lang="en-US" altLang="zh-CN" sz="2100" dirty="0">
                <a:latin typeface="Times New Roman" panose="02020603050405020304" charset="0"/>
                <a:ea typeface="宋体" panose="02010600030101010101" pitchFamily="2" charset="-122"/>
                <a:cs typeface="Times New Roman" panose="02020603050405020304" charset="0"/>
                <a:sym typeface="+mn-ea"/>
              </a:rPr>
              <a:t>MEGA Format</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产生</a:t>
            </a:r>
            <a:r>
              <a:rPr lang="en-US" altLang="zh-CN" sz="2100" dirty="0">
                <a:latin typeface="Times New Roman" panose="02020603050405020304" charset="0"/>
                <a:ea typeface="宋体" panose="02010600030101010101" pitchFamily="2" charset="-122"/>
                <a:cs typeface="Times New Roman" panose="02020603050405020304" charset="0"/>
                <a:sym typeface="+mn-ea"/>
              </a:rPr>
              <a:t>cytb.meg</a:t>
            </a:r>
            <a:endParaRPr kumimoji="1" lang="en-US" altLang="zh-CN" sz="2100" b="1" dirty="0"/>
          </a:p>
          <a:p>
            <a:pPr marL="0" indent="0" fontAlgn="auto">
              <a:lnSpc>
                <a:spcPct val="100000"/>
              </a:lnSpc>
              <a:buNone/>
            </a:pPr>
            <a:endParaRPr kumimoji="1" lang="zh-CN" altLang="en-US" sz="2100" dirty="0">
              <a:solidFill>
                <a:schemeClr val="tx1"/>
              </a:solidFill>
              <a:sym typeface="+mn-ea"/>
            </a:endParaRPr>
          </a:p>
        </p:txBody>
      </p:sp>
      <p:sp>
        <p:nvSpPr>
          <p:cNvPr id="1048829"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79" name="Picture 2"/>
          <p:cNvPicPr>
            <a:picLocks noChangeAspect="1"/>
          </p:cNvPicPr>
          <p:nvPr/>
        </p:nvPicPr>
        <p:blipFill>
          <a:blip r:embed="rId4"/>
          <a:stretch>
            <a:fillRect/>
          </a:stretch>
        </p:blipFill>
        <p:spPr>
          <a:xfrm>
            <a:off x="444054" y="3429000"/>
            <a:ext cx="5201285" cy="2836545"/>
          </a:xfrm>
          <a:prstGeom prst="rect">
            <a:avLst/>
          </a:prstGeom>
          <a:noFill/>
          <a:ln w="9525">
            <a:noFill/>
          </a:ln>
        </p:spPr>
      </p:pic>
      <p:pic>
        <p:nvPicPr>
          <p:cNvPr id="2097280" name="Picture 2"/>
          <p:cNvPicPr>
            <a:picLocks noChangeAspect="1"/>
          </p:cNvPicPr>
          <p:nvPr/>
        </p:nvPicPr>
        <p:blipFill>
          <a:blip r:embed="rId5"/>
          <a:stretch>
            <a:fillRect/>
          </a:stretch>
        </p:blipFill>
        <p:spPr>
          <a:xfrm>
            <a:off x="5743575" y="3104515"/>
            <a:ext cx="2409825" cy="328549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0"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31"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32"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81"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33"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41</a:t>
            </a:fld>
            <a:endParaRPr lang="zh-CN" altLang="en-US" dirty="0"/>
          </a:p>
        </p:txBody>
      </p:sp>
      <p:pic>
        <p:nvPicPr>
          <p:cNvPr id="2097282"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34" name="Rectangle 3"/>
          <p:cNvSpPr>
            <a:spLocks noGrp="1" noChangeArrowheads="1"/>
          </p:cNvSpPr>
          <p:nvPr>
            <p:ph idx="1"/>
          </p:nvPr>
        </p:nvSpPr>
        <p:spPr>
          <a:xfrm>
            <a:off x="571690" y="1493042"/>
            <a:ext cx="8001000" cy="4267200"/>
          </a:xfrm>
        </p:spPr>
        <p:txBody>
          <a:bodyPr>
            <a:normAutofit/>
          </a:bodyPr>
          <a:lstStyle/>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、使用</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MEGA4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进行系统发育树的构建</a:t>
            </a:r>
          </a:p>
          <a:p>
            <a:pPr marL="0" indent="0" eaLnBrk="1" hangingPunct="1">
              <a:buNone/>
            </a:pPr>
            <a:r>
              <a:rPr lang="en-US" altLang="zh-CN" sz="2100" dirty="0">
                <a:latin typeface="Times New Roman" panose="02020603050405020304" charset="0"/>
                <a:ea typeface="宋体" panose="02010600030101010101" pitchFamily="2" charset="-122"/>
                <a:cs typeface="Times New Roman" panose="02020603050405020304" charset="0"/>
                <a:sym typeface="+mn-ea"/>
              </a:rPr>
              <a:t>cytb.meg</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拖进去，打开</a:t>
            </a:r>
            <a:r>
              <a:rPr lang="en-US" altLang="zh-CN" sz="2100" dirty="0">
                <a:latin typeface="Times New Roman" panose="02020603050405020304" charset="0"/>
                <a:ea typeface="宋体" panose="02010600030101010101" pitchFamily="2" charset="-122"/>
                <a:cs typeface="Times New Roman" panose="02020603050405020304" charset="0"/>
                <a:sym typeface="+mn-ea"/>
              </a:rPr>
              <a:t>Sequence Data Explorer</a:t>
            </a:r>
            <a:endParaRPr lang="en-US" altLang="zh-CN" sz="21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endParaRPr lang="zh-CN" altLang="en-US" sz="2100" dirty="0">
              <a:sym typeface="+mn-ea"/>
            </a:endParaRPr>
          </a:p>
          <a:p>
            <a:pPr marL="0" indent="0" eaLnBrk="1" hangingPunct="1">
              <a:buNone/>
            </a:pPr>
            <a:endParaRPr kumimoji="1" lang="zh-CN" altLang="en-US" sz="2100" dirty="0">
              <a:solidFill>
                <a:schemeClr val="tx1"/>
              </a:solidFill>
              <a:sym typeface="+mn-ea"/>
            </a:endParaRPr>
          </a:p>
        </p:txBody>
      </p:sp>
      <p:sp>
        <p:nvSpPr>
          <p:cNvPr id="1048835"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83" name="Picture 2"/>
          <p:cNvPicPr>
            <a:picLocks noChangeAspect="1"/>
          </p:cNvPicPr>
          <p:nvPr/>
        </p:nvPicPr>
        <p:blipFill>
          <a:blip r:embed="rId4"/>
          <a:stretch>
            <a:fillRect/>
          </a:stretch>
        </p:blipFill>
        <p:spPr>
          <a:xfrm>
            <a:off x="977900" y="2242185"/>
            <a:ext cx="5523865" cy="371284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标题 1"/>
          <p:cNvSpPr>
            <a:spLocks noGrp="1"/>
          </p:cNvSpPr>
          <p:nvPr>
            <p:ph type="title"/>
          </p:nvPr>
        </p:nvSpPr>
        <p:spPr>
          <a:xfrm>
            <a:off x="1276985" y="713740"/>
            <a:ext cx="5868035" cy="514985"/>
          </a:xfrm>
        </p:spPr>
        <p:txBody>
          <a:bodyPr>
            <a:noAutofit/>
          </a:bodyPr>
          <a:lstStyle/>
          <a:p>
            <a:pPr algn="l">
              <a:buClrTx/>
              <a:buSzTx/>
              <a:buFontTx/>
            </a:pPr>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37" name="文本框 4"/>
          <p:cNvSpPr txBox="1"/>
          <p:nvPr/>
        </p:nvSpPr>
        <p:spPr>
          <a:xfrm>
            <a:off x="716401" y="84568"/>
            <a:ext cx="6874629" cy="460375"/>
          </a:xfrm>
          <a:prstGeom prst="rect">
            <a:avLst/>
          </a:prstGeom>
          <a:noFill/>
        </p:spPr>
        <p:txBody>
          <a:bodyPr wrap="square" rtlCol="0">
            <a:spAutoFit/>
          </a:bodyPr>
          <a:lstStyle/>
          <a:p>
            <a:pPr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38"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84"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39"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42</a:t>
            </a:fld>
            <a:endParaRPr lang="zh-CN" altLang="en-US" dirty="0"/>
          </a:p>
        </p:txBody>
      </p:sp>
      <p:pic>
        <p:nvPicPr>
          <p:cNvPr id="2097285"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40" name="Rectangle 3"/>
          <p:cNvSpPr>
            <a:spLocks noGrp="1" noChangeArrowheads="1"/>
          </p:cNvSpPr>
          <p:nvPr>
            <p:ph idx="1"/>
          </p:nvPr>
        </p:nvSpPr>
        <p:spPr>
          <a:xfrm>
            <a:off x="571690" y="1493042"/>
            <a:ext cx="8001000" cy="4267200"/>
          </a:xfrm>
        </p:spPr>
        <p:txBody>
          <a:bodyPr>
            <a:normAutofit/>
          </a:bodyPr>
          <a:lstStyle/>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、使用</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MEGA4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进行系统发育树的构建</a:t>
            </a:r>
            <a:endParaRPr lang="zh-CN" altLang="en-US" sz="2100" dirty="0">
              <a:sym typeface="+mn-ea"/>
            </a:endParaRPr>
          </a:p>
          <a:p>
            <a:pPr marL="0" indent="0" eaLnBrk="1" hangingPunct="1">
              <a:buNone/>
            </a:pPr>
            <a:endParaRPr kumimoji="1" lang="zh-CN" altLang="en-US" sz="2100" dirty="0">
              <a:solidFill>
                <a:schemeClr val="tx1"/>
              </a:solidFill>
              <a:sym typeface="+mn-ea"/>
            </a:endParaRPr>
          </a:p>
        </p:txBody>
      </p:sp>
      <p:sp>
        <p:nvSpPr>
          <p:cNvPr id="1048841"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86" name="图片 103"/>
          <p:cNvPicPr>
            <a:picLocks/>
          </p:cNvPicPr>
          <p:nvPr/>
        </p:nvPicPr>
        <p:blipFill>
          <a:blip r:embed="rId4"/>
          <a:stretch>
            <a:fillRect/>
          </a:stretch>
        </p:blipFill>
        <p:spPr>
          <a:xfrm>
            <a:off x="421640" y="1758950"/>
            <a:ext cx="4133215" cy="4518660"/>
          </a:xfrm>
          <a:prstGeom prst="rect">
            <a:avLst/>
          </a:prstGeom>
          <a:noFill/>
          <a:ln w="9525">
            <a:noFill/>
          </a:ln>
        </p:spPr>
      </p:pic>
      <p:pic>
        <p:nvPicPr>
          <p:cNvPr id="2097287" name="Picture 2"/>
          <p:cNvPicPr>
            <a:picLocks noChangeAspect="1"/>
          </p:cNvPicPr>
          <p:nvPr/>
        </p:nvPicPr>
        <p:blipFill>
          <a:blip r:embed="rId5"/>
          <a:stretch>
            <a:fillRect/>
          </a:stretch>
        </p:blipFill>
        <p:spPr>
          <a:xfrm>
            <a:off x="4798060" y="1774190"/>
            <a:ext cx="4170045" cy="415734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标题 1"/>
          <p:cNvSpPr>
            <a:spLocks noGrp="1"/>
          </p:cNvSpPr>
          <p:nvPr>
            <p:ph type="title"/>
          </p:nvPr>
        </p:nvSpPr>
        <p:spPr>
          <a:xfrm>
            <a:off x="1276985" y="713740"/>
            <a:ext cx="5868035" cy="514985"/>
          </a:xfrm>
        </p:spPr>
        <p:txBody>
          <a:bodyPr>
            <a:noAutofit/>
          </a:bodyPr>
          <a:lstStyle/>
          <a:p>
            <a:pPr algn="l">
              <a:buClrTx/>
              <a:buSzTx/>
              <a:buFontTx/>
            </a:pPr>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43"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44"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88"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45"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43</a:t>
            </a:fld>
            <a:endParaRPr lang="zh-CN" altLang="en-US" dirty="0"/>
          </a:p>
        </p:txBody>
      </p:sp>
      <p:pic>
        <p:nvPicPr>
          <p:cNvPr id="2097289"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46" name="Rectangle 3"/>
          <p:cNvSpPr>
            <a:spLocks noGrp="1" noChangeArrowheads="1"/>
          </p:cNvSpPr>
          <p:nvPr>
            <p:ph idx="1"/>
          </p:nvPr>
        </p:nvSpPr>
        <p:spPr>
          <a:xfrm>
            <a:off x="571690" y="1493042"/>
            <a:ext cx="8001000" cy="4267200"/>
          </a:xfrm>
        </p:spPr>
        <p:txBody>
          <a:bodyPr>
            <a:normAutofit/>
          </a:bodyPr>
          <a:lstStyle/>
          <a:p>
            <a:pPr marL="0" indent="0"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、使用</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MEGA4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进行系统发育树的构建</a:t>
            </a:r>
          </a:p>
          <a:p>
            <a:pPr marL="0" indent="0" eaLnBrk="1" hangingPunct="1">
              <a:buNone/>
            </a:pPr>
            <a:endPar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47"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90" name="图片 1" descr="Screenshot_20220907_141248.jpg"/>
          <p:cNvPicPr>
            <a:picLocks noChangeAspect="1"/>
          </p:cNvPicPr>
          <p:nvPr/>
        </p:nvPicPr>
        <p:blipFill>
          <a:blip r:embed="rId4"/>
          <a:stretch>
            <a:fillRect/>
          </a:stretch>
        </p:blipFill>
        <p:spPr>
          <a:xfrm>
            <a:off x="206375" y="2397125"/>
            <a:ext cx="8366125" cy="232346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8" name="标题 1"/>
          <p:cNvSpPr>
            <a:spLocks noGrp="1"/>
          </p:cNvSpPr>
          <p:nvPr>
            <p:ph type="title"/>
          </p:nvPr>
        </p:nvSpPr>
        <p:spPr>
          <a:xfrm>
            <a:off x="1276985" y="713740"/>
            <a:ext cx="5868035" cy="514985"/>
          </a:xfrm>
        </p:spPr>
        <p:txBody>
          <a:bodyPr>
            <a:noAutofit/>
          </a:bodyPr>
          <a:lstStyle/>
          <a:p>
            <a:r>
              <a:rPr lang="zh-CN" altLang="en-US" sz="2400" b="1" dirty="0">
                <a:sym typeface="+mn-ea"/>
              </a:rPr>
              <a:t>三、系统发育分析示例</a:t>
            </a:r>
            <a:endParaRPr lang="zh-CN" altLang="en-US" sz="2400" b="1" dirty="0">
              <a:latin typeface="宋体" panose="02010600030101010101" pitchFamily="2" charset="-122"/>
              <a:ea typeface="宋体" panose="02010600030101010101" pitchFamily="2" charset="-122"/>
              <a:sym typeface="+mn-ea"/>
            </a:endParaRPr>
          </a:p>
        </p:txBody>
      </p:sp>
      <p:sp>
        <p:nvSpPr>
          <p:cNvPr id="1048849"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50"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91"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51"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44</a:t>
            </a:fld>
            <a:endParaRPr lang="zh-CN" altLang="en-US" dirty="0"/>
          </a:p>
        </p:txBody>
      </p:sp>
      <p:pic>
        <p:nvPicPr>
          <p:cNvPr id="2097292"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52" name="Rectangle 3"/>
          <p:cNvSpPr>
            <a:spLocks noGrp="1" noChangeArrowheads="1"/>
          </p:cNvSpPr>
          <p:nvPr>
            <p:ph idx="1"/>
          </p:nvPr>
        </p:nvSpPr>
        <p:spPr>
          <a:xfrm>
            <a:off x="571690" y="1493042"/>
            <a:ext cx="8001000" cy="4267200"/>
          </a:xfrm>
        </p:spPr>
        <p:txBody>
          <a:bodyPr>
            <a:normAutofit/>
          </a:bodyPr>
          <a:lstStyle/>
          <a:p>
            <a:pPr marL="0" indent="0" eaLnBrk="1" hangingPunct="1">
              <a:buNone/>
            </a:pPr>
            <a:r>
              <a:rPr lang="en-US" altLang="zh-CN" sz="2100" dirty="0">
                <a:sym typeface="+mn-ea"/>
              </a:rPr>
              <a:t>3</a:t>
            </a:r>
            <a:r>
              <a:rPr lang="zh-CN" altLang="en-US" sz="2100" dirty="0">
                <a:sym typeface="+mn-ea"/>
              </a:rPr>
              <a:t>、使用</a:t>
            </a:r>
            <a:r>
              <a:rPr lang="en-US" altLang="zh-CN" sz="2100" dirty="0">
                <a:sym typeface="+mn-ea"/>
              </a:rPr>
              <a:t>MEGA4</a:t>
            </a:r>
            <a:r>
              <a:rPr lang="zh-CN" altLang="en-US" sz="2100" dirty="0">
                <a:sym typeface="+mn-ea"/>
              </a:rPr>
              <a:t>进行系统发育树的构建</a:t>
            </a:r>
          </a:p>
          <a:p>
            <a:pPr marL="0" indent="0" eaLnBrk="1" hangingPunct="1">
              <a:buNone/>
            </a:pPr>
            <a:endParaRPr kumimoji="1" lang="zh-CN" altLang="en-US" sz="2100" dirty="0">
              <a:solidFill>
                <a:schemeClr val="tx1"/>
              </a:solidFill>
              <a:sym typeface="+mn-ea"/>
            </a:endParaRPr>
          </a:p>
        </p:txBody>
      </p:sp>
      <p:sp>
        <p:nvSpPr>
          <p:cNvPr id="1048853"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93" name="Picture 2"/>
          <p:cNvPicPr>
            <a:picLocks noChangeAspect="1"/>
          </p:cNvPicPr>
          <p:nvPr/>
        </p:nvPicPr>
        <p:blipFill>
          <a:blip r:embed="rId4"/>
          <a:stretch>
            <a:fillRect/>
          </a:stretch>
        </p:blipFill>
        <p:spPr>
          <a:xfrm>
            <a:off x="156210" y="2155190"/>
            <a:ext cx="4272280" cy="3434080"/>
          </a:xfrm>
          <a:prstGeom prst="rect">
            <a:avLst/>
          </a:prstGeom>
          <a:noFill/>
          <a:ln w="9525">
            <a:noFill/>
          </a:ln>
        </p:spPr>
      </p:pic>
      <p:pic>
        <p:nvPicPr>
          <p:cNvPr id="2097294" name="Picture 2"/>
          <p:cNvPicPr>
            <a:picLocks noChangeAspect="1"/>
          </p:cNvPicPr>
          <p:nvPr/>
        </p:nvPicPr>
        <p:blipFill>
          <a:blip r:embed="rId5"/>
          <a:stretch>
            <a:fillRect/>
          </a:stretch>
        </p:blipFill>
        <p:spPr>
          <a:xfrm>
            <a:off x="4650105" y="2161540"/>
            <a:ext cx="4163695" cy="338201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4"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55"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5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95"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57"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45</a:t>
            </a:fld>
            <a:endParaRPr lang="zh-CN" altLang="en-US" dirty="0"/>
          </a:p>
        </p:txBody>
      </p:sp>
      <p:pic>
        <p:nvPicPr>
          <p:cNvPr id="2097296"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58"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97" name="图片 1" descr="Screenshot_20220907_141248.jpg"/>
          <p:cNvPicPr>
            <a:picLocks noChangeAspect="1"/>
          </p:cNvPicPr>
          <p:nvPr/>
        </p:nvPicPr>
        <p:blipFill>
          <a:blip r:embed="rId4"/>
          <a:stretch>
            <a:fillRect/>
          </a:stretch>
        </p:blipFill>
        <p:spPr>
          <a:xfrm>
            <a:off x="260985" y="2266950"/>
            <a:ext cx="8366125" cy="232346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9"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60"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61"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298"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62"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46</a:t>
            </a:fld>
            <a:endParaRPr lang="zh-CN" altLang="en-US" dirty="0"/>
          </a:p>
        </p:txBody>
      </p:sp>
      <p:pic>
        <p:nvPicPr>
          <p:cNvPr id="2097299"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63" name="Rectangle 3"/>
          <p:cNvSpPr>
            <a:spLocks noGrp="1" noChangeArrowheads="1"/>
          </p:cNvSpPr>
          <p:nvPr>
            <p:ph idx="1"/>
          </p:nvPr>
        </p:nvSpPr>
        <p:spPr>
          <a:xfrm>
            <a:off x="571690" y="1493042"/>
            <a:ext cx="8001000" cy="4267200"/>
          </a:xfrm>
        </p:spPr>
        <p:txBody>
          <a:bodyPr>
            <a:normAutofit/>
          </a:bodyPr>
          <a:lstStyle/>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二）利用在线分析软件构建系统发育树</a:t>
            </a:r>
          </a:p>
          <a:p>
            <a:pPr marL="0" indent="0" eaLnBrk="1" hangingPunct="1">
              <a:buNone/>
            </a:pP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、利用</a:t>
            </a:r>
            <a:r>
              <a:rPr lang="en-US" altLang="zh-CN" sz="2100" noProof="0" dirty="0" err="1">
                <a:ln>
                  <a:noFill/>
                </a:ln>
                <a:effectLst/>
                <a:uLnTx/>
                <a:uFillTx/>
                <a:latin typeface="Times New Roman" panose="02020603050405020304" charset="0"/>
                <a:ea typeface="宋体" panose="02010600030101010101" pitchFamily="2" charset="-122"/>
                <a:cs typeface="Times New Roman" panose="02020603050405020304" charset="0"/>
                <a:sym typeface="+mn-ea"/>
              </a:rPr>
              <a:t>ClustaLW</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进行多序列比对</a:t>
            </a:r>
          </a:p>
          <a:p>
            <a:pPr marL="0" indent="0" fontAlgn="auto">
              <a:lnSpc>
                <a:spcPct val="100000"/>
              </a:lnSpc>
              <a:buNone/>
            </a:pP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在Mobyle在线生物软件分析平台网站页面中选择多序列比对和比较模块中的“多序列比对(</a:t>
            </a:r>
            <a:r>
              <a:rPr lang="zh-CN" altLang="en-US" sz="2100" noProof="0" dirty="0">
                <a:ln>
                  <a:noFill/>
                </a:ln>
                <a:effectLst/>
                <a:uLnTx/>
                <a:uFillTx/>
                <a:latin typeface="Times New Roman" panose="02020603050405020304" charset="0"/>
                <a:ea typeface="宋体" panose="02010600030101010101" pitchFamily="2" charset="-122"/>
                <a:cs typeface="Times New Roman" panose="02020603050405020304" charset="0"/>
                <a:sym typeface="+mn-ea"/>
              </a:rPr>
              <a:t> multiple alignment</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)”，在弹出的新页面中选择“</a:t>
            </a:r>
            <a:r>
              <a:rPr lang="zh-CN" altLang="en-US" sz="2100" noProof="0" dirty="0">
                <a:ln>
                  <a:noFill/>
                </a:ln>
                <a:effectLst/>
                <a:uLnTx/>
                <a:uFillTx/>
                <a:latin typeface="Times New Roman" panose="02020603050405020304" charset="0"/>
                <a:ea typeface="宋体" panose="02010600030101010101" pitchFamily="2" charset="-122"/>
                <a:cs typeface="Times New Roman" panose="02020603050405020304" charset="0"/>
                <a:sym typeface="+mn-ea"/>
              </a:rPr>
              <a:t>clustalw-multialign</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工具，这时将弹出</a:t>
            </a:r>
            <a:r>
              <a:rPr lang="zh-CN" altLang="en-US" sz="2100" noProof="0" dirty="0">
                <a:ln>
                  <a:noFill/>
                </a:ln>
                <a:effectLst/>
                <a:uLnTx/>
                <a:uFillTx/>
                <a:latin typeface="Times New Roman" panose="02020603050405020304" charset="0"/>
                <a:ea typeface="宋体" panose="02010600030101010101" pitchFamily="2" charset="-122"/>
                <a:cs typeface="Times New Roman" panose="02020603050405020304" charset="0"/>
                <a:sym typeface="+mn-ea"/>
              </a:rPr>
              <a:t>ClustalW</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进行多序列比对的操作界面。选择“序列文件(</a:t>
            </a:r>
            <a:r>
              <a:rPr lang="zh-CN" altLang="en-US" sz="2100" noProof="0" dirty="0">
                <a:ln>
                  <a:noFill/>
                </a:ln>
                <a:effectLst/>
                <a:uLnTx/>
                <a:uFillTx/>
                <a:latin typeface="Times New Roman" panose="02020603050405020304" charset="0"/>
                <a:ea typeface="宋体" panose="02010600030101010101" pitchFamily="2" charset="-122"/>
                <a:cs typeface="Times New Roman" panose="02020603050405020304" charset="0"/>
                <a:sym typeface="+mn-ea"/>
              </a:rPr>
              <a:t> sequence file</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)”项目组中的“粘贴( </a:t>
            </a:r>
            <a:r>
              <a:rPr lang="zh-CN" altLang="en-US" sz="2100" noProof="0" dirty="0">
                <a:ln>
                  <a:noFill/>
                </a:ln>
                <a:effectLst/>
                <a:uLnTx/>
                <a:uFillTx/>
                <a:latin typeface="Times New Roman" panose="02020603050405020304" charset="0"/>
                <a:ea typeface="宋体" panose="02010600030101010101" pitchFamily="2" charset="-122"/>
                <a:cs typeface="Times New Roman" panose="02020603050405020304" charset="0"/>
                <a:sym typeface="+mn-ea"/>
              </a:rPr>
              <a:t>paste</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)”单选项。将细胞色素b基因编码的蛋白质序列按照fasta格式粘贴到其下面的序列框中。在数据类型的下拉列表中选择“ 蛋白质(</a:t>
            </a:r>
            <a:r>
              <a:rPr lang="zh-CN" altLang="en-US" sz="2100" noProof="0" dirty="0">
                <a:ln>
                  <a:noFill/>
                </a:ln>
                <a:effectLst/>
                <a:uLnTx/>
                <a:uFillTx/>
                <a:latin typeface="Times New Roman" panose="02020603050405020304" charset="0"/>
                <a:ea typeface="宋体" panose="02010600030101010101" pitchFamily="2" charset="-122"/>
                <a:cs typeface="Times New Roman" panose="02020603050405020304" charset="0"/>
                <a:sym typeface="+mn-ea"/>
              </a:rPr>
              <a:t> protein</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)”,其余多序列比对参数( </a:t>
            </a:r>
            <a:r>
              <a:rPr lang="zh-CN" altLang="en-US" sz="2100" noProof="0" dirty="0">
                <a:ln>
                  <a:noFill/>
                </a:ln>
                <a:effectLst/>
                <a:uLnTx/>
                <a:uFillTx/>
                <a:latin typeface="Times New Roman" panose="02020603050405020304" charset="0"/>
                <a:ea typeface="宋体" panose="02010600030101010101" pitchFamily="2" charset="-122"/>
                <a:cs typeface="Times New Roman" panose="02020603050405020304" charset="0"/>
                <a:sym typeface="+mn-ea"/>
              </a:rPr>
              <a:t>multiple alignments parameters </a:t>
            </a:r>
            <a:r>
              <a:rPr lang="zh-CN" altLang="en-US" sz="2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)按照默认方式。单击“RUN" 按钮，将会对该数据进行多序列比对。</a:t>
            </a:r>
          </a:p>
          <a:p>
            <a:pPr marL="0" indent="0" fontAlgn="auto">
              <a:lnSpc>
                <a:spcPct val="100000"/>
              </a:lnSpc>
              <a:buNone/>
            </a:pP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p>
        </p:txBody>
      </p:sp>
      <p:sp>
        <p:nvSpPr>
          <p:cNvPr id="1048864"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5"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66"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67"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300"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68"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47</a:t>
            </a:fld>
            <a:endParaRPr lang="zh-CN" altLang="en-US" dirty="0"/>
          </a:p>
        </p:txBody>
      </p:sp>
      <p:pic>
        <p:nvPicPr>
          <p:cNvPr id="2097301"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69" name="Rectangle 3"/>
          <p:cNvSpPr>
            <a:spLocks noGrp="1" noChangeArrowheads="1"/>
          </p:cNvSpPr>
          <p:nvPr>
            <p:ph idx="1"/>
          </p:nvPr>
        </p:nvSpPr>
        <p:spPr>
          <a:xfrm>
            <a:off x="571690" y="1493042"/>
            <a:ext cx="8001000" cy="4267200"/>
          </a:xfrm>
        </p:spPr>
        <p:txBody>
          <a:bodyPr>
            <a:normAutofit/>
          </a:bodyPr>
          <a:lstStyle/>
          <a:p>
            <a:pPr marL="0" indent="0" eaLnBrk="1" hangingPunct="1">
              <a:buNone/>
            </a:pPr>
            <a:r>
              <a:rPr lang="zh-CN" altLang="en-US" sz="2100" dirty="0">
                <a:sym typeface="+mn-ea"/>
              </a:rPr>
              <a:t>二）利用在线分析软件构建系统发育树</a:t>
            </a:r>
          </a:p>
          <a:p>
            <a:pPr marL="0" indent="0" eaLnBrk="1" hangingPunct="1">
              <a:buNone/>
            </a:pPr>
            <a:r>
              <a:rPr kumimoji="1" lang="en-US" altLang="zh-CN" sz="2100" dirty="0">
                <a:solidFill>
                  <a:schemeClr val="tx1"/>
                </a:solidFill>
                <a:sym typeface="+mn-ea"/>
              </a:rPr>
              <a:t>      </a:t>
            </a:r>
            <a:r>
              <a:rPr lang="en-US" altLang="zh-CN" sz="2100" noProof="0" dirty="0">
                <a:ln>
                  <a:noFill/>
                </a:ln>
                <a:effectLst/>
                <a:uLnTx/>
                <a:uFillTx/>
                <a:sym typeface="+mn-ea"/>
              </a:rPr>
              <a:t>1</a:t>
            </a:r>
            <a:r>
              <a:rPr lang="zh-CN" altLang="en-US" sz="2100" noProof="0" dirty="0">
                <a:ln>
                  <a:noFill/>
                </a:ln>
                <a:effectLst/>
                <a:uLnTx/>
                <a:uFillTx/>
                <a:sym typeface="+mn-ea"/>
              </a:rPr>
              <a:t>、利用</a:t>
            </a:r>
            <a:r>
              <a:rPr lang="en-US" altLang="zh-CN" sz="2100" noProof="0" dirty="0" err="1">
                <a:ln>
                  <a:noFill/>
                </a:ln>
                <a:effectLst/>
                <a:uLnTx/>
                <a:uFillTx/>
                <a:sym typeface="+mn-ea"/>
              </a:rPr>
              <a:t>ClustaLW</a:t>
            </a:r>
            <a:r>
              <a:rPr lang="zh-CN" altLang="en-US" sz="2100" noProof="0" dirty="0">
                <a:ln>
                  <a:noFill/>
                </a:ln>
                <a:effectLst/>
                <a:uLnTx/>
                <a:uFillTx/>
                <a:sym typeface="+mn-ea"/>
              </a:rPr>
              <a:t>进行多序列比对</a:t>
            </a:r>
          </a:p>
          <a:p>
            <a:pPr marL="0" indent="0" fontAlgn="auto">
              <a:lnSpc>
                <a:spcPct val="100000"/>
              </a:lnSpc>
              <a:buNone/>
            </a:pPr>
            <a:endPar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70"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302" name="Picture 2"/>
          <p:cNvPicPr>
            <a:picLocks noChangeAspect="1"/>
          </p:cNvPicPr>
          <p:nvPr/>
        </p:nvPicPr>
        <p:blipFill>
          <a:blip r:embed="rId4"/>
          <a:stretch>
            <a:fillRect/>
          </a:stretch>
        </p:blipFill>
        <p:spPr>
          <a:xfrm>
            <a:off x="96520" y="2303145"/>
            <a:ext cx="4620260" cy="3593465"/>
          </a:xfrm>
          <a:prstGeom prst="rect">
            <a:avLst/>
          </a:prstGeom>
          <a:noFill/>
          <a:ln w="9525">
            <a:noFill/>
          </a:ln>
        </p:spPr>
      </p:pic>
      <p:pic>
        <p:nvPicPr>
          <p:cNvPr id="2097303" name="Picture 2"/>
          <p:cNvPicPr>
            <a:picLocks noChangeAspect="1"/>
          </p:cNvPicPr>
          <p:nvPr/>
        </p:nvPicPr>
        <p:blipFill>
          <a:blip r:embed="rId5"/>
          <a:stretch>
            <a:fillRect/>
          </a:stretch>
        </p:blipFill>
        <p:spPr>
          <a:xfrm>
            <a:off x="4716780" y="2303145"/>
            <a:ext cx="4477385" cy="345694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1"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72"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73"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304"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74"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48</a:t>
            </a:fld>
            <a:endParaRPr lang="zh-CN" altLang="en-US" dirty="0"/>
          </a:p>
        </p:txBody>
      </p:sp>
      <p:pic>
        <p:nvPicPr>
          <p:cNvPr id="2097305"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75" name="Rectangle 3"/>
          <p:cNvSpPr>
            <a:spLocks noGrp="1" noChangeArrowheads="1"/>
          </p:cNvSpPr>
          <p:nvPr>
            <p:ph idx="1"/>
          </p:nvPr>
        </p:nvSpPr>
        <p:spPr>
          <a:xfrm>
            <a:off x="328295" y="1301115"/>
            <a:ext cx="8312150" cy="5036185"/>
          </a:xfrm>
        </p:spPr>
        <p:txBody>
          <a:bodyPr>
            <a:normAutofit fontScale="95238"/>
          </a:bodyPr>
          <a:lstStyle/>
          <a:p>
            <a:pPr marL="0" indent="0" eaLnBrk="1" hangingPunct="1">
              <a:buNone/>
            </a:pPr>
            <a:r>
              <a:rPr lang="zh-CN" altLang="en-US" sz="2100" dirty="0">
                <a:sym typeface="+mn-ea"/>
              </a:rPr>
              <a:t>二）</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利用在线分析软件构建系统发育树</a:t>
            </a:r>
          </a:p>
          <a:p>
            <a:pPr marL="0" indent="0" eaLnBrk="1" hangingPunct="1">
              <a:buNone/>
            </a:pPr>
            <a:r>
              <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、利用</a:t>
            </a:r>
            <a:r>
              <a:rPr lang="en-US" altLang="zh-CN" sz="2100" dirty="0">
                <a:latin typeface="Times New Roman" panose="02020603050405020304" charset="0"/>
                <a:ea typeface="宋体" panose="02010600030101010101" pitchFamily="2" charset="-122"/>
                <a:cs typeface="Times New Roman" panose="02020603050405020304" charset="0"/>
                <a:sym typeface="+mn-ea"/>
              </a:rPr>
              <a:t>PhyMLS</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在线分析软件进行系统发育树的构建</a:t>
            </a: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rPr>
              <a:t>执行上述操作之后，</a:t>
            </a:r>
            <a:r>
              <a:rPr lang="zh-CN" altLang="en-US" sz="2100" dirty="0">
                <a:latin typeface="Times New Roman" panose="02020603050405020304" charset="0"/>
                <a:ea typeface="宋体" panose="02010600030101010101" pitchFamily="2" charset="-122"/>
                <a:cs typeface="Times New Roman" panose="02020603050405020304" charset="0"/>
              </a:rPr>
              <a:t>ClustalW</a:t>
            </a:r>
            <a:r>
              <a:rPr lang="zh-CN" altLang="en-US" sz="2100" dirty="0">
                <a:latin typeface="宋体" panose="02010600030101010101" pitchFamily="2" charset="-122"/>
                <a:ea typeface="宋体" panose="02010600030101010101" pitchFamily="2" charset="-122"/>
                <a:cs typeface="宋体" panose="02010600030101010101" pitchFamily="2" charset="-122"/>
              </a:rPr>
              <a:t>在线软件将进行多序列比对。比对完成后，将生成多序列比对结果页面。其中，“</a:t>
            </a:r>
            <a:r>
              <a:rPr lang="zh-CN" altLang="en-US" sz="2100" dirty="0">
                <a:latin typeface="Times New Roman" panose="02020603050405020304" charset="0"/>
                <a:ea typeface="宋体" panose="02010600030101010101" pitchFamily="2" charset="-122"/>
                <a:cs typeface="Times New Roman" panose="02020603050405020304" charset="0"/>
              </a:rPr>
              <a:t>Alignment file</a:t>
            </a:r>
            <a:r>
              <a:rPr lang="zh-CN" altLang="en-US" sz="2100" dirty="0">
                <a:latin typeface="宋体" panose="02010600030101010101" pitchFamily="2" charset="-122"/>
                <a:ea typeface="宋体" panose="02010600030101010101" pitchFamily="2" charset="-122"/>
                <a:cs typeface="宋体" panose="02010600030101010101" pitchFamily="2" charset="-122"/>
              </a:rPr>
              <a:t>”框中的内容即为多序列比对的结果，该结果的文件名为“</a:t>
            </a:r>
            <a:r>
              <a:rPr lang="zh-CN" altLang="en-US" sz="2100" dirty="0">
                <a:latin typeface="Times New Roman" panose="02020603050405020304" charset="0"/>
                <a:ea typeface="宋体" panose="02010600030101010101" pitchFamily="2" charset="-122"/>
                <a:cs typeface="Times New Roman" panose="02020603050405020304" charset="0"/>
              </a:rPr>
              <a:t>infile_ data. aln</a:t>
            </a:r>
            <a:r>
              <a:rPr lang="zh-CN" altLang="en-US" sz="2100" dirty="0">
                <a:latin typeface="宋体" panose="02010600030101010101" pitchFamily="2" charset="-122"/>
                <a:ea typeface="宋体" panose="02010600030101010101" pitchFamily="2" charset="-122"/>
                <a:cs typeface="宋体" panose="02010600030101010101" pitchFamily="2" charset="-122"/>
              </a:rPr>
              <a:t>"”， 单击文件名旁的“</a:t>
            </a:r>
            <a:r>
              <a:rPr lang="zh-CN" altLang="en-US" sz="2100" dirty="0">
                <a:latin typeface="Times New Roman" panose="02020603050405020304" charset="0"/>
                <a:ea typeface="宋体" panose="02010600030101010101" pitchFamily="2" charset="-122"/>
                <a:cs typeface="Times New Roman" panose="02020603050405020304" charset="0"/>
              </a:rPr>
              <a:t>save</a:t>
            </a:r>
            <a:r>
              <a:rPr lang="zh-CN" altLang="en-US" sz="2100" dirty="0">
                <a:latin typeface="宋体" panose="02010600030101010101" pitchFamily="2" charset="-122"/>
                <a:ea typeface="宋体" panose="02010600030101010101" pitchFamily="2" charset="-122"/>
                <a:cs typeface="宋体" panose="02010600030101010101" pitchFamily="2" charset="-122"/>
              </a:rPr>
              <a:t>” 按钮即可将该多序列比对结果文件下载到本地计算机</a:t>
            </a: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rPr>
              <a:t>拟对该数据采用最大似然法构建系统发育树，可以选择</a:t>
            </a:r>
            <a:r>
              <a:rPr lang="zh-CN" altLang="en-US" sz="2100" dirty="0">
                <a:latin typeface="Times New Roman" panose="02020603050405020304" charset="0"/>
                <a:ea typeface="宋体" panose="02010600030101010101" pitchFamily="2" charset="-122"/>
                <a:cs typeface="Times New Roman" panose="02020603050405020304" charset="0"/>
              </a:rPr>
              <a:t>PhyML</a:t>
            </a:r>
            <a:r>
              <a:rPr lang="zh-CN" altLang="en-US" sz="2100" dirty="0">
                <a:latin typeface="宋体" panose="02010600030101010101" pitchFamily="2" charset="-122"/>
                <a:ea typeface="宋体" panose="02010600030101010101" pitchFamily="2" charset="-122"/>
                <a:cs typeface="宋体" panose="02010600030101010101" pitchFamily="2" charset="-122"/>
              </a:rPr>
              <a:t>程序进行。单击在多序列比对结果窗口的下方“</a:t>
            </a:r>
            <a:r>
              <a:rPr lang="zh-CN" altLang="en-US" sz="2100" dirty="0">
                <a:latin typeface="Times New Roman" panose="02020603050405020304" charset="0"/>
                <a:ea typeface="宋体" panose="02010600030101010101" pitchFamily="2" charset="-122"/>
                <a:cs typeface="Times New Roman" panose="02020603050405020304" charset="0"/>
              </a:rPr>
              <a:t>further analysis</a:t>
            </a:r>
            <a:r>
              <a:rPr lang="zh-CN" altLang="en-US" sz="2100" dirty="0">
                <a:latin typeface="宋体" panose="02010600030101010101" pitchFamily="2" charset="-122"/>
                <a:ea typeface="宋体" panose="02010600030101010101" pitchFamily="2" charset="-122"/>
                <a:cs typeface="宋体" panose="02010600030101010101" pitchFamily="2" charset="-122"/>
              </a:rPr>
              <a:t>”按钮，可以对该多序列比对结果进行进一步分析，但需要先选中进行下一步分析的方法。在“</a:t>
            </a:r>
            <a:r>
              <a:rPr lang="zh-CN" altLang="en-US" sz="2100" dirty="0">
                <a:latin typeface="Times New Roman" panose="02020603050405020304" charset="0"/>
                <a:ea typeface="宋体" panose="02010600030101010101" pitchFamily="2" charset="-122"/>
                <a:cs typeface="Times New Roman" panose="02020603050405020304" charset="0"/>
              </a:rPr>
              <a:t>further analysis</a:t>
            </a:r>
            <a:r>
              <a:rPr lang="zh-CN" altLang="en-US" sz="2100" dirty="0">
                <a:latin typeface="宋体" panose="02010600030101010101" pitchFamily="2" charset="-122"/>
                <a:ea typeface="宋体" panose="02010600030101010101" pitchFamily="2" charset="-122"/>
                <a:cs typeface="宋体" panose="02010600030101010101" pitchFamily="2" charset="-122"/>
              </a:rPr>
              <a:t>”按钮前的下拉列表框中选择PhyML，单击“</a:t>
            </a:r>
            <a:r>
              <a:rPr lang="zh-CN" altLang="en-US" sz="2100" dirty="0">
                <a:latin typeface="Times New Roman" panose="02020603050405020304" charset="0"/>
                <a:ea typeface="宋体" panose="02010600030101010101" pitchFamily="2" charset="-122"/>
                <a:cs typeface="Times New Roman" panose="02020603050405020304" charset="0"/>
              </a:rPr>
              <a:t>further  analysis</a:t>
            </a:r>
            <a:r>
              <a:rPr lang="zh-CN" altLang="en-US" sz="2100" dirty="0">
                <a:latin typeface="宋体" panose="02010600030101010101" pitchFamily="2" charset="-122"/>
                <a:ea typeface="宋体" panose="02010600030101010101" pitchFamily="2" charset="-122"/>
                <a:cs typeface="宋体" panose="02010600030101010101" pitchFamily="2" charset="-122"/>
              </a:rPr>
              <a:t>”按钮，将</a:t>
            </a:r>
            <a:r>
              <a:rPr lang="zh-CN" altLang="en-US" sz="2100" dirty="0">
                <a:latin typeface="Times New Roman" panose="02020603050405020304" charset="0"/>
                <a:ea typeface="宋体" panose="02010600030101010101" pitchFamily="2" charset="-122"/>
                <a:cs typeface="Times New Roman" panose="02020603050405020304" charset="0"/>
              </a:rPr>
              <a:t>PhyM</a:t>
            </a:r>
            <a:r>
              <a:rPr lang="zh-CN" altLang="en-US" sz="2100" dirty="0">
                <a:latin typeface="宋体" panose="02010600030101010101" pitchFamily="2" charset="-122"/>
                <a:ea typeface="宋体" panose="02010600030101010101" pitchFamily="2" charset="-122"/>
                <a:cs typeface="宋体" panose="02010600030101010101" pitchFamily="2" charset="-122"/>
              </a:rPr>
              <a:t>L程序操作页面</a:t>
            </a: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rPr>
              <a:t>在PhyML操作页面的</a:t>
            </a:r>
            <a:r>
              <a:rPr lang="zh-CN" altLang="en-US" sz="2100" dirty="0">
                <a:latin typeface="Times New Roman" panose="02020603050405020304" charset="0"/>
                <a:ea typeface="宋体" panose="02010600030101010101" pitchFamily="2" charset="-122"/>
                <a:cs typeface="Times New Roman" panose="02020603050405020304" charset="0"/>
              </a:rPr>
              <a:t>sequence   alignment</a:t>
            </a:r>
            <a:r>
              <a:rPr lang="zh-CN" altLang="en-US" sz="2100" dirty="0">
                <a:latin typeface="宋体" panose="02010600030101010101" pitchFamily="2" charset="-122"/>
                <a:ea typeface="宋体" panose="02010600030101010101" pitchFamily="2" charset="-122"/>
                <a:cs typeface="宋体" panose="02010600030101010101" pitchFamily="2" charset="-122"/>
              </a:rPr>
              <a:t>项目组中选择</a:t>
            </a:r>
            <a:r>
              <a:rPr lang="zh-CN" altLang="en-US" sz="2100" dirty="0">
                <a:latin typeface="Times New Roman" panose="02020603050405020304" charset="0"/>
                <a:ea typeface="宋体" panose="02010600030101010101" pitchFamily="2" charset="-122"/>
                <a:cs typeface="Times New Roman" panose="02020603050405020304" charset="0"/>
              </a:rPr>
              <a:t>Results</a:t>
            </a:r>
            <a:r>
              <a:rPr lang="zh-CN" altLang="en-US" sz="2100" dirty="0">
                <a:latin typeface="宋体" panose="02010600030101010101" pitchFamily="2" charset="-122"/>
                <a:ea typeface="宋体" panose="02010600030101010101" pitchFamily="2" charset="-122"/>
                <a:cs typeface="宋体" panose="02010600030101010101" pitchFamily="2" charset="-122"/>
              </a:rPr>
              <a:t>单选项，表示利用前面多序列比对的结果构建系统发育树。在“数据类型(</a:t>
            </a:r>
            <a:r>
              <a:rPr lang="zh-CN" altLang="en-US" sz="2100" dirty="0">
                <a:latin typeface="Times New Roman" panose="02020603050405020304" charset="0"/>
                <a:ea typeface="宋体" panose="02010600030101010101" pitchFamily="2" charset="-122"/>
                <a:cs typeface="Times New Roman" panose="02020603050405020304" charset="0"/>
              </a:rPr>
              <a:t>Data type</a:t>
            </a:r>
            <a:r>
              <a:rPr lang="zh-CN" altLang="en-US" sz="2100" dirty="0">
                <a:latin typeface="宋体" panose="02010600030101010101" pitchFamily="2" charset="-122"/>
                <a:ea typeface="宋体" panose="02010600030101010101" pitchFamily="2" charset="-122"/>
                <a:cs typeface="宋体" panose="02010600030101010101" pitchFamily="2" charset="-122"/>
              </a:rPr>
              <a:t>)”单选项组中选择“氨基酸( </a:t>
            </a:r>
            <a:r>
              <a:rPr lang="zh-CN" altLang="en-US" sz="2100" dirty="0">
                <a:latin typeface="Times New Roman" panose="02020603050405020304" charset="0"/>
                <a:ea typeface="宋体" panose="02010600030101010101" pitchFamily="2" charset="-122"/>
                <a:cs typeface="Times New Roman" panose="02020603050405020304" charset="0"/>
              </a:rPr>
              <a:t>Amino Acides</a:t>
            </a:r>
            <a:r>
              <a:rPr lang="zh-CN" altLang="en-US" sz="2100" dirty="0">
                <a:latin typeface="宋体" panose="02010600030101010101" pitchFamily="2" charset="-122"/>
                <a:ea typeface="宋体" panose="02010600030101010101" pitchFamily="2" charset="-122"/>
                <a:cs typeface="宋体" panose="02010600030101010101" pitchFamily="2" charset="-122"/>
              </a:rPr>
              <a:t>)”模式。在“输人选项(</a:t>
            </a:r>
            <a:r>
              <a:rPr lang="zh-CN" altLang="en-US" sz="2100" dirty="0">
                <a:latin typeface="Times New Roman" panose="02020603050405020304" charset="0"/>
                <a:ea typeface="宋体" panose="02010600030101010101" pitchFamily="2" charset="-122"/>
                <a:cs typeface="Times New Roman" panose="02020603050405020304" charset="0"/>
              </a:rPr>
              <a:t>Input Options</a:t>
            </a:r>
            <a:r>
              <a:rPr lang="zh-CN" altLang="en-US" sz="2100" dirty="0">
                <a:latin typeface="宋体" panose="02010600030101010101" pitchFamily="2" charset="-122"/>
                <a:ea typeface="宋体" panose="02010600030101010101" pitchFamily="2" charset="-122"/>
                <a:cs typeface="宋体" panose="02010600030101010101" pitchFamily="2" charset="-122"/>
              </a:rPr>
              <a:t>)”中输人</a:t>
            </a:r>
            <a:r>
              <a:rPr lang="zh-CN" altLang="en-US" sz="2100" dirty="0">
                <a:latin typeface="Times New Roman" panose="02020603050405020304" charset="0"/>
                <a:ea typeface="宋体" panose="02010600030101010101" pitchFamily="2" charset="-122"/>
                <a:cs typeface="Times New Roman" panose="02020603050405020304" charset="0"/>
              </a:rPr>
              <a:t>bootstrap </a:t>
            </a:r>
            <a:r>
              <a:rPr lang="zh-CN" altLang="en-US" sz="2100" dirty="0">
                <a:latin typeface="宋体" panose="02010600030101010101" pitchFamily="2" charset="-122"/>
                <a:ea typeface="宋体" panose="02010600030101010101" pitchFamily="2" charset="-122"/>
                <a:cs typeface="宋体" panose="02010600030101010101" pitchFamily="2" charset="-122"/>
              </a:rPr>
              <a:t>抽样次数为</a:t>
            </a:r>
            <a:r>
              <a:rPr lang="en-US" altLang="zh-CN" sz="2100" dirty="0">
                <a:latin typeface="宋体" panose="02010600030101010101" pitchFamily="2" charset="-122"/>
                <a:ea typeface="宋体" panose="02010600030101010101" pitchFamily="2" charset="-122"/>
                <a:cs typeface="宋体" panose="02010600030101010101" pitchFamily="2" charset="-122"/>
              </a:rPr>
              <a:t>100</a:t>
            </a:r>
            <a:r>
              <a:rPr lang="zh-CN" altLang="en-US" sz="2100" dirty="0">
                <a:latin typeface="宋体" panose="02010600030101010101" pitchFamily="2" charset="-122"/>
                <a:ea typeface="宋体" panose="02010600030101010101" pitchFamily="2" charset="-122"/>
                <a:cs typeface="宋体" panose="02010600030101010101" pitchFamily="2" charset="-122"/>
              </a:rPr>
              <a:t>，选择氨基酸替换模型。其他参数默认，最后</a:t>
            </a:r>
            <a:r>
              <a:rPr lang="zh-CN" altLang="en-US" sz="2100" dirty="0">
                <a:latin typeface="Times New Roman" panose="02020603050405020304" charset="0"/>
                <a:ea typeface="宋体" panose="02010600030101010101" pitchFamily="2" charset="-122"/>
                <a:cs typeface="Times New Roman" panose="02020603050405020304" charset="0"/>
              </a:rPr>
              <a:t>run</a:t>
            </a:r>
            <a:r>
              <a:rPr lang="zh-CN" altLang="en-US" sz="2100" dirty="0">
                <a:latin typeface="宋体" panose="02010600030101010101" pitchFamily="2" charset="-122"/>
                <a:ea typeface="宋体" panose="02010600030101010101" pitchFamily="2" charset="-122"/>
                <a:cs typeface="宋体" panose="02010600030101010101" pitchFamily="2" charset="-122"/>
              </a:rPr>
              <a:t>，最后弹出输出界面</a:t>
            </a:r>
          </a:p>
          <a:p>
            <a:pPr marL="0" indent="0" eaLnBrk="1" hangingPunct="1">
              <a:buNone/>
            </a:pPr>
            <a:endPar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76"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7"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78"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79"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306"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8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49</a:t>
            </a:fld>
            <a:endParaRPr lang="zh-CN" altLang="en-US" dirty="0"/>
          </a:p>
        </p:txBody>
      </p:sp>
      <p:pic>
        <p:nvPicPr>
          <p:cNvPr id="2097307"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81" name="Rectangle 3"/>
          <p:cNvSpPr>
            <a:spLocks noGrp="1" noChangeArrowheads="1"/>
          </p:cNvSpPr>
          <p:nvPr>
            <p:ph idx="1"/>
          </p:nvPr>
        </p:nvSpPr>
        <p:spPr>
          <a:xfrm>
            <a:off x="260350" y="1492885"/>
            <a:ext cx="8312150" cy="5036185"/>
          </a:xfrm>
        </p:spPr>
        <p:txBody>
          <a:bodyPr>
            <a:normAutofit/>
          </a:bodyPr>
          <a:lstStyle/>
          <a:p>
            <a:pPr marL="0" indent="0" eaLnBrk="1" hangingPunct="1">
              <a:buNone/>
            </a:pPr>
            <a:r>
              <a:rPr lang="zh-CN" altLang="en-US" sz="2100" dirty="0">
                <a:sym typeface="+mn-ea"/>
              </a:rPr>
              <a:t>二）利用在线分析软件构建系统发育树</a:t>
            </a:r>
          </a:p>
          <a:p>
            <a:pPr marL="0" indent="0" eaLnBrk="1" hangingPunct="1">
              <a:buNone/>
            </a:pPr>
            <a:r>
              <a:rPr kumimoji="1" lang="en-US" altLang="zh-CN" sz="2100" dirty="0">
                <a:solidFill>
                  <a:schemeClr val="tx1"/>
                </a:solidFill>
                <a:sym typeface="+mn-ea"/>
              </a:rPr>
              <a:t>      </a:t>
            </a:r>
            <a:r>
              <a:rPr lang="en-US" altLang="zh-CN" sz="2100" dirty="0">
                <a:sym typeface="+mn-ea"/>
              </a:rPr>
              <a:t>2</a:t>
            </a:r>
            <a:r>
              <a:rPr lang="zh-CN" altLang="en-US" sz="2100" dirty="0">
                <a:sym typeface="+mn-ea"/>
              </a:rPr>
              <a:t>、利用</a:t>
            </a:r>
            <a:r>
              <a:rPr lang="en-US" altLang="zh-CN" sz="2100" dirty="0">
                <a:sym typeface="+mn-ea"/>
              </a:rPr>
              <a:t>PhyMLS</a:t>
            </a:r>
            <a:r>
              <a:rPr lang="zh-CN" altLang="en-US" sz="2100" dirty="0">
                <a:sym typeface="+mn-ea"/>
              </a:rPr>
              <a:t>在线分析软件进行系统发育树的构建</a:t>
            </a:r>
          </a:p>
          <a:p>
            <a:pPr marL="0" indent="0" eaLnBrk="1" hangingPunct="1">
              <a:buNone/>
            </a:pPr>
            <a:endParaRPr kumimoji="1"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882"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308" name="Picture 2"/>
          <p:cNvPicPr>
            <a:picLocks noChangeAspect="1"/>
          </p:cNvPicPr>
          <p:nvPr/>
        </p:nvPicPr>
        <p:blipFill>
          <a:blip r:embed="rId4"/>
          <a:stretch>
            <a:fillRect/>
          </a:stretch>
        </p:blipFill>
        <p:spPr>
          <a:xfrm>
            <a:off x="156210" y="2501265"/>
            <a:ext cx="4563110" cy="3424555"/>
          </a:xfrm>
          <a:prstGeom prst="rect">
            <a:avLst/>
          </a:prstGeom>
          <a:noFill/>
          <a:ln w="9525">
            <a:noFill/>
          </a:ln>
        </p:spPr>
      </p:pic>
      <p:pic>
        <p:nvPicPr>
          <p:cNvPr id="2097309" name="Picture 2"/>
          <p:cNvPicPr>
            <a:picLocks noChangeAspect="1"/>
          </p:cNvPicPr>
          <p:nvPr/>
        </p:nvPicPr>
        <p:blipFill>
          <a:blip r:embed="rId5"/>
          <a:stretch>
            <a:fillRect/>
          </a:stretch>
        </p:blipFill>
        <p:spPr>
          <a:xfrm>
            <a:off x="4719320" y="2580005"/>
            <a:ext cx="4240530" cy="326707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二、分子系统发育分析的基本概念</a:t>
            </a:r>
          </a:p>
        </p:txBody>
      </p:sp>
      <p:sp>
        <p:nvSpPr>
          <p:cNvPr id="1048612"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rPr>
              <a:t>第一节：分子进化与系统发育</a:t>
            </a:r>
          </a:p>
        </p:txBody>
      </p:sp>
      <p:sp>
        <p:nvSpPr>
          <p:cNvPr id="1048613"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59"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14"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5</a:t>
            </a:fld>
            <a:endParaRPr lang="zh-CN" altLang="en-US" dirty="0"/>
          </a:p>
        </p:txBody>
      </p:sp>
      <p:pic>
        <p:nvPicPr>
          <p:cNvPr id="2097160"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15" name="Rectangle 3"/>
          <p:cNvSpPr>
            <a:spLocks noGrp="1" noChangeArrowheads="1"/>
          </p:cNvSpPr>
          <p:nvPr>
            <p:ph idx="1"/>
          </p:nvPr>
        </p:nvSpPr>
        <p:spPr>
          <a:xfrm>
            <a:off x="444055" y="1484152"/>
            <a:ext cx="8001000" cy="4267200"/>
          </a:xfrm>
        </p:spPr>
        <p:txBody>
          <a:bodyPr>
            <a:normAutofit/>
          </a:bodyPr>
          <a:lstStyle/>
          <a:p>
            <a:pPr algn="l" eaLnBrk="1" hangingPunct="1">
              <a:lnSpc>
                <a:spcPct val="80000"/>
              </a:lnSpc>
              <a:buFont typeface="Wingdings" panose="05000000000000000000" pitchFamily="2" charset="2"/>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（一）分子系统发育树的基本概念</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不同种类的生物的同源大分子一级结构作比较，其差异量只与所比较生物由共同祖先分异以后所经历的独立进化的时间成正比，用差异量表示所比较生物种类的进化中的地位，由此建立系统树叫做分子系统树。理论前提：</a:t>
            </a:r>
            <a:r>
              <a:rPr lang="zh-CN" altLang="en-US" sz="2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生物大分子进化速率相对恒定</a:t>
            </a:r>
            <a:endParaRPr lang="zh-CN" altLang="en-US" sz="2100" dirty="0">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在研究生物进化和系统分类中，常用一种类似树状分支的图形来概括各种（类）生物之间的亲缘关系，这种树状分支的图形称为</a:t>
            </a:r>
            <a:r>
              <a:rPr lang="zh-CN" altLang="en-US" sz="21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系统发育树。</a:t>
            </a:r>
          </a:p>
          <a:p>
            <a:pPr marL="0" indent="0" eaLnBrk="1" hangingPunct="1">
              <a:buNone/>
            </a:pPr>
            <a:r>
              <a:rPr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结：分支末端或者联结点</a:t>
            </a:r>
            <a:r>
              <a:rPr lang="en-US" altLang="zh-CN"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生物种群</a:t>
            </a:r>
          </a:p>
          <a:p>
            <a:pPr marL="0" indent="0" eaLnBrk="1" hangingPunct="1">
              <a:buNone/>
            </a:pPr>
            <a:endParaRPr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eaLnBrk="1" hangingPunct="1">
              <a:buNone/>
            </a:pPr>
            <a:endPar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616"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标题 1"/>
          <p:cNvSpPr>
            <a:spLocks noGrp="1"/>
          </p:cNvSpPr>
          <p:nvPr>
            <p:ph type="title"/>
          </p:nvPr>
        </p:nvSpPr>
        <p:spPr>
          <a:xfrm>
            <a:off x="1276985" y="713740"/>
            <a:ext cx="5868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三、系统发育分析示例</a:t>
            </a:r>
          </a:p>
        </p:txBody>
      </p:sp>
      <p:sp>
        <p:nvSpPr>
          <p:cNvPr id="1048884"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第三节：系统发育树的构建及应用</a:t>
            </a:r>
          </a:p>
        </p:txBody>
      </p:sp>
      <p:sp>
        <p:nvSpPr>
          <p:cNvPr id="1048885"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310"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886"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50</a:t>
            </a:fld>
            <a:endParaRPr lang="zh-CN" altLang="en-US" dirty="0"/>
          </a:p>
        </p:txBody>
      </p:sp>
      <p:pic>
        <p:nvPicPr>
          <p:cNvPr id="2097311"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887" name="Rectangle 3"/>
          <p:cNvSpPr>
            <a:spLocks noGrp="1" noChangeArrowheads="1"/>
          </p:cNvSpPr>
          <p:nvPr>
            <p:ph idx="1"/>
          </p:nvPr>
        </p:nvSpPr>
        <p:spPr>
          <a:xfrm>
            <a:off x="260350" y="1492885"/>
            <a:ext cx="8312150" cy="5036185"/>
          </a:xfrm>
        </p:spPr>
        <p:txBody>
          <a:bodyPr>
            <a:normAutofit/>
          </a:bodyPr>
          <a:lstStyle/>
          <a:p>
            <a:pPr marL="0" indent="0" eaLnBrk="1" hangingPunct="1">
              <a:buNone/>
            </a:pPr>
            <a:r>
              <a:rPr lang="zh-CN" altLang="en-US" sz="2100" dirty="0">
                <a:sym typeface="+mn-ea"/>
              </a:rPr>
              <a:t>三）展示</a:t>
            </a:r>
          </a:p>
        </p:txBody>
      </p:sp>
      <p:sp>
        <p:nvSpPr>
          <p:cNvPr id="1048888"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312" name="Picture 2"/>
          <p:cNvPicPr>
            <a:picLocks noChangeAspect="1"/>
          </p:cNvPicPr>
          <p:nvPr/>
        </p:nvPicPr>
        <p:blipFill>
          <a:blip r:embed="rId4"/>
          <a:stretch>
            <a:fillRect/>
          </a:stretch>
        </p:blipFill>
        <p:spPr>
          <a:xfrm>
            <a:off x="755650" y="1818640"/>
            <a:ext cx="6551295" cy="4698365"/>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279934" y="6492875"/>
            <a:ext cx="687897" cy="365125"/>
          </a:xfrm>
        </p:spPr>
        <p:txBody>
          <a:bodyPr/>
          <a:lstStyle/>
          <a:p>
            <a:pPr algn="ctr"/>
            <a:fld id="{7A9B8ABA-E741-4B5A-BC12-4FB7471CFE15}" type="slidenum">
              <a:rPr lang="zh-CN" altLang="en-US" smtClean="0"/>
              <a:pPr algn="ctr"/>
              <a:t>51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273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0"/>
              </a:spcBef>
              <a:buClr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贡献者：朱艳燕</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8" name="Text Box 4">
            <a:extLst>
              <a:ext uri="{FF2B5EF4-FFF2-40B4-BE49-F238E27FC236}">
                <a16:creationId xmlns:a16="http://schemas.microsoft.com/office/drawing/2014/main" id="{E73ABD24-DC2A-42FE-BD27-2A67DEF3DDAA}"/>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标题 1"/>
          <p:cNvSpPr>
            <a:spLocks noGrp="1"/>
          </p:cNvSpPr>
          <p:nvPr>
            <p:ph type="title"/>
          </p:nvPr>
        </p:nvSpPr>
        <p:spPr>
          <a:xfrm>
            <a:off x="1440180" y="762000"/>
            <a:ext cx="599503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二、分子系统发育分析的基本概念</a:t>
            </a:r>
            <a:endParaRPr lang="zh-CN" altLang="en-US" sz="2400" dirty="0">
              <a:latin typeface="华文楷体" panose="02010600040101010101" pitchFamily="2" charset="-122"/>
              <a:ea typeface="华文楷体" panose="02010600040101010101" pitchFamily="2" charset="-122"/>
            </a:endParaRPr>
          </a:p>
        </p:txBody>
      </p:sp>
      <p:sp>
        <p:nvSpPr>
          <p:cNvPr id="1048618"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rPr>
              <a:t>第一节：分子进化与系统发育</a:t>
            </a:r>
          </a:p>
        </p:txBody>
      </p:sp>
      <p:sp>
        <p:nvSpPr>
          <p:cNvPr id="1048619"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61" name="图片 6"/>
          <p:cNvPicPr>
            <a:picLocks noChangeAspect="1"/>
          </p:cNvPicPr>
          <p:nvPr/>
        </p:nvPicPr>
        <p:blipFill>
          <a:blip r:embed="rId2" cstate="print"/>
          <a:stretch>
            <a:fillRect/>
          </a:stretch>
        </p:blipFill>
        <p:spPr>
          <a:xfrm>
            <a:off x="170676" y="766591"/>
            <a:ext cx="1120661" cy="486238"/>
          </a:xfrm>
          <a:prstGeom prst="rect">
            <a:avLst/>
          </a:prstGeom>
        </p:spPr>
      </p:pic>
      <p:sp>
        <p:nvSpPr>
          <p:cNvPr id="10486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6</a:t>
            </a:fld>
            <a:endParaRPr lang="zh-CN" altLang="en-US" dirty="0"/>
          </a:p>
        </p:txBody>
      </p:sp>
      <p:pic>
        <p:nvPicPr>
          <p:cNvPr id="2097162"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21" name="Rectangle 3"/>
          <p:cNvSpPr>
            <a:spLocks noGrp="1" noChangeArrowheads="1"/>
          </p:cNvSpPr>
          <p:nvPr>
            <p:ph idx="1"/>
          </p:nvPr>
        </p:nvSpPr>
        <p:spPr>
          <a:xfrm>
            <a:off x="70485" y="4375785"/>
            <a:ext cx="8734425" cy="1826895"/>
          </a:xfrm>
        </p:spPr>
        <p:txBody>
          <a:bodyPr>
            <a:normAutofit fontScale="95238"/>
          </a:bodyPr>
          <a:lstStyle/>
          <a:p>
            <a:pPr algn="l" eaLnBrk="1" hangingPunct="1">
              <a:lnSpc>
                <a:spcPct val="80000"/>
              </a:lnSpc>
              <a:buFont typeface="Wingdings" panose="05000000000000000000" pitchFamily="2" charset="2"/>
              <a:buNone/>
            </a:pPr>
            <a:r>
              <a:rPr kumimoji="1" lang="en-US" altLang="zh-CN" sz="2100" dirty="0">
                <a:latin typeface="宋体" panose="02010600030101010101" pitchFamily="2" charset="-122"/>
                <a:ea typeface="宋体" panose="02010600030101010101" pitchFamily="2" charset="-122"/>
                <a:cs typeface="宋体" panose="02010600030101010101" pitchFamily="2" charset="-122"/>
              </a:rPr>
              <a:t>a</a:t>
            </a:r>
            <a:r>
              <a:rPr kumimoji="1" lang="zh-CN" altLang="en-US" sz="2100" dirty="0">
                <a:latin typeface="宋体" panose="02010600030101010101" pitchFamily="2" charset="-122"/>
                <a:ea typeface="宋体" panose="02010600030101010101" pitchFamily="2" charset="-122"/>
                <a:cs typeface="宋体" panose="02010600030101010101" pitchFamily="2" charset="-122"/>
              </a:rPr>
              <a:t>：有根树</a:t>
            </a:r>
            <a:r>
              <a:rPr kumimoji="1" lang="en-US" altLang="zh-CN" sz="2100" dirty="0">
                <a:latin typeface="宋体" panose="02010600030101010101" pitchFamily="2" charset="-122"/>
                <a:ea typeface="宋体" panose="02010600030101010101" pitchFamily="2" charset="-122"/>
                <a:cs typeface="宋体" panose="02010600030101010101" pitchFamily="2" charset="-122"/>
              </a:rPr>
              <a:t>   </a:t>
            </a:r>
            <a:r>
              <a:rPr kumimoji="1" lang="zh-CN" altLang="en-US" sz="2100" dirty="0">
                <a:latin typeface="宋体" panose="02010600030101010101" pitchFamily="2" charset="-122"/>
                <a:ea typeface="宋体" panose="02010600030101010101" pitchFamily="2" charset="-122"/>
                <a:cs typeface="宋体" panose="02010600030101010101" pitchFamily="2" charset="-122"/>
              </a:rPr>
              <a:t>有方向的树，包含唯一节点，为所有物种的最近共同祖先</a:t>
            </a:r>
          </a:p>
          <a:p>
            <a:pPr algn="l" eaLnBrk="1" hangingPunct="1">
              <a:lnSpc>
                <a:spcPct val="80000"/>
              </a:lnSpc>
              <a:buFont typeface="Wingdings" panose="05000000000000000000" pitchFamily="2" charset="2"/>
              <a:buNone/>
            </a:pPr>
            <a:r>
              <a:rPr kumimoji="1" lang="en-US" altLang="zh-CN" sz="2100" dirty="0">
                <a:latin typeface="宋体" panose="02010600030101010101" pitchFamily="2" charset="-122"/>
                <a:ea typeface="宋体" panose="02010600030101010101" pitchFamily="2" charset="-122"/>
                <a:cs typeface="宋体" panose="02010600030101010101" pitchFamily="2" charset="-122"/>
              </a:rPr>
              <a:t>b</a:t>
            </a:r>
            <a:r>
              <a:rPr kumimoji="1" lang="zh-CN" altLang="en-US" sz="2100" dirty="0">
                <a:latin typeface="宋体" panose="02010600030101010101" pitchFamily="2" charset="-122"/>
                <a:ea typeface="宋体" panose="02010600030101010101" pitchFamily="2" charset="-122"/>
                <a:cs typeface="宋体" panose="02010600030101010101" pitchFamily="2" charset="-122"/>
              </a:rPr>
              <a:t>：无根树</a:t>
            </a:r>
            <a:r>
              <a:rPr kumimoji="1" lang="en-US" altLang="zh-CN" sz="2100" dirty="0">
                <a:latin typeface="宋体" panose="02010600030101010101" pitchFamily="2" charset="-122"/>
                <a:ea typeface="宋体" panose="02010600030101010101" pitchFamily="2" charset="-122"/>
                <a:cs typeface="宋体" panose="02010600030101010101" pitchFamily="2" charset="-122"/>
              </a:rPr>
              <a:t>    </a:t>
            </a:r>
            <a:r>
              <a:rPr kumimoji="1" lang="zh-CN" altLang="en-US" sz="2100" dirty="0">
                <a:latin typeface="宋体" panose="02010600030101010101" pitchFamily="2" charset="-122"/>
                <a:ea typeface="宋体" panose="02010600030101010101" pitchFamily="2" charset="-122"/>
                <a:cs typeface="宋体" panose="02010600030101010101" pitchFamily="2" charset="-122"/>
              </a:rPr>
              <a:t>没有方向，不确定共同祖先</a:t>
            </a:r>
          </a:p>
          <a:p>
            <a:pPr algn="l" eaLnBrk="1" hangingPunct="1">
              <a:lnSpc>
                <a:spcPct val="80000"/>
              </a:lnSpc>
              <a:buFont typeface="Wingdings" panose="05000000000000000000" pitchFamily="2" charset="2"/>
              <a:buNone/>
            </a:pPr>
            <a:r>
              <a:rPr kumimoji="1" lang="zh-CN" altLang="en-US" sz="2100" dirty="0">
                <a:latin typeface="宋体" panose="02010600030101010101" pitchFamily="2" charset="-122"/>
                <a:ea typeface="宋体" panose="02010600030101010101" pitchFamily="2" charset="-122"/>
                <a:cs typeface="宋体" panose="02010600030101010101" pitchFamily="2" charset="-122"/>
              </a:rPr>
              <a:t>顶结：树系末端，为现存物种</a:t>
            </a:r>
          </a:p>
          <a:p>
            <a:pPr algn="l" eaLnBrk="1" hangingPunct="1">
              <a:lnSpc>
                <a:spcPct val="80000"/>
              </a:lnSpc>
              <a:buFont typeface="Wingdings" panose="05000000000000000000" pitchFamily="2" charset="2"/>
              <a:buNone/>
            </a:pPr>
            <a:r>
              <a:rPr kumimoji="1" lang="zh-CN" altLang="en-US" sz="2100" dirty="0">
                <a:latin typeface="宋体" panose="02010600030101010101" pitchFamily="2" charset="-122"/>
                <a:ea typeface="宋体" panose="02010600030101010101" pitchFamily="2" charset="-122"/>
                <a:cs typeface="宋体" panose="02010600030101010101" pitchFamily="2" charset="-122"/>
              </a:rPr>
              <a:t>内结：树内分支点</a:t>
            </a:r>
          </a:p>
          <a:p>
            <a:pPr algn="l" eaLnBrk="1" hangingPunct="1">
              <a:lnSpc>
                <a:spcPct val="80000"/>
              </a:lnSpc>
              <a:buFont typeface="Wingdings" panose="05000000000000000000" pitchFamily="2" charset="2"/>
              <a:buNone/>
            </a:pPr>
            <a:r>
              <a:rPr kumimoji="1" lang="zh-CN" altLang="en-US" sz="2100" dirty="0">
                <a:latin typeface="宋体" panose="02010600030101010101" pitchFamily="2" charset="-122"/>
                <a:ea typeface="宋体" panose="02010600030101010101" pitchFamily="2" charset="-122"/>
                <a:cs typeface="宋体" panose="02010600030101010101" pitchFamily="2" charset="-122"/>
              </a:rPr>
              <a:t>分枝：两结之间的连接部分</a:t>
            </a:r>
            <a:r>
              <a:rPr kumimoji="1" lang="en-US" altLang="zh-CN" sz="2100" dirty="0">
                <a:latin typeface="宋体" panose="02010600030101010101" pitchFamily="2" charset="-122"/>
                <a:ea typeface="宋体" panose="02010600030101010101" pitchFamily="2" charset="-122"/>
                <a:cs typeface="宋体" panose="02010600030101010101" pitchFamily="2" charset="-122"/>
              </a:rPr>
              <a:t>       </a:t>
            </a:r>
            <a:r>
              <a:rPr kumimoji="1" lang="zh-CN" altLang="en-US" sz="2100" dirty="0">
                <a:latin typeface="宋体" panose="02010600030101010101" pitchFamily="2" charset="-122"/>
                <a:ea typeface="宋体" panose="02010600030101010101" pitchFamily="2" charset="-122"/>
                <a:cs typeface="宋体" panose="02010600030101010101" pitchFamily="2" charset="-122"/>
              </a:rPr>
              <a:t>枝长：进化距离差异</a:t>
            </a:r>
          </a:p>
          <a:p>
            <a:pPr algn="l" eaLnBrk="1" hangingPunct="1">
              <a:lnSpc>
                <a:spcPct val="80000"/>
              </a:lnSpc>
              <a:buFont typeface="Wingdings" panose="05000000000000000000" pitchFamily="2" charset="2"/>
              <a:buNone/>
            </a:pPr>
            <a:endParaRPr kumimoji="1" lang="zh-CN" altLang="en-US" sz="2100" dirty="0">
              <a:latin typeface="宋体" panose="02010600030101010101" pitchFamily="2" charset="-122"/>
              <a:ea typeface="宋体" panose="02010600030101010101" pitchFamily="2" charset="-122"/>
              <a:cs typeface="宋体" panose="02010600030101010101" pitchFamily="2" charset="-122"/>
            </a:endParaRPr>
          </a:p>
          <a:p>
            <a:pPr algn="l" eaLnBrk="1" hangingPunct="1">
              <a:lnSpc>
                <a:spcPct val="80000"/>
              </a:lnSpc>
              <a:buFont typeface="Wingdings" panose="05000000000000000000" pitchFamily="2" charset="2"/>
              <a:buNone/>
            </a:pPr>
            <a:endParaRPr kumimoji="1" lang="zh-CN" altLang="en-US" sz="2100" dirty="0">
              <a:latin typeface="宋体" panose="02010600030101010101" pitchFamily="2" charset="-122"/>
              <a:ea typeface="宋体" panose="02010600030101010101" pitchFamily="2" charset="-122"/>
              <a:cs typeface="宋体" panose="02010600030101010101" pitchFamily="2" charset="-122"/>
            </a:endParaRPr>
          </a:p>
        </p:txBody>
      </p:sp>
      <p:sp>
        <p:nvSpPr>
          <p:cNvPr id="1048622"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63" name="Picture 2"/>
          <p:cNvPicPr>
            <a:picLocks noChangeAspect="1"/>
          </p:cNvPicPr>
          <p:nvPr/>
        </p:nvPicPr>
        <p:blipFill>
          <a:blip r:embed="rId4"/>
          <a:stretch>
            <a:fillRect/>
          </a:stretch>
        </p:blipFill>
        <p:spPr>
          <a:xfrm>
            <a:off x="854075" y="1267460"/>
            <a:ext cx="7435850" cy="292798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标题 1"/>
          <p:cNvSpPr>
            <a:spLocks noGrp="1"/>
          </p:cNvSpPr>
          <p:nvPr>
            <p:ph type="title"/>
          </p:nvPr>
        </p:nvSpPr>
        <p:spPr>
          <a:xfrm>
            <a:off x="1440815" y="805180"/>
            <a:ext cx="6149975" cy="514985"/>
          </a:xfrm>
        </p:spPr>
        <p:txBody>
          <a:bodyPr>
            <a:noAutofit/>
          </a:bodyPr>
          <a:lstStyle/>
          <a:p>
            <a:r>
              <a:rPr lang="zh-CN" altLang="en-US" sz="2400" b="1" dirty="0">
                <a:latin typeface="宋体" panose="02010600030101010101" pitchFamily="2" charset="-122"/>
                <a:ea typeface="宋体" panose="02010600030101010101" pitchFamily="2" charset="-122"/>
                <a:sym typeface="+mn-ea"/>
              </a:rPr>
              <a:t>二、分子系统发育分析的基本概念</a:t>
            </a:r>
            <a:endParaRPr lang="zh-CN" altLang="en-US" sz="2400" dirty="0">
              <a:latin typeface="华文楷体" panose="02010600040101010101" pitchFamily="2" charset="-122"/>
              <a:ea typeface="华文楷体" panose="02010600040101010101" pitchFamily="2" charset="-122"/>
            </a:endParaRPr>
          </a:p>
        </p:txBody>
      </p:sp>
      <p:sp>
        <p:nvSpPr>
          <p:cNvPr id="1048624"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rPr>
              <a:t>第一节：分子进化与系统发育</a:t>
            </a:r>
          </a:p>
        </p:txBody>
      </p:sp>
      <p:sp>
        <p:nvSpPr>
          <p:cNvPr id="1048625"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64" name="图片 6"/>
          <p:cNvPicPr>
            <a:picLocks noChangeAspect="1"/>
          </p:cNvPicPr>
          <p:nvPr/>
        </p:nvPicPr>
        <p:blipFill>
          <a:blip r:embed="rId2" cstate="print"/>
          <a:stretch>
            <a:fillRect/>
          </a:stretch>
        </p:blipFill>
        <p:spPr>
          <a:xfrm>
            <a:off x="1242556" y="2670956"/>
            <a:ext cx="1120661" cy="486238"/>
          </a:xfrm>
          <a:prstGeom prst="rect">
            <a:avLst/>
          </a:prstGeom>
        </p:spPr>
      </p:pic>
      <p:sp>
        <p:nvSpPr>
          <p:cNvPr id="1048626"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7</a:t>
            </a:fld>
            <a:endParaRPr lang="zh-CN" altLang="en-US" dirty="0"/>
          </a:p>
        </p:txBody>
      </p:sp>
      <p:pic>
        <p:nvPicPr>
          <p:cNvPr id="2097165"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27" name="Rectangle 3"/>
          <p:cNvSpPr>
            <a:spLocks noGrp="1" noChangeArrowheads="1"/>
          </p:cNvSpPr>
          <p:nvPr>
            <p:ph idx="1"/>
          </p:nvPr>
        </p:nvSpPr>
        <p:spPr>
          <a:xfrm>
            <a:off x="429895" y="1483995"/>
            <a:ext cx="8014970" cy="1840230"/>
          </a:xfrm>
        </p:spPr>
        <p:txBody>
          <a:bodyPr>
            <a:normAutofit/>
          </a:bodyPr>
          <a:lstStyle/>
          <a:p>
            <a:pPr algn="ctr" eaLnBrk="1" hangingPunct="1">
              <a:lnSpc>
                <a:spcPct val="80000"/>
              </a:lnSpc>
              <a:buFont typeface="Wingdings" panose="05000000000000000000" pitchFamily="2" charset="2"/>
              <a:buNone/>
            </a:pPr>
            <a:endParaRPr kumimoji="1" lang="en-US" altLang="zh-CN" sz="2100" b="1" dirty="0"/>
          </a:p>
          <a:p>
            <a:pPr algn="ctr" eaLnBrk="1" hangingPunct="1">
              <a:lnSpc>
                <a:spcPct val="80000"/>
              </a:lnSpc>
              <a:buFont typeface="Wingdings" panose="05000000000000000000" pitchFamily="2" charset="2"/>
              <a:buNone/>
            </a:pPr>
            <a:endParaRPr kumimoji="1" lang="zh-CN" altLang="en-US" sz="2100" dirty="0"/>
          </a:p>
        </p:txBody>
      </p:sp>
      <p:sp>
        <p:nvSpPr>
          <p:cNvPr id="1048628"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048629" name="文本框 1"/>
          <p:cNvSpPr txBox="1"/>
          <p:nvPr/>
        </p:nvSpPr>
        <p:spPr>
          <a:xfrm>
            <a:off x="690880" y="1241425"/>
            <a:ext cx="6899910" cy="737235"/>
          </a:xfrm>
          <a:prstGeom prst="rect">
            <a:avLst/>
          </a:prstGeom>
          <a:noFill/>
        </p:spPr>
        <p:txBody>
          <a:bodyPr wrap="square" rtlCol="0">
            <a:spAutoFit/>
          </a:bodyPr>
          <a:lstStyle/>
          <a:p>
            <a:r>
              <a:rPr lang="zh-CN" altLang="en-US" sz="2100" dirty="0">
                <a:sym typeface="+mn-ea"/>
              </a:rPr>
              <a:t>（</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三）物种树和基因</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蛋白树</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r>
              <a:rPr lang="zh-CN" altLang="en-US" sz="2100">
                <a:latin typeface="宋体" panose="02010600030101010101" pitchFamily="2" charset="-122"/>
                <a:ea typeface="宋体" panose="02010600030101010101" pitchFamily="2" charset="-122"/>
                <a:cs typeface="宋体" panose="02010600030101010101" pitchFamily="2" charset="-122"/>
              </a:rPr>
              <a:t>基于单个同源基因差异构建的系统发生树</a:t>
            </a:r>
          </a:p>
        </p:txBody>
      </p:sp>
      <p:pic>
        <p:nvPicPr>
          <p:cNvPr id="2097166" name="Picture 2"/>
          <p:cNvPicPr>
            <a:picLocks noChangeAspect="1"/>
          </p:cNvPicPr>
          <p:nvPr/>
        </p:nvPicPr>
        <p:blipFill>
          <a:blip r:embed="rId4"/>
          <a:stretch>
            <a:fillRect/>
          </a:stretch>
        </p:blipFill>
        <p:spPr>
          <a:xfrm>
            <a:off x="607060" y="2230120"/>
            <a:ext cx="7817485" cy="4244340"/>
          </a:xfrm>
          <a:prstGeom prst="rect">
            <a:avLst/>
          </a:prstGeom>
          <a:noFill/>
          <a:ln w="9525">
            <a:noFill/>
          </a:ln>
        </p:spPr>
      </p:pic>
      <p:pic>
        <p:nvPicPr>
          <p:cNvPr id="2097167" name="图片 2"/>
          <p:cNvPicPr>
            <a:picLocks noChangeAspect="1"/>
          </p:cNvPicPr>
          <p:nvPr/>
        </p:nvPicPr>
        <p:blipFill>
          <a:blip r:embed="rId2" cstate="print"/>
          <a:stretch>
            <a:fillRect/>
          </a:stretch>
        </p:blipFill>
        <p:spPr>
          <a:xfrm>
            <a:off x="170676" y="766591"/>
            <a:ext cx="1120661" cy="4862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标题 1"/>
          <p:cNvSpPr>
            <a:spLocks noGrp="1"/>
          </p:cNvSpPr>
          <p:nvPr>
            <p:ph type="title"/>
          </p:nvPr>
        </p:nvSpPr>
        <p:spPr>
          <a:xfrm>
            <a:off x="1276985" y="713740"/>
            <a:ext cx="5868035" cy="514985"/>
          </a:xfrm>
        </p:spPr>
        <p:txBody>
          <a:bodyPr>
            <a:noAutofit/>
          </a:bodyPr>
          <a:lstStyle/>
          <a:p>
            <a:r>
              <a:rPr lang="zh-CN" altLang="en-US" sz="2400" dirty="0">
                <a:latin typeface="华文楷体" panose="02010600040101010101" pitchFamily="2" charset="-122"/>
                <a:ea typeface="华文楷体" panose="02010600040101010101" pitchFamily="2" charset="-122"/>
                <a:sym typeface="+mn-ea"/>
              </a:rPr>
              <a:t>分子系统发育树的构建方法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31" name="文本框 4"/>
          <p:cNvSpPr txBox="1"/>
          <p:nvPr/>
        </p:nvSpPr>
        <p:spPr>
          <a:xfrm>
            <a:off x="716401" y="84568"/>
            <a:ext cx="6874629" cy="46037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rPr>
              <a:t>第二节：分子系统发育树的构建方法</a:t>
            </a:r>
          </a:p>
        </p:txBody>
      </p:sp>
      <p:sp>
        <p:nvSpPr>
          <p:cNvPr id="1048632"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68"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33"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8</a:t>
            </a:fld>
            <a:endParaRPr lang="zh-CN" altLang="en-US" dirty="0"/>
          </a:p>
        </p:txBody>
      </p:sp>
      <p:pic>
        <p:nvPicPr>
          <p:cNvPr id="2097169"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34" name="Rectangle 3"/>
          <p:cNvSpPr>
            <a:spLocks noGrp="1" noChangeArrowheads="1"/>
          </p:cNvSpPr>
          <p:nvPr>
            <p:ph idx="1"/>
          </p:nvPr>
        </p:nvSpPr>
        <p:spPr>
          <a:xfrm>
            <a:off x="444055" y="1484152"/>
            <a:ext cx="8001000" cy="4267200"/>
          </a:xfrm>
        </p:spPr>
        <p:txBody>
          <a:bodyPr>
            <a:normAutofit/>
          </a:bodyPr>
          <a:lstStyle/>
          <a:p>
            <a:pPr algn="l" eaLnBrk="1" hangingPunct="1">
              <a:lnSpc>
                <a:spcPct val="80000"/>
              </a:lnSpc>
              <a:buFont typeface="Wingdings" panose="05000000000000000000" pitchFamily="2" charset="2"/>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利用生物大分子数据重建系统进化树，目前最常用的有</a:t>
            </a: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种方法</a:t>
            </a:r>
          </a:p>
          <a:p>
            <a:pPr algn="l" eaLnBrk="1" hangingPunct="1">
              <a:lnSpc>
                <a:spcPct val="80000"/>
              </a:lnSpc>
              <a:buFont typeface="Wingdings" panose="05000000000000000000" pitchFamily="2" charset="2"/>
              <a:buNone/>
            </a:pPr>
            <a:r>
              <a:rPr lang="zh-CN" altLang="en-US" sz="2100"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距离法、最大简约法、最大似然法和贝叶斯法。</a:t>
            </a:r>
          </a:p>
          <a:p>
            <a:pPr algn="l" eaLnBrk="1" hangingPunct="1">
              <a:lnSpc>
                <a:spcPct val="80000"/>
              </a:lnSpc>
              <a:buFont typeface="Wingdings" panose="05000000000000000000" pitchFamily="2" charset="2"/>
              <a:buNone/>
            </a:pPr>
            <a:endParaRPr lang="zh-CN" altLang="en-US" sz="2100" dirty="0">
              <a:latin typeface="宋体" panose="02010600030101010101" pitchFamily="2" charset="-122"/>
              <a:ea typeface="宋体" panose="02010600030101010101" pitchFamily="2" charset="-122"/>
              <a:cs typeface="宋体" panose="02010600030101010101" pitchFamily="2" charset="-122"/>
              <a:sym typeface="+mn-ea"/>
            </a:endParaRPr>
          </a:p>
          <a:p>
            <a:pPr algn="l" eaLnBrk="1" hangingPunct="1">
              <a:lnSpc>
                <a:spcPct val="80000"/>
              </a:lnSpc>
              <a:buFont typeface="Wingdings" panose="05000000000000000000" pitchFamily="2" charset="2"/>
              <a:buNone/>
            </a:pPr>
            <a:r>
              <a:rPr lang="zh-CN" altLang="en-US" sz="2100"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最大简约法</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主要适用于序列相似性很高的情况；</a:t>
            </a:r>
          </a:p>
          <a:p>
            <a:pPr algn="l" eaLnBrk="1" hangingPunct="1">
              <a:lnSpc>
                <a:spcPct val="80000"/>
              </a:lnSpc>
              <a:buFont typeface="Wingdings" panose="05000000000000000000" pitchFamily="2" charset="2"/>
              <a:buNone/>
            </a:pPr>
            <a:r>
              <a:rPr lang="zh-CN" altLang="en-US" sz="2100"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距离法</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在序列具有比较高的相似性时适用；</a:t>
            </a:r>
          </a:p>
          <a:p>
            <a:pPr algn="l" eaLnBrk="1" hangingPunct="1">
              <a:lnSpc>
                <a:spcPct val="80000"/>
              </a:lnSpc>
              <a:buFont typeface="Wingdings" panose="05000000000000000000" pitchFamily="2" charset="2"/>
              <a:buNone/>
            </a:pPr>
            <a:r>
              <a:rPr lang="zh-CN" altLang="en-US" sz="2100"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最大似然法和贝叶斯法</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可用于任何相关的数据序列集合。</a:t>
            </a:r>
          </a:p>
          <a:p>
            <a:pPr algn="l" eaLnBrk="1" hangingPunct="1">
              <a:lnSpc>
                <a:spcPct val="80000"/>
              </a:lnSpc>
              <a:buFont typeface="Wingdings" panose="05000000000000000000" pitchFamily="2" charset="2"/>
              <a:buNone/>
            </a:pPr>
            <a:endParaRPr lang="zh-CN" altLang="en-US" sz="2100" dirty="0">
              <a:latin typeface="宋体" panose="02010600030101010101" pitchFamily="2" charset="-122"/>
              <a:ea typeface="宋体" panose="02010600030101010101" pitchFamily="2" charset="-122"/>
              <a:cs typeface="宋体" panose="02010600030101010101" pitchFamily="2" charset="-122"/>
              <a:sym typeface="+mn-ea"/>
            </a:endParaRPr>
          </a:p>
          <a:p>
            <a:pPr algn="l" eaLnBrk="1" hangingPunct="1">
              <a:lnSpc>
                <a:spcPct val="80000"/>
              </a:lnSpc>
              <a:buFont typeface="Wingdings" panose="05000000000000000000" pitchFamily="2" charset="2"/>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从计算速度来看，</a:t>
            </a:r>
            <a:r>
              <a:rPr lang="zh-CN" altLang="en-US" sz="2100" dirty="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距离法</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的计算速度最快，其次是最大简约法和贝叶斯方法，然后是最大似然法。</a:t>
            </a:r>
            <a:endParaRPr lang="zh-CN" altLang="en-US" sz="2100" dirty="0">
              <a:latin typeface="宋体" panose="02010600030101010101" pitchFamily="2" charset="-122"/>
              <a:ea typeface="宋体" panose="02010600030101010101" pitchFamily="2" charset="-122"/>
              <a:cs typeface="宋体" panose="02010600030101010101" pitchFamily="2" charset="-122"/>
            </a:endParaRPr>
          </a:p>
          <a:p>
            <a:pPr algn="l" eaLnBrk="1" hangingPunct="1">
              <a:lnSpc>
                <a:spcPct val="80000"/>
              </a:lnSpc>
              <a:buFont typeface="Wingdings" panose="05000000000000000000" pitchFamily="2" charset="2"/>
              <a:buNone/>
            </a:pPr>
            <a:endPar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635"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标题 1"/>
          <p:cNvSpPr>
            <a:spLocks noGrp="1"/>
          </p:cNvSpPr>
          <p:nvPr>
            <p:ph type="title"/>
          </p:nvPr>
        </p:nvSpPr>
        <p:spPr>
          <a:xfrm>
            <a:off x="1276985" y="713740"/>
            <a:ext cx="5868035" cy="514985"/>
          </a:xfrm>
        </p:spPr>
        <p:txBody>
          <a:bodyPr>
            <a:noAutofit/>
          </a:bodyPr>
          <a:lstStyle/>
          <a:p>
            <a:r>
              <a:rPr lang="zh-CN" altLang="en-US" sz="2400" b="1" dirty="0">
                <a:sym typeface="+mn-ea"/>
              </a:rPr>
              <a:t>一、基于距离的系统发育树构建方法</a:t>
            </a:r>
            <a:endParaRPr lang="zh-CN" altLang="en-US" sz="2400" b="1" dirty="0">
              <a:latin typeface="宋体" panose="02010600030101010101" pitchFamily="2" charset="-122"/>
              <a:ea typeface="宋体" panose="02010600030101010101" pitchFamily="2" charset="-122"/>
              <a:sym typeface="+mn-ea"/>
            </a:endParaRPr>
          </a:p>
        </p:txBody>
      </p:sp>
      <p:sp>
        <p:nvSpPr>
          <p:cNvPr id="1048637" name="文本框 4"/>
          <p:cNvSpPr txBox="1"/>
          <p:nvPr/>
        </p:nvSpPr>
        <p:spPr>
          <a:xfrm>
            <a:off x="716401" y="84568"/>
            <a:ext cx="6874629" cy="829945"/>
          </a:xfrm>
          <a:prstGeom prst="rect">
            <a:avLst/>
          </a:prstGeom>
          <a:noFill/>
        </p:spPr>
        <p:txBody>
          <a:bodyPr wrap="square" rtlCol="0">
            <a:spAutoFit/>
          </a:bodyPr>
          <a:lstStyle/>
          <a:p>
            <a:pPr lvl="0" defTabSz="914400" fontAlgn="base">
              <a:spcBef>
                <a:spcPct val="0"/>
              </a:spcBef>
              <a:spcAft>
                <a:spcPct val="0"/>
              </a:spcAft>
            </a:pPr>
            <a:r>
              <a:rPr lang="zh-CN" altLang="en-US" sz="2400" dirty="0">
                <a:latin typeface="华文楷体" panose="02010600040101010101" pitchFamily="2" charset="-122"/>
                <a:ea typeface="华文楷体" panose="02010600040101010101" pitchFamily="2" charset="-122"/>
                <a:cs typeface="+mj-cs"/>
                <a:sym typeface="+mn-ea"/>
              </a:rPr>
              <a:t>第二节：分子系统发育树的构建方法</a:t>
            </a:r>
            <a:endParaRPr lang="zh-CN" altLang="en-US" sz="2400" dirty="0">
              <a:latin typeface="华文楷体" panose="02010600040101010101" pitchFamily="2" charset="-122"/>
              <a:ea typeface="华文楷体" panose="02010600040101010101" pitchFamily="2" charset="-122"/>
              <a:cs typeface="+mj-cs"/>
            </a:endParaRPr>
          </a:p>
          <a:p>
            <a:pPr lvl="0" defTabSz="914400" fontAlgn="base">
              <a:spcBef>
                <a:spcPct val="0"/>
              </a:spcBef>
              <a:spcAft>
                <a:spcPct val="0"/>
              </a:spcAft>
            </a:pPr>
            <a:endParaRPr lang="zh-CN" altLang="en-US" sz="2400" dirty="0">
              <a:latin typeface="华文楷体" panose="02010600040101010101" pitchFamily="2" charset="-122"/>
              <a:ea typeface="华文楷体" panose="02010600040101010101" pitchFamily="2" charset="-122"/>
              <a:cs typeface="+mj-cs"/>
            </a:endParaRPr>
          </a:p>
        </p:txBody>
      </p:sp>
      <p:sp>
        <p:nvSpPr>
          <p:cNvPr id="1048638"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70" name="图片 6"/>
          <p:cNvPicPr>
            <a:picLocks noChangeAspect="1"/>
          </p:cNvPicPr>
          <p:nvPr/>
        </p:nvPicPr>
        <p:blipFill>
          <a:blip r:embed="rId2" cstate="print"/>
          <a:stretch>
            <a:fillRect/>
          </a:stretch>
        </p:blipFill>
        <p:spPr>
          <a:xfrm>
            <a:off x="156071" y="781196"/>
            <a:ext cx="1120661" cy="486238"/>
          </a:xfrm>
          <a:prstGeom prst="rect">
            <a:avLst/>
          </a:prstGeom>
        </p:spPr>
      </p:pic>
      <p:sp>
        <p:nvSpPr>
          <p:cNvPr id="1048639"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t>9</a:t>
            </a:fld>
            <a:endParaRPr lang="zh-CN" altLang="en-US" dirty="0"/>
          </a:p>
        </p:txBody>
      </p:sp>
      <p:pic>
        <p:nvPicPr>
          <p:cNvPr id="2097171" name="Picture 6" descr="生物信息学教材"/>
          <p:cNvPicPr>
            <a:picLocks noChangeAspect="1" noChangeArrowheads="1"/>
          </p:cNvPicPr>
          <p:nvPr/>
        </p:nvPicPr>
        <p:blipFill>
          <a:blip r:embed="rId3"/>
          <a:srcRect/>
          <a:stretch>
            <a:fillRect/>
          </a:stretch>
        </p:blipFill>
        <p:spPr bwMode="auto">
          <a:xfrm>
            <a:off x="261081" y="48412"/>
            <a:ext cx="365949" cy="507186"/>
          </a:xfrm>
          <a:prstGeom prst="rect">
            <a:avLst/>
          </a:prstGeom>
          <a:noFill/>
        </p:spPr>
      </p:pic>
      <p:sp>
        <p:nvSpPr>
          <p:cNvPr id="1048640" name="Rectangle 3"/>
          <p:cNvSpPr>
            <a:spLocks noGrp="1" noChangeArrowheads="1"/>
          </p:cNvSpPr>
          <p:nvPr>
            <p:ph idx="1"/>
          </p:nvPr>
        </p:nvSpPr>
        <p:spPr>
          <a:xfrm>
            <a:off x="444055" y="1484152"/>
            <a:ext cx="8001000" cy="4267200"/>
          </a:xfrm>
        </p:spPr>
        <p:txBody>
          <a:bodyPr>
            <a:normAutofit/>
          </a:bodyPr>
          <a:lstStyle/>
          <a:p>
            <a:pPr algn="l" eaLnBrk="1" hangingPunct="1">
              <a:lnSpc>
                <a:spcPct val="80000"/>
              </a:lnSpc>
              <a:buFont typeface="Wingdings" panose="05000000000000000000" pitchFamily="2" charset="2"/>
              <a:buNone/>
            </a:pP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（一）非加权分组平均法</a:t>
            </a:r>
            <a:endParaRPr lang="en-US" altLang="zh-CN" sz="2100" dirty="0">
              <a:latin typeface="宋体" panose="02010600030101010101" pitchFamily="2" charset="-122"/>
              <a:ea typeface="宋体" panose="02010600030101010101" pitchFamily="2" charset="-122"/>
              <a:cs typeface="宋体" panose="02010600030101010101" pitchFamily="2" charset="-122"/>
            </a:endParaRPr>
          </a:p>
          <a:p>
            <a:pPr marL="0" indent="0" algn="l" eaLnBrk="1" hangingPunct="1">
              <a:buNone/>
            </a:pPr>
            <a:r>
              <a:rPr lang="en-US" altLang="zh-CN" sz="2100" dirty="0">
                <a:latin typeface="宋体" panose="02010600030101010101" pitchFamily="2" charset="-122"/>
                <a:ea typeface="宋体" panose="02010600030101010101" pitchFamily="2" charset="-122"/>
                <a:cs typeface="宋体" panose="02010600030101010101" pitchFamily="2" charset="-122"/>
                <a:sym typeface="+mn-ea"/>
              </a:rPr>
              <a:t>UPGMA</a:t>
            </a:r>
            <a:r>
              <a:rPr lang="zh-CN" altLang="en-US" sz="2100" dirty="0">
                <a:latin typeface="宋体" panose="02010600030101010101" pitchFamily="2" charset="-122"/>
                <a:ea typeface="宋体" panose="02010600030101010101" pitchFamily="2" charset="-122"/>
                <a:cs typeface="宋体" panose="02010600030101010101" pitchFamily="2" charset="-122"/>
                <a:sym typeface="+mn-ea"/>
              </a:rPr>
              <a:t>主要适用于在基因替代速率恒定时，尤其是用基因频率数据来构建分子系统发育树时。所有分支突变率相等的假设上</a:t>
            </a:r>
            <a:endParaRPr lang="zh-CN" altLang="en-US" sz="2100" dirty="0">
              <a:latin typeface="宋体" panose="02010600030101010101" pitchFamily="2" charset="-122"/>
              <a:ea typeface="宋体" panose="02010600030101010101" pitchFamily="2" charset="-122"/>
              <a:cs typeface="宋体" panose="02010600030101010101" pitchFamily="2" charset="-122"/>
            </a:endParaRPr>
          </a:p>
          <a:p>
            <a:pPr marL="0" indent="0" algn="l" eaLnBrk="1" hangingPunct="1">
              <a:buNone/>
            </a:pPr>
            <a:r>
              <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算法</a:t>
            </a:r>
          </a:p>
          <a:p>
            <a:pPr marL="0" indent="0" algn="l" eaLnBrk="1" hangingPunct="1">
              <a:buNone/>
            </a:pPr>
            <a:endParaRPr kumimoji="1" lang="zh-CN" altLang="en-US" sz="2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641" name="矩形 22"/>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2097172" name="Picture 2"/>
          <p:cNvPicPr>
            <a:picLocks noChangeAspect="1"/>
          </p:cNvPicPr>
          <p:nvPr/>
        </p:nvPicPr>
        <p:blipFill>
          <a:blip r:embed="rId4"/>
          <a:stretch>
            <a:fillRect/>
          </a:stretch>
        </p:blipFill>
        <p:spPr>
          <a:xfrm>
            <a:off x="626745" y="2833370"/>
            <a:ext cx="8013700" cy="2113915"/>
          </a:xfrm>
          <a:prstGeom prst="rect">
            <a:avLst/>
          </a:prstGeom>
          <a:noFill/>
          <a:ln w="9525">
            <a:noFill/>
          </a:ln>
        </p:spPr>
      </p:pic>
      <p:sp>
        <p:nvSpPr>
          <p:cNvPr id="1048642" name="文本框 2"/>
          <p:cNvSpPr txBox="1"/>
          <p:nvPr/>
        </p:nvSpPr>
        <p:spPr>
          <a:xfrm>
            <a:off x="662940" y="5328285"/>
            <a:ext cx="7818120" cy="1272539"/>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假设</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12</a:t>
            </a:r>
            <a:r>
              <a:rPr lang="zh-CN" altLang="en-US" sz="2000">
                <a:latin typeface="宋体" panose="02010600030101010101" pitchFamily="2" charset="-122"/>
                <a:ea typeface="宋体" panose="02010600030101010101" pitchFamily="2" charset="-122"/>
                <a:cs typeface="宋体" panose="02010600030101010101" pitchFamily="2" charset="-122"/>
              </a:rPr>
              <a:t>在所有距离最小，</a:t>
            </a:r>
          </a:p>
          <a:p>
            <a:r>
              <a:rPr lang="en-US" altLang="zh-CN" sz="2000">
                <a:latin typeface="宋体" panose="02010600030101010101" pitchFamily="2" charset="-122"/>
                <a:ea typeface="宋体" panose="02010600030101010101" pitchFamily="2" charset="-122"/>
                <a:cs typeface="宋体" panose="02010600030101010101" pitchFamily="2" charset="-122"/>
              </a:rPr>
              <a:t>1</a:t>
            </a:r>
            <a:r>
              <a:rPr lang="zh-CN" altLang="en-US" sz="2000">
                <a:latin typeface="宋体" panose="02010600030101010101" pitchFamily="2" charset="-122"/>
                <a:ea typeface="宋体" panose="02010600030101010101" pitchFamily="2" charset="-122"/>
                <a:cs typeface="宋体" panose="02010600030101010101" pitchFamily="2" charset="-122"/>
              </a:rPr>
              <a:t>和</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聚合形成距离</a:t>
            </a:r>
            <a:r>
              <a:rPr lang="en-US" altLang="zh-CN" sz="2000">
                <a:latin typeface="宋体" panose="02010600030101010101" pitchFamily="2" charset="-122"/>
                <a:ea typeface="宋体" panose="02010600030101010101" pitchFamily="2" charset="-122"/>
                <a:cs typeface="宋体" panose="02010600030101010101" pitchFamily="2" charset="-122"/>
              </a:rPr>
              <a:t>b=d</a:t>
            </a:r>
            <a:r>
              <a:rPr lang="en-US" altLang="zh-CN" sz="2000" baseline="-25000">
                <a:latin typeface="宋体" panose="02010600030101010101" pitchFamily="2" charset="-122"/>
                <a:ea typeface="宋体" panose="02010600030101010101" pitchFamily="2" charset="-122"/>
                <a:cs typeface="宋体" panose="02010600030101010101" pitchFamily="2" charset="-122"/>
              </a:rPr>
              <a:t>12</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的一个分支点</a:t>
            </a:r>
          </a:p>
          <a:p>
            <a:r>
              <a:rPr lang="en-US" altLang="zh-CN" sz="2000">
                <a:latin typeface="宋体" panose="02010600030101010101" pitchFamily="2" charset="-122"/>
                <a:ea typeface="宋体" panose="02010600030101010101" pitchFamily="2" charset="-122"/>
                <a:cs typeface="宋体" panose="02010600030101010101" pitchFamily="2" charset="-122"/>
              </a:rPr>
              <a:t>1</a:t>
            </a:r>
            <a:r>
              <a:rPr lang="zh-CN" altLang="en-US" sz="2000">
                <a:latin typeface="宋体" panose="02010600030101010101" pitchFamily="2" charset="-122"/>
                <a:ea typeface="宋体" panose="02010600030101010101" pitchFamily="2" charset="-122"/>
                <a:cs typeface="宋体" panose="02010600030101010101" pitchFamily="2" charset="-122"/>
              </a:rPr>
              <a:t>和</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成为复合序列</a:t>
            </a:r>
            <a:r>
              <a:rPr lang="en-US" altLang="zh-CN" sz="2000">
                <a:latin typeface="宋体" panose="02010600030101010101" pitchFamily="2" charset="-122"/>
                <a:ea typeface="宋体" panose="02010600030101010101" pitchFamily="2" charset="-122"/>
                <a:cs typeface="宋体" panose="02010600030101010101" pitchFamily="2" charset="-122"/>
              </a:rPr>
              <a:t>l</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l</a:t>
            </a:r>
            <a:r>
              <a:rPr lang="zh-CN" altLang="en-US" sz="2000">
                <a:latin typeface="宋体" panose="02010600030101010101" pitchFamily="2" charset="-122"/>
                <a:ea typeface="宋体" panose="02010600030101010101" pitchFamily="2" charset="-122"/>
                <a:cs typeface="宋体" panose="02010600030101010101" pitchFamily="2" charset="-122"/>
              </a:rPr>
              <a:t>和另一个序列</a:t>
            </a:r>
            <a:r>
              <a:rPr lang="en-US" altLang="zh-CN" sz="2000">
                <a:latin typeface="宋体" panose="02010600030101010101" pitchFamily="2" charset="-122"/>
                <a:ea typeface="宋体" panose="02010600030101010101" pitchFamily="2" charset="-122"/>
                <a:cs typeface="宋体" panose="02010600030101010101" pitchFamily="2" charset="-122"/>
              </a:rPr>
              <a:t>k</a:t>
            </a:r>
            <a:r>
              <a:rPr lang="zh-CN" altLang="en-US" sz="2000">
                <a:latin typeface="宋体" panose="02010600030101010101" pitchFamily="2" charset="-122"/>
                <a:ea typeface="宋体" panose="02010600030101010101" pitchFamily="2" charset="-122"/>
                <a:cs typeface="宋体" panose="02010600030101010101" pitchFamily="2" charset="-122"/>
              </a:rPr>
              <a:t>的距离是</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lk</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1k</a:t>
            </a:r>
            <a:r>
              <a:rPr lang="en-US" altLang="zh-CN" sz="2000">
                <a:latin typeface="宋体" panose="02010600030101010101" pitchFamily="2" charset="-122"/>
                <a:ea typeface="宋体" panose="02010600030101010101" pitchFamily="2" charset="-122"/>
                <a:cs typeface="宋体" panose="02010600030101010101" pitchFamily="2" charset="-122"/>
              </a:rPr>
              <a:t>+d</a:t>
            </a:r>
            <a:r>
              <a:rPr lang="en-US" altLang="zh-CN" sz="2000" baseline="-25000">
                <a:latin typeface="宋体" panose="02010600030101010101" pitchFamily="2" charset="-122"/>
                <a:ea typeface="宋体" panose="02010600030101010101" pitchFamily="2" charset="-122"/>
                <a:cs typeface="宋体" panose="02010600030101010101" pitchFamily="2" charset="-122"/>
              </a:rPr>
              <a:t>2k</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/2</a:t>
            </a: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3511</Words>
  <Application>Microsoft Office PowerPoint</Application>
  <PresentationFormat>全屏显示(4:3)</PresentationFormat>
  <Paragraphs>328</Paragraphs>
  <Slides>51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51</vt:i4>
      </vt:variant>
    </vt:vector>
  </HeadingPairs>
  <TitlesOfParts>
    <vt:vector size="62" baseType="lpstr">
      <vt:lpstr>等线</vt:lpstr>
      <vt:lpstr>等线 Light</vt:lpstr>
      <vt:lpstr>华文楷体</vt:lpstr>
      <vt:lpstr>宋体</vt:lpstr>
      <vt:lpstr>Arial</vt:lpstr>
      <vt:lpstr>Calibri</vt:lpstr>
      <vt:lpstr>Calibri Light</vt:lpstr>
      <vt:lpstr>Times New Roman</vt:lpstr>
      <vt:lpstr>Verdana</vt:lpstr>
      <vt:lpstr>Wingdings</vt:lpstr>
      <vt:lpstr>Office 主题​​</vt:lpstr>
      <vt:lpstr>PowerPoint 演示文稿</vt:lpstr>
      <vt:lpstr>一、分子水平的进化</vt:lpstr>
      <vt:lpstr>一、分子水平的进化 </vt:lpstr>
      <vt:lpstr>一、分子水平的进化</vt:lpstr>
      <vt:lpstr>二、分子系统发育分析的基本概念</vt:lpstr>
      <vt:lpstr>二、分子系统发育分析的基本概念</vt:lpstr>
      <vt:lpstr>二、分子系统发育分析的基本概念</vt:lpstr>
      <vt:lpstr>分子系统发育树的构建方法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一、基于距离的系统发育树构建方法</vt:lpstr>
      <vt:lpstr>二、最大简约法</vt:lpstr>
      <vt:lpstr>二、最大简约法</vt:lpstr>
      <vt:lpstr>二、最大简约法</vt:lpstr>
      <vt:lpstr>二、最大简约法</vt:lpstr>
      <vt:lpstr>三、最大似然法</vt:lpstr>
      <vt:lpstr>三、最大似然法</vt:lpstr>
      <vt:lpstr>三、最大似然法</vt:lpstr>
      <vt:lpstr>四：贝叶斯推断法</vt:lpstr>
      <vt:lpstr>一、构建系统发育树的步骤</vt:lpstr>
      <vt:lpstr>二、常见系统发育树的软件简介</vt:lpstr>
      <vt:lpstr>二、常见系统发育树的软件简介</vt:lpstr>
      <vt:lpstr>三、系统发育分析示例</vt:lpstr>
      <vt:lpstr>三、系统发育分析示例</vt:lpstr>
      <vt:lpstr>三、系统发育分析示例</vt:lpstr>
      <vt:lpstr>三、系统发育分析示例</vt:lpstr>
      <vt:lpstr>三、系统发育分析示例</vt:lpstr>
      <vt:lpstr>三、系统发育分析示例</vt:lpstr>
      <vt:lpstr>三、系统发育分析示例</vt:lpstr>
      <vt:lpstr>三、系统发育分析示例</vt:lpstr>
      <vt:lpstr>三、系统发育分析示例</vt:lpstr>
      <vt:lpstr>三、系统发育分析示例</vt:lpstr>
      <vt:lpstr>三、系统发育分析示例</vt:lpstr>
      <vt:lpstr>三、系统发育分析示例</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haoyu chao</dc:creator>
  <cp:lastModifiedBy>haoyu chao</cp:lastModifiedBy>
  <cp:revision>3</cp:revision>
  <dcterms:created xsi:type="dcterms:W3CDTF">2022-09-01T14:05:00Z</dcterms:created>
  <dcterms:modified xsi:type="dcterms:W3CDTF">2022-09-08T13:15:58Z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e80ab4e5cf85472aa413dfc047813d66</vt:lpwstr>
  </property>
  <property fmtid="{D5CDD505-2E9C-101B-9397-08002B2CF9AE}" pid="3" name="KSOProductBuildVer">
    <vt:lpwstr>2052-11.1.0.11744</vt:lpwstr>
  </property>
</Properties>
</file>