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6" r:id="rId3"/>
    <p:sldId id="301" r:id="rId4"/>
    <p:sldId id="302" r:id="rId5"/>
    <p:sldId id="303" r:id="rId6"/>
    <p:sldId id="304" r:id="rId7"/>
    <p:sldId id="298"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299" r:id="rId27"/>
    <p:sldId id="323" r:id="rId28"/>
    <p:sldId id="324" r:id="rId29"/>
    <p:sldId id="325" r:id="rId30"/>
    <p:sldId id="326" r:id="rId31"/>
    <p:sldId id="327" r:id="rId32"/>
    <p:sldId id="328" r:id="rId33"/>
    <p:sldId id="329" r:id="rId34"/>
    <p:sldId id="330" r:id="rId35"/>
    <p:sldId id="300" r:id="rId36"/>
    <p:sldId id="331" r:id="rId37"/>
    <p:sldId id="333" r:id="rId38"/>
    <p:sldId id="332" r:id="rId39"/>
    <p:sldId id="334" r:id="rId40"/>
    <p:sldId id="335" r:id="rId41"/>
    <p:sldId id="336" r:id="rId42"/>
    <p:sldId id="337"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4" d="100"/>
          <a:sy n="94" d="100"/>
        </p:scale>
        <p:origin x="2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10197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3282181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82986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58441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323341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214508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85557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66340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72526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321569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22310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78851-6AB1-4A79-B754-F2EC644C4BA8}" type="datetimeFigureOut">
              <a:rPr lang="zh-CN" altLang="en-US" smtClean="0"/>
              <a:t>2022/9/8</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517926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C965C94-1187-40BA-AA3E-416C8982B31F}"/>
              </a:ext>
            </a:extLst>
          </p:cNvPr>
          <p:cNvSpPr txBox="1">
            <a:spLocks noChangeArrowheads="1"/>
          </p:cNvSpPr>
          <p:nvPr/>
        </p:nvSpPr>
        <p:spPr bwMode="auto">
          <a:xfrm>
            <a:off x="2290197" y="256053"/>
            <a:ext cx="249299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2000" dirty="0">
                <a:latin typeface="Arial" panose="020B0604020202020204" pitchFamily="34" charset="0"/>
              </a:rPr>
              <a:t>普通高等教育</a:t>
            </a:r>
            <a:endParaRPr lang="en-US" altLang="zh-CN" sz="2000" dirty="0">
              <a:latin typeface="Arial" panose="020B0604020202020204" pitchFamily="34" charset="0"/>
            </a:endParaRPr>
          </a:p>
          <a:p>
            <a:pPr eaLnBrk="1" hangingPunct="1">
              <a:spcBef>
                <a:spcPct val="0"/>
              </a:spcBef>
              <a:buClrTx/>
              <a:buFontTx/>
              <a:buNone/>
            </a:pPr>
            <a:r>
              <a:rPr lang="zh-CN" altLang="en-US" sz="2000" dirty="0">
                <a:latin typeface="Arial" panose="020B0604020202020204" pitchFamily="34" charset="0"/>
              </a:rPr>
              <a:t>“十四五”规划教材</a:t>
            </a:r>
            <a:endParaRPr lang="en-US" altLang="zh-CN" sz="2000" dirty="0">
              <a:latin typeface="Arial" panose="020B0604020202020204" pitchFamily="34" charset="0"/>
            </a:endParaRPr>
          </a:p>
          <a:p>
            <a:pPr eaLnBrk="1" hangingPunct="1">
              <a:spcBef>
                <a:spcPct val="0"/>
              </a:spcBef>
              <a:buClrTx/>
              <a:buFontTx/>
              <a:buNone/>
            </a:pPr>
            <a:endParaRPr lang="en-US" altLang="zh-CN" sz="2000" dirty="0">
              <a:latin typeface="Arial" panose="020B0604020202020204" pitchFamily="34" charset="0"/>
            </a:endParaRPr>
          </a:p>
          <a:p>
            <a:pPr eaLnBrk="1" hangingPunct="1">
              <a:spcBef>
                <a:spcPct val="0"/>
              </a:spcBef>
              <a:buClrTx/>
              <a:buFontTx/>
              <a:buNone/>
            </a:pPr>
            <a:r>
              <a:rPr lang="zh-CN" altLang="en-US" sz="2800" b="1" dirty="0">
                <a:solidFill>
                  <a:srgbClr val="C00000"/>
                </a:solidFill>
                <a:latin typeface="Arial" panose="020B0604020202020204" pitchFamily="34" charset="0"/>
              </a:rPr>
              <a:t>生物信息学</a:t>
            </a:r>
            <a:endParaRPr lang="en-US" altLang="zh-CN" sz="2800" b="1" dirty="0">
              <a:solidFill>
                <a:srgbClr val="C00000"/>
              </a:solidFill>
              <a:latin typeface="Arial" panose="020B0604020202020204" pitchFamily="34" charset="0"/>
            </a:endParaRPr>
          </a:p>
          <a:p>
            <a:pPr eaLnBrk="1" hangingPunct="1">
              <a:spcBef>
                <a:spcPct val="0"/>
              </a:spcBef>
              <a:buClrTx/>
              <a:buFontTx/>
              <a:buNone/>
            </a:pPr>
            <a:r>
              <a:rPr lang="en-US" altLang="zh-CN" sz="2000" b="1" dirty="0">
                <a:solidFill>
                  <a:srgbClr val="C00000"/>
                </a:solidFill>
                <a:latin typeface="Arial" panose="020B0604020202020204" pitchFamily="34" charset="0"/>
              </a:rPr>
              <a:t>Bioinformatics</a:t>
            </a:r>
          </a:p>
        </p:txBody>
      </p:sp>
      <p:pic>
        <p:nvPicPr>
          <p:cNvPr id="11" name="Picture 6" descr="生物信息学教材">
            <a:extLst>
              <a:ext uri="{FF2B5EF4-FFF2-40B4-BE49-F238E27FC236}">
                <a16:creationId xmlns:a16="http://schemas.microsoft.com/office/drawing/2014/main" id="{598813B8-6BF8-45E8-BE67-7776F363C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25" y="77124"/>
            <a:ext cx="1524000" cy="211218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a:extLst>
              <a:ext uri="{FF2B5EF4-FFF2-40B4-BE49-F238E27FC236}">
                <a16:creationId xmlns:a16="http://schemas.microsoft.com/office/drawing/2014/main" id="{55BFF576-B0DF-4D41-BBEB-776DBD8F7FED}"/>
              </a:ext>
            </a:extLst>
          </p:cNvPr>
          <p:cNvSpPr txBox="1">
            <a:spLocks noChangeArrowheads="1"/>
          </p:cNvSpPr>
          <p:nvPr/>
        </p:nvSpPr>
        <p:spPr bwMode="auto">
          <a:xfrm>
            <a:off x="1702965" y="2708920"/>
            <a:ext cx="729842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ea typeface="宋体" pitchFamily="2" charset="-122"/>
              </a:defRPr>
            </a:lvl2pPr>
            <a:lvl3pPr algn="l" rtl="0" eaLnBrk="0" fontAlgn="base" hangingPunct="0">
              <a:spcBef>
                <a:spcPct val="0"/>
              </a:spcBef>
              <a:spcAft>
                <a:spcPct val="0"/>
              </a:spcAft>
              <a:defRPr sz="3800">
                <a:solidFill>
                  <a:schemeClr val="tx2"/>
                </a:solidFill>
                <a:latin typeface="Verdana" pitchFamily="34" charset="0"/>
                <a:ea typeface="宋体" pitchFamily="2" charset="-122"/>
              </a:defRPr>
            </a:lvl3pPr>
            <a:lvl4pPr algn="l" rtl="0" eaLnBrk="0" fontAlgn="base" hangingPunct="0">
              <a:spcBef>
                <a:spcPct val="0"/>
              </a:spcBef>
              <a:spcAft>
                <a:spcPct val="0"/>
              </a:spcAft>
              <a:defRPr sz="3800">
                <a:solidFill>
                  <a:schemeClr val="tx2"/>
                </a:solidFill>
                <a:latin typeface="Verdana" pitchFamily="34" charset="0"/>
                <a:ea typeface="宋体" pitchFamily="2" charset="-122"/>
              </a:defRPr>
            </a:lvl4pPr>
            <a:lvl5pPr algn="l" rtl="0" eaLnBrk="0" fontAlgn="base" hangingPunct="0">
              <a:spcBef>
                <a:spcPct val="0"/>
              </a:spcBef>
              <a:spcAft>
                <a:spcPct val="0"/>
              </a:spcAft>
              <a:defRPr sz="3800">
                <a:solidFill>
                  <a:schemeClr val="tx2"/>
                </a:solidFill>
                <a:latin typeface="Verdana" pitchFamily="34" charset="0"/>
                <a:ea typeface="宋体" pitchFamily="2" charset="-122"/>
              </a:defRPr>
            </a:lvl5pPr>
            <a:lvl6pPr marL="457200" algn="l" rtl="0" fontAlgn="base">
              <a:spcBef>
                <a:spcPct val="0"/>
              </a:spcBef>
              <a:spcAft>
                <a:spcPct val="0"/>
              </a:spcAft>
              <a:defRPr sz="3800">
                <a:solidFill>
                  <a:schemeClr val="tx2"/>
                </a:solidFill>
                <a:latin typeface="Verdana" pitchFamily="34" charset="0"/>
                <a:ea typeface="宋体" pitchFamily="2" charset="-122"/>
              </a:defRPr>
            </a:lvl6pPr>
            <a:lvl7pPr marL="914400" algn="l" rtl="0" fontAlgn="base">
              <a:spcBef>
                <a:spcPct val="0"/>
              </a:spcBef>
              <a:spcAft>
                <a:spcPct val="0"/>
              </a:spcAft>
              <a:defRPr sz="3800">
                <a:solidFill>
                  <a:schemeClr val="tx2"/>
                </a:solidFill>
                <a:latin typeface="Verdana" pitchFamily="34" charset="0"/>
                <a:ea typeface="宋体" pitchFamily="2" charset="-122"/>
              </a:defRPr>
            </a:lvl7pPr>
            <a:lvl8pPr marL="1371600" algn="l" rtl="0" fontAlgn="base">
              <a:spcBef>
                <a:spcPct val="0"/>
              </a:spcBef>
              <a:spcAft>
                <a:spcPct val="0"/>
              </a:spcAft>
              <a:defRPr sz="3800">
                <a:solidFill>
                  <a:schemeClr val="tx2"/>
                </a:solidFill>
                <a:latin typeface="Verdana" pitchFamily="34" charset="0"/>
                <a:ea typeface="宋体" pitchFamily="2" charset="-122"/>
              </a:defRPr>
            </a:lvl8pPr>
            <a:lvl9pPr marL="1828800" algn="l" rtl="0" fontAlgn="base">
              <a:spcBef>
                <a:spcPct val="0"/>
              </a:spcBef>
              <a:spcAft>
                <a:spcPct val="0"/>
              </a:spcAft>
              <a:defRPr sz="3800">
                <a:solidFill>
                  <a:schemeClr val="tx2"/>
                </a:solidFill>
                <a:latin typeface="Verdana"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4000" b="0" i="0" u="none" strike="noStrike" kern="0" cap="none" spc="0" normalizeH="0" baseline="0" noProof="0" dirty="0">
                <a:ln>
                  <a:noFill/>
                </a:ln>
                <a:solidFill>
                  <a:srgbClr val="000000"/>
                </a:solidFill>
                <a:effectLst/>
                <a:uLnTx/>
                <a:uFillTx/>
                <a:latin typeface="Verdana"/>
                <a:ea typeface="宋体"/>
                <a:cs typeface="+mj-cs"/>
              </a:rPr>
              <a:t>第十三章：生物信息学编程基础</a:t>
            </a:r>
            <a:endParaRPr kumimoji="0" lang="en-US" altLang="zh-CN" sz="4000" b="0" i="0" u="none" strike="noStrike" kern="0" cap="none" spc="0" normalizeH="0" baseline="0" noProof="0" dirty="0">
              <a:ln>
                <a:noFill/>
              </a:ln>
              <a:solidFill>
                <a:srgbClr val="000000"/>
              </a:solidFill>
              <a:effectLst/>
              <a:uLnTx/>
              <a:uFillTx/>
              <a:latin typeface="Verdana"/>
              <a:ea typeface="宋体"/>
              <a:cs typeface="+mj-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srgbClr val="000000"/>
              </a:solidFill>
              <a:effectLst/>
              <a:uLnTx/>
              <a:uFillTx/>
              <a:latin typeface="Verdana"/>
              <a:ea typeface="宋体"/>
              <a:cs typeface="+mj-cs"/>
            </a:endParaRPr>
          </a:p>
        </p:txBody>
      </p:sp>
      <p:cxnSp>
        <p:nvCxnSpPr>
          <p:cNvPr id="15" name="直接连接符 14">
            <a:extLst>
              <a:ext uri="{FF2B5EF4-FFF2-40B4-BE49-F238E27FC236}">
                <a16:creationId xmlns:a16="http://schemas.microsoft.com/office/drawing/2014/main" id="{B5A18F2F-FBD4-404E-8B0C-2C6E3779788D}"/>
              </a:ext>
            </a:extLst>
          </p:cNvPr>
          <p:cNvCxnSpPr/>
          <p:nvPr/>
        </p:nvCxnSpPr>
        <p:spPr>
          <a:xfrm>
            <a:off x="360727" y="2382473"/>
            <a:ext cx="860710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AA38BC23-13AE-4657-BE15-8CFBBA7C1797}"/>
              </a:ext>
            </a:extLst>
          </p:cNvPr>
          <p:cNvSpPr txBox="1"/>
          <p:nvPr/>
        </p:nvSpPr>
        <p:spPr>
          <a:xfrm>
            <a:off x="5203081" y="154285"/>
            <a:ext cx="3764749" cy="646331"/>
          </a:xfrm>
          <a:prstGeom prst="rect">
            <a:avLst/>
          </a:prstGeom>
          <a:solidFill>
            <a:srgbClr val="FF0000"/>
          </a:solidFill>
        </p:spPr>
        <p:txBody>
          <a:bodyPr wrap="none" rtlCol="0">
            <a:spAutoFit/>
          </a:bodyPr>
          <a:lstStyle/>
          <a:p>
            <a:r>
              <a:rPr lang="zh-CN" altLang="en-US" dirty="0">
                <a:solidFill>
                  <a:srgbClr val="FFFF00"/>
                </a:solidFill>
              </a:rPr>
              <a:t>本</a:t>
            </a:r>
            <a:r>
              <a:rPr lang="en-US" altLang="zh-CN" dirty="0">
                <a:solidFill>
                  <a:srgbClr val="FFFF00"/>
                </a:solidFill>
              </a:rPr>
              <a:t>PPT</a:t>
            </a:r>
            <a:r>
              <a:rPr lang="zh-CN" altLang="en-US" dirty="0">
                <a:solidFill>
                  <a:srgbClr val="FFFF00"/>
                </a:solidFill>
              </a:rPr>
              <a:t>仅免费用于全国各院校教学，</a:t>
            </a:r>
            <a:endParaRPr lang="en-US" altLang="zh-CN" dirty="0">
              <a:solidFill>
                <a:srgbClr val="FFFF00"/>
              </a:solidFill>
            </a:endParaRPr>
          </a:p>
          <a:p>
            <a:r>
              <a:rPr lang="zh-CN" altLang="en-US" dirty="0">
                <a:solidFill>
                  <a:srgbClr val="FFFF00"/>
                </a:solidFill>
              </a:rPr>
              <a:t>不得用于商业目的，将视为侵权！</a:t>
            </a:r>
          </a:p>
        </p:txBody>
      </p:sp>
    </p:spTree>
    <p:extLst>
      <p:ext uri="{BB962C8B-B14F-4D97-AF65-F5344CB8AC3E}">
        <p14:creationId xmlns:p14="http://schemas.microsoft.com/office/powerpoint/2010/main" val="4142827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7005EE6-5699-E2FB-6D44-0E7527420C22}"/>
              </a:ext>
            </a:extLst>
          </p:cNvPr>
          <p:cNvPicPr>
            <a:picLocks noChangeAspect="1"/>
          </p:cNvPicPr>
          <p:nvPr/>
        </p:nvPicPr>
        <p:blipFill>
          <a:blip r:embed="rId2"/>
          <a:stretch>
            <a:fillRect/>
          </a:stretch>
        </p:blipFill>
        <p:spPr>
          <a:xfrm>
            <a:off x="2880441" y="626067"/>
            <a:ext cx="6046007" cy="5846374"/>
          </a:xfrm>
          <a:prstGeom prst="rect">
            <a:avLst/>
          </a:prstGeom>
        </p:spPr>
      </p:pic>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a:t>
            </a:r>
            <a:r>
              <a:rPr lang="en-US" altLang="zh-CN" sz="2400" dirty="0">
                <a:latin typeface="华文楷体" panose="02010600040101010101" pitchFamily="2" charset="-122"/>
                <a:ea typeface="华文楷体" panose="02010600040101010101" pitchFamily="2" charset="-122"/>
              </a:rPr>
              <a:t>Perl</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第二节：生物信息学中的编程语言</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83482"/>
            <a:ext cx="2114587" cy="5059077"/>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3</a:t>
            </a:r>
            <a:r>
              <a:rPr kumimoji="1" lang="zh-CN" altLang="en-US" sz="1800" b="1" dirty="0">
                <a:latin typeface="Arial" panose="020B0604020202020204" pitchFamily="34" charset="0"/>
                <a:cs typeface="Arial" panose="020B0604020202020204" pitchFamily="34" charset="0"/>
              </a:rPr>
              <a:t>、</a:t>
            </a:r>
            <a:r>
              <a:rPr kumimoji="1" lang="en-US" altLang="zh-CN" sz="1800" b="1" dirty="0" err="1">
                <a:latin typeface="Arial" panose="020B0604020202020204" pitchFamily="34" charset="0"/>
                <a:cs typeface="Arial" panose="020B0604020202020204" pitchFamily="34" charset="0"/>
              </a:rPr>
              <a:t>BioPerl</a:t>
            </a:r>
            <a:r>
              <a:rPr kumimoji="1" lang="zh-CN" altLang="en-US" sz="1800" b="1" dirty="0">
                <a:latin typeface="Arial" panose="020B0604020202020204" pitchFamily="34" charset="0"/>
                <a:cs typeface="Arial" panose="020B0604020202020204" pitchFamily="34" charset="0"/>
              </a:rPr>
              <a:t>概况</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500" b="1" dirty="0" err="1">
                <a:latin typeface="Arial" panose="020B0604020202020204" pitchFamily="34" charset="0"/>
                <a:cs typeface="Arial" panose="020B0604020202020204" pitchFamily="34" charset="0"/>
              </a:rPr>
              <a:t>BioPerl</a:t>
            </a:r>
            <a:r>
              <a:rPr kumimoji="1" lang="zh-CN" altLang="en-US" sz="1500" b="1" dirty="0">
                <a:latin typeface="Arial" panose="020B0604020202020204" pitchFamily="34" charset="0"/>
                <a:cs typeface="Arial" panose="020B0604020202020204" pitchFamily="34" charset="0"/>
              </a:rPr>
              <a:t>是</a:t>
            </a:r>
            <a:r>
              <a:rPr kumimoji="1" lang="en-US" altLang="zh-CN" sz="1500" b="1" dirty="0">
                <a:latin typeface="Arial" panose="020B0604020202020204" pitchFamily="34" charset="0"/>
                <a:cs typeface="Arial" panose="020B0604020202020204" pitchFamily="34" charset="0"/>
              </a:rPr>
              <a:t>Perl</a:t>
            </a:r>
            <a:r>
              <a:rPr kumimoji="1" lang="zh-CN" altLang="en-US" sz="1500" b="1" dirty="0">
                <a:latin typeface="Arial" panose="020B0604020202020204" pitchFamily="34" charset="0"/>
                <a:cs typeface="Arial" panose="020B0604020202020204" pitchFamily="34" charset="0"/>
              </a:rPr>
              <a:t>的扩充，专门用于生物信息的工具与函数集。</a:t>
            </a: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500" b="1" dirty="0" err="1">
                <a:latin typeface="Arial" panose="020B0604020202020204" pitchFamily="34" charset="0"/>
                <a:cs typeface="Arial" panose="020B0604020202020204" pitchFamily="34" charset="0"/>
              </a:rPr>
              <a:t>BioPerl</a:t>
            </a:r>
            <a:r>
              <a:rPr kumimoji="1" lang="zh-CN" altLang="en-US" sz="1500" b="1" dirty="0">
                <a:latin typeface="Arial" panose="020B0604020202020204" pitchFamily="34" charset="0"/>
                <a:cs typeface="Arial" panose="020B0604020202020204" pitchFamily="34" charset="0"/>
              </a:rPr>
              <a:t>在生物信息学的使用加速了生物信息学、基因组学及其他生命科学研究的发展。</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994637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a:t>
            </a:r>
            <a:r>
              <a:rPr lang="en-US" altLang="zh-CN" sz="2400" dirty="0">
                <a:latin typeface="华文楷体" panose="02010600040101010101" pitchFamily="2" charset="-122"/>
                <a:ea typeface="华文楷体" panose="02010600040101010101" pitchFamily="2" charset="-122"/>
              </a:rPr>
              <a:t>Perl</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第二节：生物信息学中的编程语言</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83482"/>
            <a:ext cx="6426528" cy="5059077"/>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3</a:t>
            </a:r>
            <a:r>
              <a:rPr kumimoji="1" lang="zh-CN" altLang="en-US" sz="1800" b="1" dirty="0">
                <a:latin typeface="Arial" panose="020B0604020202020204" pitchFamily="34" charset="0"/>
                <a:cs typeface="Arial" panose="020B0604020202020204" pitchFamily="34" charset="0"/>
              </a:rPr>
              <a:t>、</a:t>
            </a:r>
            <a:r>
              <a:rPr kumimoji="1" lang="en-US" altLang="zh-CN" sz="1800" b="1" dirty="0" err="1">
                <a:latin typeface="Arial" panose="020B0604020202020204" pitchFamily="34" charset="0"/>
                <a:cs typeface="Arial" panose="020B0604020202020204" pitchFamily="34" charset="0"/>
              </a:rPr>
              <a:t>BioPerl</a:t>
            </a:r>
            <a:r>
              <a:rPr kumimoji="1" lang="zh-CN" altLang="en-US" sz="1800" b="1" dirty="0">
                <a:latin typeface="Arial" panose="020B0604020202020204" pitchFamily="34" charset="0"/>
                <a:cs typeface="Arial" panose="020B0604020202020204" pitchFamily="34" charset="0"/>
              </a:rPr>
              <a:t>概况</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500" b="1" dirty="0" err="1">
                <a:latin typeface="Arial" panose="020B0604020202020204" pitchFamily="34" charset="0"/>
                <a:cs typeface="Arial" panose="020B0604020202020204" pitchFamily="34" charset="0"/>
              </a:rPr>
              <a:t>BioPerl</a:t>
            </a:r>
            <a:r>
              <a:rPr kumimoji="1" lang="en-US" altLang="zh-CN" sz="1500" b="1" dirty="0">
                <a:latin typeface="Arial" panose="020B0604020202020204" pitchFamily="34" charset="0"/>
                <a:cs typeface="Arial" panose="020B0604020202020204" pitchFamily="34" charset="0"/>
              </a:rPr>
              <a:t> </a:t>
            </a:r>
            <a:r>
              <a:rPr kumimoji="1" lang="zh-CN" altLang="en-US" sz="1500" b="1" dirty="0">
                <a:latin typeface="Arial" panose="020B0604020202020204" pitchFamily="34" charset="0"/>
                <a:cs typeface="Arial" panose="020B0604020202020204" pitchFamily="34" charset="0"/>
              </a:rPr>
              <a:t>继承了 </a:t>
            </a:r>
            <a:r>
              <a:rPr kumimoji="1" lang="en-US" altLang="zh-CN" sz="1500" b="1" dirty="0">
                <a:latin typeface="Arial" panose="020B0604020202020204" pitchFamily="34" charset="0"/>
                <a:cs typeface="Arial" panose="020B0604020202020204" pitchFamily="34" charset="0"/>
              </a:rPr>
              <a:t>Perl </a:t>
            </a:r>
            <a:r>
              <a:rPr kumimoji="1" lang="zh-CN" altLang="en-US" sz="1500" b="1" dirty="0">
                <a:latin typeface="Arial" panose="020B0604020202020204" pitchFamily="34" charset="0"/>
                <a:cs typeface="Arial" panose="020B0604020202020204" pitchFamily="34" charset="0"/>
              </a:rPr>
              <a:t>强大的正则表示式比对和字符串操作能力。</a:t>
            </a: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500" b="1" dirty="0" err="1">
                <a:latin typeface="Arial" panose="020B0604020202020204" pitchFamily="34" charset="0"/>
                <a:cs typeface="Arial" panose="020B0604020202020204" pitchFamily="34" charset="0"/>
              </a:rPr>
              <a:t>BioPerl</a:t>
            </a:r>
            <a:r>
              <a:rPr kumimoji="1" lang="en-US" altLang="zh-CN" sz="1500" b="1" dirty="0">
                <a:latin typeface="Arial" panose="020B0604020202020204" pitchFamily="34" charset="0"/>
                <a:cs typeface="Arial" panose="020B0604020202020204" pitchFamily="34" charset="0"/>
              </a:rPr>
              <a:t> </a:t>
            </a:r>
            <a:r>
              <a:rPr kumimoji="1" lang="zh-CN" altLang="en-US" sz="1500" b="1" dirty="0">
                <a:latin typeface="Arial" panose="020B0604020202020204" pitchFamily="34" charset="0"/>
                <a:cs typeface="Arial" panose="020B0604020202020204" pitchFamily="34" charset="0"/>
              </a:rPr>
              <a:t>继承了 </a:t>
            </a:r>
            <a:r>
              <a:rPr kumimoji="1" lang="en-US" altLang="zh-CN" sz="1500" b="1" dirty="0">
                <a:latin typeface="Arial" panose="020B0604020202020204" pitchFamily="34" charset="0"/>
                <a:cs typeface="Arial" panose="020B0604020202020204" pitchFamily="34" charset="0"/>
              </a:rPr>
              <a:t>Perl </a:t>
            </a:r>
            <a:r>
              <a:rPr kumimoji="1" lang="zh-CN" altLang="en-US" sz="1500" b="1" dirty="0">
                <a:latin typeface="Arial" panose="020B0604020202020204" pitchFamily="34" charset="0"/>
                <a:cs typeface="Arial" panose="020B0604020202020204" pitchFamily="34" charset="0"/>
              </a:rPr>
              <a:t>能容错的特点。</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8" name="图片 7">
            <a:extLst>
              <a:ext uri="{FF2B5EF4-FFF2-40B4-BE49-F238E27FC236}">
                <a16:creationId xmlns:a16="http://schemas.microsoft.com/office/drawing/2014/main" id="{29ADE8C0-F907-26D6-9530-38D88974E819}"/>
              </a:ext>
            </a:extLst>
          </p:cNvPr>
          <p:cNvPicPr>
            <a:picLocks noChangeAspect="1"/>
          </p:cNvPicPr>
          <p:nvPr/>
        </p:nvPicPr>
        <p:blipFill>
          <a:blip r:embed="rId4"/>
          <a:stretch>
            <a:fillRect/>
          </a:stretch>
        </p:blipFill>
        <p:spPr>
          <a:xfrm>
            <a:off x="1106235" y="3615388"/>
            <a:ext cx="6931530" cy="2497460"/>
          </a:xfrm>
          <a:prstGeom prst="rect">
            <a:avLst/>
          </a:prstGeom>
        </p:spPr>
      </p:pic>
    </p:spTree>
    <p:extLst>
      <p:ext uri="{BB962C8B-B14F-4D97-AF65-F5344CB8AC3E}">
        <p14:creationId xmlns:p14="http://schemas.microsoft.com/office/powerpoint/2010/main" val="1297754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a:t>
            </a:r>
            <a:r>
              <a:rPr lang="en-US" altLang="zh-CN" sz="2400" dirty="0">
                <a:latin typeface="华文楷体" panose="02010600040101010101" pitchFamily="2" charset="-122"/>
                <a:ea typeface="华文楷体" panose="02010600040101010101" pitchFamily="2" charset="-122"/>
              </a:rPr>
              <a:t>Python</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第二节：生物信息学中的编程语言</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83482"/>
            <a:ext cx="6426528" cy="5059077"/>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1</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Python</a:t>
            </a:r>
            <a:r>
              <a:rPr kumimoji="1" lang="zh-CN" altLang="en-US" sz="1800" b="1" dirty="0">
                <a:latin typeface="Arial" panose="020B0604020202020204" pitchFamily="34" charset="0"/>
                <a:cs typeface="Arial" panose="020B0604020202020204" pitchFamily="34" charset="0"/>
              </a:rPr>
              <a:t>简介</a:t>
            </a:r>
          </a:p>
          <a:p>
            <a:pPr eaLnBrk="1" hangingPunct="1">
              <a:lnSpc>
                <a:spcPct val="110000"/>
              </a:lnSpc>
              <a:buFont typeface="Wingdings" panose="05000000000000000000" pitchFamily="2" charset="2"/>
              <a:buNone/>
            </a:pPr>
            <a:endParaRPr kumimoji="1" lang="en-US" altLang="zh-CN" sz="1500" b="1" dirty="0">
              <a:latin typeface="Arial" panose="020B0604020202020204" pitchFamily="34" charset="0"/>
              <a:cs typeface="Arial" panose="020B0604020202020204" pitchFamily="34" charset="0"/>
            </a:endParaRPr>
          </a:p>
        </p:txBody>
      </p:sp>
      <p:pic>
        <p:nvPicPr>
          <p:cNvPr id="9" name="图片 8">
            <a:extLst>
              <a:ext uri="{FF2B5EF4-FFF2-40B4-BE49-F238E27FC236}">
                <a16:creationId xmlns:a16="http://schemas.microsoft.com/office/drawing/2014/main" id="{B27F7E81-A286-B972-00AC-056C366AF0F4}"/>
              </a:ext>
            </a:extLst>
          </p:cNvPr>
          <p:cNvPicPr>
            <a:picLocks noChangeAspect="1"/>
          </p:cNvPicPr>
          <p:nvPr/>
        </p:nvPicPr>
        <p:blipFill>
          <a:blip r:embed="rId4"/>
          <a:stretch>
            <a:fillRect/>
          </a:stretch>
        </p:blipFill>
        <p:spPr>
          <a:xfrm>
            <a:off x="1036040" y="1807671"/>
            <a:ext cx="7071919" cy="4767714"/>
          </a:xfrm>
          <a:prstGeom prst="rect">
            <a:avLst/>
          </a:prstGeom>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715444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a:t>
            </a:r>
            <a:r>
              <a:rPr lang="en-US" altLang="zh-CN" sz="2400" dirty="0">
                <a:latin typeface="华文楷体" panose="02010600040101010101" pitchFamily="2" charset="-122"/>
                <a:ea typeface="华文楷体" panose="02010600040101010101" pitchFamily="2" charset="-122"/>
              </a:rPr>
              <a:t>Python</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第二节：生物信息学中的编程语言</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83482"/>
            <a:ext cx="6426528" cy="5059077"/>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2</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Python</a:t>
            </a:r>
            <a:r>
              <a:rPr kumimoji="1" lang="zh-CN" altLang="en-US" sz="1800" b="1" dirty="0">
                <a:latin typeface="Arial" panose="020B0604020202020204" pitchFamily="34" charset="0"/>
                <a:cs typeface="Arial" panose="020B0604020202020204" pitchFamily="34" charset="0"/>
              </a:rPr>
              <a:t>安装及开发运行环境的搭建</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1</a:t>
            </a: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Windows</a:t>
            </a:r>
            <a:r>
              <a:rPr kumimoji="1" lang="zh-CN" altLang="en-US" sz="1500" b="1" dirty="0">
                <a:latin typeface="Arial" panose="020B0604020202020204" pitchFamily="34" charset="0"/>
                <a:cs typeface="Arial" panose="020B0604020202020204" pitchFamily="34" charset="0"/>
              </a:rPr>
              <a:t>下</a:t>
            </a:r>
            <a:r>
              <a:rPr kumimoji="1" lang="en-US" altLang="zh-CN" sz="1500" b="1" dirty="0">
                <a:latin typeface="Arial" panose="020B0604020202020204" pitchFamily="34" charset="0"/>
                <a:cs typeface="Arial" panose="020B0604020202020204" pitchFamily="34" charset="0"/>
              </a:rPr>
              <a:t>Python</a:t>
            </a:r>
            <a:r>
              <a:rPr kumimoji="1" lang="zh-CN" altLang="en-US" sz="1500" b="1" dirty="0">
                <a:latin typeface="Arial" panose="020B0604020202020204" pitchFamily="34" charset="0"/>
                <a:cs typeface="Arial" panose="020B0604020202020204" pitchFamily="34" charset="0"/>
              </a:rPr>
              <a:t>的下载和安装</a:t>
            </a: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2</a:t>
            </a:r>
            <a:r>
              <a:rPr kumimoji="1" lang="zh-CN" altLang="en-US" sz="1500" b="1" dirty="0">
                <a:latin typeface="Arial" panose="020B0604020202020204" pitchFamily="34" charset="0"/>
                <a:cs typeface="Arial" panose="020B0604020202020204" pitchFamily="34" charset="0"/>
              </a:rPr>
              <a:t>） </a:t>
            </a:r>
            <a:r>
              <a:rPr kumimoji="1" lang="en-US" altLang="zh-CN" sz="1500" b="1" dirty="0">
                <a:latin typeface="Arial" panose="020B0604020202020204" pitchFamily="34" charset="0"/>
                <a:cs typeface="Arial" panose="020B0604020202020204" pitchFamily="34" charset="0"/>
              </a:rPr>
              <a:t>Linux</a:t>
            </a:r>
            <a:r>
              <a:rPr kumimoji="1" lang="zh-CN" altLang="en-US" sz="1500" b="1" dirty="0">
                <a:latin typeface="Arial" panose="020B0604020202020204" pitchFamily="34" charset="0"/>
                <a:cs typeface="Arial" panose="020B0604020202020204" pitchFamily="34" charset="0"/>
              </a:rPr>
              <a:t>下</a:t>
            </a:r>
            <a:r>
              <a:rPr kumimoji="1" lang="en-US" altLang="zh-CN" sz="1500" b="1" dirty="0">
                <a:latin typeface="Arial" panose="020B0604020202020204" pitchFamily="34" charset="0"/>
                <a:cs typeface="Arial" panose="020B0604020202020204" pitchFamily="34" charset="0"/>
              </a:rPr>
              <a:t>Python</a:t>
            </a:r>
            <a:r>
              <a:rPr kumimoji="1" lang="zh-CN" altLang="en-US" sz="1500" b="1" dirty="0">
                <a:latin typeface="Arial" panose="020B0604020202020204" pitchFamily="34" charset="0"/>
                <a:cs typeface="Arial" panose="020B0604020202020204" pitchFamily="34" charset="0"/>
              </a:rPr>
              <a:t>的安装和配置</a:t>
            </a:r>
            <a:endParaRPr kumimoji="1" lang="en-US" altLang="zh-CN" sz="1500" b="1"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2" name="Picture 2">
            <a:extLst>
              <a:ext uri="{FF2B5EF4-FFF2-40B4-BE49-F238E27FC236}">
                <a16:creationId xmlns:a16="http://schemas.microsoft.com/office/drawing/2014/main" id="{AB784AFA-4E8D-6BE1-CBDB-BB9F55BEB9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7009" y="2814966"/>
            <a:ext cx="5409982" cy="145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a:extLst>
              <a:ext uri="{FF2B5EF4-FFF2-40B4-BE49-F238E27FC236}">
                <a16:creationId xmlns:a16="http://schemas.microsoft.com/office/drawing/2014/main" id="{DCEAFE25-B663-6F68-0AB5-C4BB7E9412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7009" y="4971017"/>
            <a:ext cx="5409982" cy="127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471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a:t>
            </a:r>
            <a:r>
              <a:rPr lang="en-US" altLang="zh-CN" sz="2400" dirty="0">
                <a:latin typeface="华文楷体" panose="02010600040101010101" pitchFamily="2" charset="-122"/>
                <a:ea typeface="华文楷体" panose="02010600040101010101" pitchFamily="2" charset="-122"/>
              </a:rPr>
              <a:t>Python</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第二节：生物信息学中的编程语言</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4" y="1383482"/>
            <a:ext cx="7617766" cy="5107093"/>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2</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Python</a:t>
            </a:r>
            <a:r>
              <a:rPr kumimoji="1" lang="zh-CN" altLang="en-US" sz="1800" b="1" dirty="0">
                <a:latin typeface="Arial" panose="020B0604020202020204" pitchFamily="34" charset="0"/>
                <a:cs typeface="Arial" panose="020B0604020202020204" pitchFamily="34" charset="0"/>
              </a:rPr>
              <a:t>安装及开发运行环境的搭建</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3</a:t>
            </a: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Python</a:t>
            </a:r>
            <a:r>
              <a:rPr kumimoji="1" lang="zh-CN" altLang="en-US" sz="1500" b="1" dirty="0">
                <a:latin typeface="Arial" panose="020B0604020202020204" pitchFamily="34" charset="0"/>
                <a:cs typeface="Arial" panose="020B0604020202020204" pitchFamily="34" charset="0"/>
              </a:rPr>
              <a:t>程序的运行</a:t>
            </a: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500" b="1" dirty="0">
                <a:latin typeface="Arial" panose="020B0604020202020204" pitchFamily="34" charset="0"/>
                <a:cs typeface="Arial" panose="020B0604020202020204" pitchFamily="34" charset="0"/>
              </a:rPr>
              <a:t>下面演示怎样在 </a:t>
            </a:r>
            <a:r>
              <a:rPr kumimoji="1" lang="en-US" altLang="zh-CN" sz="1500" b="1" dirty="0">
                <a:latin typeface="Arial" panose="020B0604020202020204" pitchFamily="34" charset="0"/>
                <a:cs typeface="Arial" panose="020B0604020202020204" pitchFamily="34" charset="0"/>
              </a:rPr>
              <a:t>Python </a:t>
            </a:r>
            <a:r>
              <a:rPr kumimoji="1" lang="zh-CN" altLang="en-US" sz="1500" b="1" dirty="0">
                <a:latin typeface="Arial" panose="020B0604020202020204" pitchFamily="34" charset="0"/>
                <a:cs typeface="Arial" panose="020B0604020202020204" pitchFamily="34" charset="0"/>
              </a:rPr>
              <a:t>的交互式界面中将一条 </a:t>
            </a:r>
            <a:r>
              <a:rPr kumimoji="1" lang="en-US" altLang="zh-CN" sz="1500" b="1" dirty="0">
                <a:latin typeface="Arial" panose="020B0604020202020204" pitchFamily="34" charset="0"/>
                <a:cs typeface="Arial" panose="020B0604020202020204" pitchFamily="34" charset="0"/>
              </a:rPr>
              <a:t>DNA </a:t>
            </a:r>
            <a:r>
              <a:rPr kumimoji="1" lang="zh-CN" altLang="en-US" sz="1500" b="1" dirty="0">
                <a:latin typeface="Arial" panose="020B0604020202020204" pitchFamily="34" charset="0"/>
                <a:cs typeface="Arial" panose="020B0604020202020204" pitchFamily="34" charset="0"/>
              </a:rPr>
              <a:t>序列转换为其反转序列：</a:t>
            </a: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500" dirty="0">
                <a:solidFill>
                  <a:schemeClr val="accent1">
                    <a:lumMod val="60000"/>
                    <a:lumOff val="40000"/>
                  </a:schemeClr>
                </a:solidFill>
                <a:latin typeface="Arial" panose="020B0604020202020204" pitchFamily="34" charset="0"/>
                <a:cs typeface="Arial" panose="020B0604020202020204" pitchFamily="34" charset="0"/>
              </a:rPr>
              <a:t>＞＞＞</a:t>
            </a: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seq</a:t>
            </a:r>
            <a:r>
              <a:rPr kumimoji="1" lang="zh-CN" altLang="en-US" sz="1500" dirty="0">
                <a:solidFill>
                  <a:schemeClr val="accent1">
                    <a:lumMod val="60000"/>
                    <a:lumOff val="40000"/>
                  </a:schemeClr>
                </a:solidFill>
                <a:latin typeface="Arial" panose="020B0604020202020204" pitchFamily="34" charset="0"/>
                <a:cs typeface="Arial" panose="020B0604020202020204" pitchFamily="34" charset="0"/>
              </a:rPr>
              <a:t>＝“</a:t>
            </a: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CGACAGCACTCAGTCGATCAGCGACATCGAC" # </a:t>
            </a:r>
            <a:r>
              <a:rPr kumimoji="1" lang="zh-CN" altLang="en-US" sz="1500" dirty="0">
                <a:solidFill>
                  <a:schemeClr val="accent1">
                    <a:lumMod val="60000"/>
                    <a:lumOff val="40000"/>
                  </a:schemeClr>
                </a:solidFill>
                <a:latin typeface="Arial" panose="020B0604020202020204" pitchFamily="34" charset="0"/>
                <a:cs typeface="Arial" panose="020B0604020202020204" pitchFamily="34" charset="0"/>
              </a:rPr>
              <a:t>建立一条 </a:t>
            </a: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DNA </a:t>
            </a:r>
            <a:r>
              <a:rPr kumimoji="1" lang="zh-CN" altLang="en-US" sz="1500" dirty="0">
                <a:solidFill>
                  <a:schemeClr val="accent1">
                    <a:lumMod val="60000"/>
                    <a:lumOff val="40000"/>
                  </a:schemeClr>
                </a:solidFill>
                <a:latin typeface="Arial" panose="020B0604020202020204" pitchFamily="34" charset="0"/>
                <a:cs typeface="Arial" panose="020B0604020202020204" pitchFamily="34" charset="0"/>
              </a:rPr>
              <a:t>序列 </a:t>
            </a: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 </a:t>
            </a:r>
            <a:r>
              <a:rPr kumimoji="1" lang="zh-CN" altLang="en-US" sz="1500" dirty="0">
                <a:solidFill>
                  <a:schemeClr val="accent1">
                    <a:lumMod val="60000"/>
                    <a:lumOff val="40000"/>
                  </a:schemeClr>
                </a:solidFill>
                <a:latin typeface="Arial" panose="020B0604020202020204" pitchFamily="34" charset="0"/>
                <a:cs typeface="Arial" panose="020B0604020202020204" pitchFamily="34" charset="0"/>
              </a:rPr>
              <a:t>并将其赋值给 </a:t>
            </a: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seq</a:t>
            </a:r>
          </a:p>
          <a:p>
            <a:pPr eaLnBrk="1" hangingPunct="1">
              <a:lnSpc>
                <a:spcPct val="110000"/>
              </a:lnSpc>
              <a:buFont typeface="Wingdings" panose="05000000000000000000" pitchFamily="2" charset="2"/>
              <a:buNone/>
            </a:pPr>
            <a:r>
              <a:rPr kumimoji="1" lang="zh-CN" altLang="en-US" sz="1500" dirty="0">
                <a:solidFill>
                  <a:schemeClr val="accent1">
                    <a:lumMod val="60000"/>
                    <a:lumOff val="40000"/>
                  </a:schemeClr>
                </a:solidFill>
                <a:latin typeface="Arial" panose="020B0604020202020204" pitchFamily="34" charset="0"/>
                <a:cs typeface="Arial" panose="020B0604020202020204" pitchFamily="34" charset="0"/>
              </a:rPr>
              <a:t>＞＞＞</a:t>
            </a: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print seq # </a:t>
            </a:r>
            <a:r>
              <a:rPr kumimoji="1" lang="zh-CN" altLang="en-US" sz="1500" dirty="0">
                <a:solidFill>
                  <a:schemeClr val="accent1">
                    <a:lumMod val="60000"/>
                    <a:lumOff val="40000"/>
                  </a:schemeClr>
                </a:solidFill>
                <a:latin typeface="Arial" panose="020B0604020202020204" pitchFamily="34" charset="0"/>
                <a:cs typeface="Arial" panose="020B0604020202020204" pitchFamily="34" charset="0"/>
              </a:rPr>
              <a:t>输出赋值给 </a:t>
            </a: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seq </a:t>
            </a:r>
            <a:r>
              <a:rPr kumimoji="1" lang="zh-CN" altLang="en-US" sz="1500" dirty="0">
                <a:solidFill>
                  <a:schemeClr val="accent1">
                    <a:lumMod val="60000"/>
                    <a:lumOff val="40000"/>
                  </a:schemeClr>
                </a:solidFill>
                <a:latin typeface="Arial" panose="020B0604020202020204" pitchFamily="34" charset="0"/>
                <a:cs typeface="Arial" panose="020B0604020202020204" pitchFamily="34" charset="0"/>
              </a:rPr>
              <a:t>的字符串</a:t>
            </a:r>
          </a:p>
          <a:p>
            <a:pPr eaLnBrk="1" hangingPunct="1">
              <a:lnSpc>
                <a:spcPct val="110000"/>
              </a:lnSpc>
              <a:buFont typeface="Wingdings" panose="05000000000000000000" pitchFamily="2" charset="2"/>
              <a:buNone/>
            </a:pP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CGACAGCACTCAGTCGATCAGCGAC ATCGAC</a:t>
            </a:r>
          </a:p>
          <a:p>
            <a:pPr eaLnBrk="1" hangingPunct="1">
              <a:lnSpc>
                <a:spcPct val="110000"/>
              </a:lnSpc>
              <a:buFont typeface="Wingdings" panose="05000000000000000000" pitchFamily="2" charset="2"/>
              <a:buNone/>
            </a:pPr>
            <a:r>
              <a:rPr kumimoji="1" lang="zh-CN" altLang="en-US" sz="1500" dirty="0">
                <a:solidFill>
                  <a:schemeClr val="accent1">
                    <a:lumMod val="60000"/>
                    <a:lumOff val="40000"/>
                  </a:schemeClr>
                </a:solidFill>
                <a:latin typeface="Arial" panose="020B0604020202020204" pitchFamily="34" charset="0"/>
                <a:cs typeface="Arial" panose="020B0604020202020204" pitchFamily="34" charset="0"/>
              </a:rPr>
              <a:t>＞＞＞</a:t>
            </a:r>
            <a:r>
              <a:rPr kumimoji="1" lang="en-US" altLang="zh-CN" sz="1500" dirty="0" err="1">
                <a:solidFill>
                  <a:schemeClr val="accent1">
                    <a:lumMod val="60000"/>
                    <a:lumOff val="40000"/>
                  </a:schemeClr>
                </a:solidFill>
                <a:latin typeface="Arial" panose="020B0604020202020204" pitchFamily="34" charset="0"/>
                <a:cs typeface="Arial" panose="020B0604020202020204" pitchFamily="34" charset="0"/>
              </a:rPr>
              <a:t>seqRev</a:t>
            </a:r>
            <a:r>
              <a:rPr kumimoji="1" lang="zh-CN" altLang="en-US" sz="1500" dirty="0">
                <a:solidFill>
                  <a:schemeClr val="accent1">
                    <a:lumMod val="60000"/>
                    <a:lumOff val="40000"/>
                  </a:schemeClr>
                </a:solidFill>
                <a:latin typeface="Arial" panose="020B0604020202020204" pitchFamily="34" charset="0"/>
                <a:cs typeface="Arial" panose="020B0604020202020204" pitchFamily="34" charset="0"/>
              </a:rPr>
              <a:t>＝</a:t>
            </a: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seq[::-1] # </a:t>
            </a:r>
            <a:r>
              <a:rPr kumimoji="1" lang="zh-CN" altLang="en-US" sz="1500" dirty="0">
                <a:solidFill>
                  <a:schemeClr val="accent1">
                    <a:lumMod val="60000"/>
                    <a:lumOff val="40000"/>
                  </a:schemeClr>
                </a:solidFill>
                <a:latin typeface="Arial" panose="020B0604020202020204" pitchFamily="34" charset="0"/>
                <a:cs typeface="Arial" panose="020B0604020202020204" pitchFamily="34" charset="0"/>
              </a:rPr>
              <a:t>转换 </a:t>
            </a: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DNA </a:t>
            </a:r>
            <a:r>
              <a:rPr kumimoji="1" lang="zh-CN" altLang="en-US" sz="1500" dirty="0">
                <a:solidFill>
                  <a:schemeClr val="accent1">
                    <a:lumMod val="60000"/>
                    <a:lumOff val="40000"/>
                  </a:schemeClr>
                </a:solidFill>
                <a:latin typeface="Arial" panose="020B0604020202020204" pitchFamily="34" charset="0"/>
                <a:cs typeface="Arial" panose="020B0604020202020204" pitchFamily="34" charset="0"/>
              </a:rPr>
              <a:t>链为其反转序列并将其赋值给 </a:t>
            </a:r>
            <a:r>
              <a:rPr kumimoji="1" lang="en-US" altLang="zh-CN" sz="1500" dirty="0" err="1">
                <a:solidFill>
                  <a:schemeClr val="accent1">
                    <a:lumMod val="60000"/>
                    <a:lumOff val="40000"/>
                  </a:schemeClr>
                </a:solidFill>
                <a:latin typeface="Arial" panose="020B0604020202020204" pitchFamily="34" charset="0"/>
                <a:cs typeface="Arial" panose="020B0604020202020204" pitchFamily="34" charset="0"/>
              </a:rPr>
              <a:t>seqRev</a:t>
            </a:r>
            <a:endParaRPr kumimoji="1" lang="en-US" altLang="zh-CN" sz="1500" dirty="0">
              <a:solidFill>
                <a:schemeClr val="accent1">
                  <a:lumMod val="60000"/>
                  <a:lumOff val="40000"/>
                </a:schemeClr>
              </a:solidFill>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500" dirty="0">
                <a:solidFill>
                  <a:schemeClr val="accent1">
                    <a:lumMod val="60000"/>
                    <a:lumOff val="40000"/>
                  </a:schemeClr>
                </a:solidFill>
                <a:latin typeface="Arial" panose="020B0604020202020204" pitchFamily="34" charset="0"/>
                <a:cs typeface="Arial" panose="020B0604020202020204" pitchFamily="34" charset="0"/>
              </a:rPr>
              <a:t>＞＞＞</a:t>
            </a: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print </a:t>
            </a:r>
            <a:r>
              <a:rPr kumimoji="1" lang="en-US" altLang="zh-CN" sz="1500" dirty="0" err="1">
                <a:solidFill>
                  <a:schemeClr val="accent1">
                    <a:lumMod val="60000"/>
                    <a:lumOff val="40000"/>
                  </a:schemeClr>
                </a:solidFill>
                <a:latin typeface="Arial" panose="020B0604020202020204" pitchFamily="34" charset="0"/>
                <a:cs typeface="Arial" panose="020B0604020202020204" pitchFamily="34" charset="0"/>
              </a:rPr>
              <a:t>seqRev</a:t>
            </a: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 # </a:t>
            </a:r>
            <a:r>
              <a:rPr kumimoji="1" lang="zh-CN" altLang="en-US" sz="1500" dirty="0">
                <a:solidFill>
                  <a:schemeClr val="accent1">
                    <a:lumMod val="60000"/>
                    <a:lumOff val="40000"/>
                  </a:schemeClr>
                </a:solidFill>
                <a:latin typeface="Arial" panose="020B0604020202020204" pitchFamily="34" charset="0"/>
                <a:cs typeface="Arial" panose="020B0604020202020204" pitchFamily="34" charset="0"/>
              </a:rPr>
              <a:t>输出赋值给 </a:t>
            </a:r>
            <a:r>
              <a:rPr kumimoji="1" lang="en-US" altLang="zh-CN" sz="1500" dirty="0" err="1">
                <a:solidFill>
                  <a:schemeClr val="accent1">
                    <a:lumMod val="60000"/>
                    <a:lumOff val="40000"/>
                  </a:schemeClr>
                </a:solidFill>
                <a:latin typeface="Arial" panose="020B0604020202020204" pitchFamily="34" charset="0"/>
                <a:cs typeface="Arial" panose="020B0604020202020204" pitchFamily="34" charset="0"/>
              </a:rPr>
              <a:t>seqRev</a:t>
            </a: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 </a:t>
            </a:r>
            <a:r>
              <a:rPr kumimoji="1" lang="zh-CN" altLang="en-US" sz="1500" dirty="0">
                <a:solidFill>
                  <a:schemeClr val="accent1">
                    <a:lumMod val="60000"/>
                    <a:lumOff val="40000"/>
                  </a:schemeClr>
                </a:solidFill>
                <a:latin typeface="Arial" panose="020B0604020202020204" pitchFamily="34" charset="0"/>
                <a:cs typeface="Arial" panose="020B0604020202020204" pitchFamily="34" charset="0"/>
              </a:rPr>
              <a:t>的字符串 </a:t>
            </a: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 </a:t>
            </a:r>
            <a:r>
              <a:rPr kumimoji="1" lang="zh-CN" altLang="en-US" sz="1500" dirty="0">
                <a:solidFill>
                  <a:schemeClr val="accent1">
                    <a:lumMod val="60000"/>
                    <a:lumOff val="40000"/>
                  </a:schemeClr>
                </a:solidFill>
                <a:latin typeface="Arial" panose="020B0604020202020204" pitchFamily="34" charset="0"/>
                <a:cs typeface="Arial" panose="020B0604020202020204" pitchFamily="34" charset="0"/>
              </a:rPr>
              <a:t>即原 </a:t>
            </a: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DNA </a:t>
            </a:r>
            <a:r>
              <a:rPr kumimoji="1" lang="zh-CN" altLang="en-US" sz="1500" dirty="0">
                <a:solidFill>
                  <a:schemeClr val="accent1">
                    <a:lumMod val="60000"/>
                    <a:lumOff val="40000"/>
                  </a:schemeClr>
                </a:solidFill>
                <a:latin typeface="Arial" panose="020B0604020202020204" pitchFamily="34" charset="0"/>
                <a:cs typeface="Arial" panose="020B0604020202020204" pitchFamily="34" charset="0"/>
              </a:rPr>
              <a:t>的反转序列</a:t>
            </a:r>
          </a:p>
          <a:p>
            <a:pPr eaLnBrk="1" hangingPunct="1">
              <a:lnSpc>
                <a:spcPct val="110000"/>
              </a:lnSpc>
              <a:buFont typeface="Wingdings" panose="05000000000000000000" pitchFamily="2" charset="2"/>
              <a:buNone/>
            </a:pP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CAGCTACAGCGACTAGCTGACTCAC GACAGC</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975586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a:t>
            </a:r>
            <a:r>
              <a:rPr lang="en-US" altLang="zh-CN" sz="2400" dirty="0">
                <a:latin typeface="华文楷体" panose="02010600040101010101" pitchFamily="2" charset="-122"/>
                <a:ea typeface="华文楷体" panose="02010600040101010101" pitchFamily="2" charset="-122"/>
              </a:rPr>
              <a:t>Python</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第二节：生物信息学中的编程语言</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83482"/>
            <a:ext cx="6426528" cy="5107093"/>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2</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Python</a:t>
            </a:r>
            <a:r>
              <a:rPr kumimoji="1" lang="zh-CN" altLang="en-US" sz="1800" b="1" dirty="0">
                <a:latin typeface="Arial" panose="020B0604020202020204" pitchFamily="34" charset="0"/>
                <a:cs typeface="Arial" panose="020B0604020202020204" pitchFamily="34" charset="0"/>
              </a:rPr>
              <a:t>安装及开发运行环境的搭建</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4</a:t>
            </a: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Python</a:t>
            </a:r>
            <a:r>
              <a:rPr kumimoji="1" lang="zh-CN" altLang="en-US" sz="1500" b="1" dirty="0">
                <a:latin typeface="Arial" panose="020B0604020202020204" pitchFamily="34" charset="0"/>
                <a:cs typeface="Arial" panose="020B0604020202020204" pitchFamily="34" charset="0"/>
              </a:rPr>
              <a:t>集成开发环境简介</a:t>
            </a:r>
            <a:endParaRPr kumimoji="1" lang="en-US" altLang="zh-CN" sz="1500" b="1"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Ø"/>
            </a:pPr>
            <a:r>
              <a:rPr kumimoji="1" lang="en-US" altLang="zh-CN" sz="1400" b="1" dirty="0">
                <a:latin typeface="Arial" panose="020B0604020202020204" pitchFamily="34" charset="0"/>
                <a:cs typeface="Arial" panose="020B0604020202020204" pitchFamily="34" charset="0"/>
              </a:rPr>
              <a:t>IDLE</a:t>
            </a:r>
          </a:p>
          <a:p>
            <a:pPr>
              <a:lnSpc>
                <a:spcPct val="110000"/>
              </a:lnSpc>
              <a:buFont typeface="Wingdings" panose="05000000000000000000" pitchFamily="2" charset="2"/>
              <a:buChar char="Ø"/>
            </a:pPr>
            <a:r>
              <a:rPr kumimoji="1" lang="en-US" altLang="zh-CN" sz="1400" b="1" dirty="0" err="1">
                <a:latin typeface="Arial" panose="020B0604020202020204" pitchFamily="34" charset="0"/>
                <a:cs typeface="Arial" panose="020B0604020202020204" pitchFamily="34" charset="0"/>
              </a:rPr>
              <a:t>Ipython</a:t>
            </a:r>
            <a:endParaRPr kumimoji="1" lang="en-US" altLang="zh-CN" sz="1400" b="1"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Ø"/>
            </a:pPr>
            <a:r>
              <a:rPr kumimoji="1" lang="en-US" altLang="zh-CN" sz="1400" b="1" dirty="0" err="1">
                <a:latin typeface="Arial" panose="020B0604020202020204" pitchFamily="34" charset="0"/>
                <a:cs typeface="Arial" panose="020B0604020202020204" pitchFamily="34" charset="0"/>
              </a:rPr>
              <a:t>Eclipse+pydev</a:t>
            </a:r>
            <a:endParaRPr kumimoji="1" lang="en-US" altLang="zh-CN" sz="1400" b="1"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Ø"/>
            </a:pPr>
            <a:r>
              <a:rPr kumimoji="1" lang="en-US" altLang="zh-CN" sz="1400" b="1" dirty="0" err="1">
                <a:latin typeface="Arial" panose="020B0604020202020204" pitchFamily="34" charset="0"/>
                <a:cs typeface="Arial" panose="020B0604020202020204" pitchFamily="34" charset="0"/>
              </a:rPr>
              <a:t>Ulipad</a:t>
            </a:r>
            <a:endParaRPr kumimoji="1" lang="en-US" altLang="zh-CN" sz="1400" b="1"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Ø"/>
            </a:pPr>
            <a:r>
              <a:rPr kumimoji="1" lang="en-US" altLang="zh-CN" sz="1400" b="1" dirty="0" err="1">
                <a:latin typeface="Arial" panose="020B0604020202020204" pitchFamily="34" charset="0"/>
                <a:cs typeface="Arial" panose="020B0604020202020204" pitchFamily="34" charset="0"/>
              </a:rPr>
              <a:t>Pyscripter</a:t>
            </a:r>
            <a:endParaRPr kumimoji="1" lang="en-US" altLang="zh-CN" sz="1400" b="1" dirty="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Ø"/>
            </a:pPr>
            <a:r>
              <a:rPr kumimoji="1" lang="en-US" altLang="zh-CN" sz="1400" b="1" dirty="0">
                <a:latin typeface="Arial" panose="020B0604020202020204" pitchFamily="34" charset="0"/>
                <a:cs typeface="Arial" panose="020B0604020202020204" pitchFamily="34" charset="0"/>
              </a:rPr>
              <a:t>Komodo</a:t>
            </a:r>
            <a:r>
              <a:rPr kumimoji="1" lang="zh-CN" altLang="en-US" sz="1400" b="1" dirty="0">
                <a:latin typeface="Arial" panose="020B0604020202020204" pitchFamily="34" charset="0"/>
                <a:cs typeface="Arial" panose="020B0604020202020204" pitchFamily="34" charset="0"/>
              </a:rPr>
              <a:t>和</a:t>
            </a:r>
            <a:r>
              <a:rPr kumimoji="1" lang="en-US" altLang="zh-CN" sz="1400" b="1" dirty="0">
                <a:latin typeface="Arial" panose="020B0604020202020204" pitchFamily="34" charset="0"/>
                <a:cs typeface="Arial" panose="020B0604020202020204" pitchFamily="34" charset="0"/>
              </a:rPr>
              <a:t>Komodo Edit</a:t>
            </a:r>
          </a:p>
          <a:p>
            <a:pPr>
              <a:lnSpc>
                <a:spcPct val="110000"/>
              </a:lnSpc>
              <a:buFont typeface="Wingdings" panose="05000000000000000000" pitchFamily="2" charset="2"/>
              <a:buChar char="Ø"/>
            </a:pPr>
            <a:r>
              <a:rPr kumimoji="1" lang="en-US" altLang="zh-CN" sz="1400" b="1" dirty="0" err="1">
                <a:latin typeface="Arial" panose="020B0604020202020204" pitchFamily="34" charset="0"/>
                <a:cs typeface="Arial" panose="020B0604020202020204" pitchFamily="34" charset="0"/>
              </a:rPr>
              <a:t>WingIDE</a:t>
            </a:r>
            <a:endParaRPr kumimoji="1" lang="en-US" altLang="zh-CN" sz="1400" b="1"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355910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a:t>
            </a:r>
            <a:r>
              <a:rPr lang="en-US" altLang="zh-CN" sz="2400" dirty="0">
                <a:latin typeface="华文楷体" panose="02010600040101010101" pitchFamily="2" charset="-122"/>
                <a:ea typeface="华文楷体" panose="02010600040101010101" pitchFamily="2" charset="-122"/>
              </a:rPr>
              <a:t>Python</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第二节：生物信息学中的编程语言</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83482"/>
            <a:ext cx="6426528" cy="5107093"/>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3</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Python</a:t>
            </a:r>
            <a:r>
              <a:rPr kumimoji="1" lang="zh-CN" altLang="en-US" sz="1800" b="1" dirty="0">
                <a:latin typeface="Arial" panose="020B0604020202020204" pitchFamily="34" charset="0"/>
                <a:cs typeface="Arial" panose="020B0604020202020204" pitchFamily="34" charset="0"/>
              </a:rPr>
              <a:t>在生物信息学中的应用</a:t>
            </a: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1</a:t>
            </a: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Python</a:t>
            </a:r>
            <a:r>
              <a:rPr kumimoji="1" lang="zh-CN" altLang="en-US" sz="1500" b="1" dirty="0">
                <a:latin typeface="Arial" panose="020B0604020202020204" pitchFamily="34" charset="0"/>
                <a:cs typeface="Arial" panose="020B0604020202020204" pitchFamily="34" charset="0"/>
              </a:rPr>
              <a:t>中生物信息学常用的模块</a:t>
            </a:r>
          </a:p>
          <a:p>
            <a:pPr eaLnBrk="1" hangingPunct="1">
              <a:lnSpc>
                <a:spcPct val="110000"/>
              </a:lnSpc>
              <a:buFont typeface="Wingdings" panose="05000000000000000000" pitchFamily="2" charset="2"/>
              <a:buNone/>
            </a:pPr>
            <a:r>
              <a:rPr kumimoji="1" lang="zh-CN" altLang="en-US" sz="1500" b="1" dirty="0">
                <a:latin typeface="Arial" panose="020B0604020202020204" pitchFamily="34" charset="0"/>
                <a:cs typeface="Arial" panose="020B0604020202020204" pitchFamily="34" charset="0"/>
              </a:rPr>
              <a:t>         </a:t>
            </a:r>
            <a:r>
              <a:rPr kumimoji="1" lang="en-US" altLang="zh-CN" sz="1500" b="1" dirty="0">
                <a:latin typeface="Arial" panose="020B0604020202020204" pitchFamily="34" charset="0"/>
                <a:cs typeface="Arial" panose="020B0604020202020204" pitchFamily="34" charset="0"/>
              </a:rPr>
              <a:t>NumPy</a:t>
            </a: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SciPy</a:t>
            </a:r>
            <a:r>
              <a:rPr kumimoji="1" lang="zh-CN" altLang="en-US" sz="1500" b="1" dirty="0">
                <a:latin typeface="Arial" panose="020B0604020202020204" pitchFamily="34" charset="0"/>
                <a:cs typeface="Arial" panose="020B0604020202020204" pitchFamily="34" charset="0"/>
              </a:rPr>
              <a:t>、</a:t>
            </a:r>
            <a:r>
              <a:rPr kumimoji="1" lang="en-US" altLang="zh-CN" sz="1500" b="1" dirty="0" err="1">
                <a:latin typeface="Arial" panose="020B0604020202020204" pitchFamily="34" charset="0"/>
                <a:cs typeface="Arial" panose="020B0604020202020204" pitchFamily="34" charset="0"/>
              </a:rPr>
              <a:t>Rpy</a:t>
            </a: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Matplotlib</a:t>
            </a:r>
          </a:p>
          <a:p>
            <a:pPr eaLnBrk="1" hangingPunct="1">
              <a:lnSpc>
                <a:spcPct val="110000"/>
              </a:lnSpc>
              <a:buFont typeface="Wingdings" panose="05000000000000000000" pitchFamily="2" charset="2"/>
              <a:buNone/>
            </a:pP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2</a:t>
            </a:r>
            <a:r>
              <a:rPr kumimoji="1" lang="zh-CN" altLang="en-US" sz="1500" b="1" dirty="0">
                <a:latin typeface="Arial" panose="020B0604020202020204" pitchFamily="34" charset="0"/>
                <a:cs typeface="Arial" panose="020B0604020202020204" pitchFamily="34" charset="0"/>
              </a:rPr>
              <a:t>）基于</a:t>
            </a:r>
            <a:r>
              <a:rPr kumimoji="1" lang="en-US" altLang="zh-CN" sz="1500" b="1" dirty="0">
                <a:latin typeface="Arial" panose="020B0604020202020204" pitchFamily="34" charset="0"/>
                <a:cs typeface="Arial" panose="020B0604020202020204" pitchFamily="34" charset="0"/>
              </a:rPr>
              <a:t>Python</a:t>
            </a:r>
            <a:r>
              <a:rPr kumimoji="1" lang="zh-CN" altLang="en-US" sz="1500" b="1" dirty="0">
                <a:latin typeface="Arial" panose="020B0604020202020204" pitchFamily="34" charset="0"/>
                <a:cs typeface="Arial" panose="020B0604020202020204" pitchFamily="34" charset="0"/>
              </a:rPr>
              <a:t>语言编写的生物信息常用程序</a:t>
            </a:r>
          </a:p>
          <a:p>
            <a:pPr eaLnBrk="1" hangingPunct="1">
              <a:lnSpc>
                <a:spcPct val="110000"/>
              </a:lnSpc>
              <a:buFont typeface="Wingdings" panose="05000000000000000000" pitchFamily="2" charset="2"/>
              <a:buNone/>
            </a:pPr>
            <a:r>
              <a:rPr kumimoji="1" lang="zh-CN" altLang="en-US" sz="1500" b="1" dirty="0">
                <a:latin typeface="Arial" panose="020B0604020202020204" pitchFamily="34" charset="0"/>
                <a:cs typeface="Arial" panose="020B0604020202020204" pitchFamily="34" charset="0"/>
              </a:rPr>
              <a:t>        </a:t>
            </a:r>
            <a:r>
              <a:rPr kumimoji="1" lang="en-US" altLang="zh-CN" sz="1500" b="1" dirty="0" err="1">
                <a:latin typeface="Arial" panose="020B0604020202020204" pitchFamily="34" charset="0"/>
                <a:cs typeface="Arial" panose="020B0604020202020204" pitchFamily="34" charset="0"/>
              </a:rPr>
              <a:t>PyMOL</a:t>
            </a:r>
            <a:r>
              <a:rPr kumimoji="1" lang="zh-CN" altLang="en-US" sz="1500" b="1" dirty="0">
                <a:latin typeface="Arial" panose="020B0604020202020204" pitchFamily="34" charset="0"/>
                <a:cs typeface="Arial" panose="020B0604020202020204" pitchFamily="34" charset="0"/>
              </a:rPr>
              <a:t>、</a:t>
            </a:r>
            <a:r>
              <a:rPr kumimoji="1" lang="en-US" altLang="zh-CN" sz="1500" b="1" dirty="0" err="1">
                <a:latin typeface="Arial" panose="020B0604020202020204" pitchFamily="34" charset="0"/>
                <a:cs typeface="Arial" panose="020B0604020202020204" pitchFamily="34" charset="0"/>
              </a:rPr>
              <a:t>Modeller</a:t>
            </a:r>
            <a:endParaRPr kumimoji="1" lang="en-US" altLang="zh-CN" sz="1500" b="1"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791542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三、其他编程语言</a:t>
            </a:r>
            <a:endParaRPr lang="en-US" altLang="zh-CN" sz="2400" dirty="0">
              <a:latin typeface="华文楷体" panose="02010600040101010101" pitchFamily="2" charset="-122"/>
              <a:ea typeface="华文楷体" panose="02010600040101010101" pitchFamily="2" charset="-122"/>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第二节：生物信息学中的编程语言</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83482"/>
            <a:ext cx="6426528" cy="5107093"/>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1</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R</a:t>
            </a:r>
            <a:endParaRPr kumimoji="1" lang="zh-CN" altLang="en-US"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1</a:t>
            </a:r>
            <a:r>
              <a:rPr kumimoji="1" lang="zh-CN" altLang="en-US" sz="1500" b="1" dirty="0">
                <a:latin typeface="Arial" panose="020B0604020202020204" pitchFamily="34" charset="0"/>
                <a:cs typeface="Arial" panose="020B0604020202020204" pitchFamily="34" charset="0"/>
              </a:rPr>
              <a:t>）搭建 </a:t>
            </a:r>
            <a:r>
              <a:rPr kumimoji="1" lang="en-US" altLang="zh-CN" sz="1500" b="1" dirty="0">
                <a:latin typeface="Arial" panose="020B0604020202020204" pitchFamily="34" charset="0"/>
                <a:cs typeface="Arial" panose="020B0604020202020204" pitchFamily="34" charset="0"/>
              </a:rPr>
              <a:t>R </a:t>
            </a:r>
            <a:r>
              <a:rPr kumimoji="1" lang="zh-CN" altLang="en-US" sz="1500" b="1" dirty="0">
                <a:latin typeface="Arial" panose="020B0604020202020204" pitchFamily="34" charset="0"/>
                <a:cs typeface="Arial" panose="020B0604020202020204" pitchFamily="34" charset="0"/>
              </a:rPr>
              <a:t>环境</a:t>
            </a:r>
          </a:p>
          <a:p>
            <a:pPr eaLnBrk="1" hangingPunct="1">
              <a:lnSpc>
                <a:spcPct val="110000"/>
              </a:lnSpc>
              <a:buFont typeface="Wingdings" panose="05000000000000000000" pitchFamily="2" charset="2"/>
              <a:buNone/>
            </a:pPr>
            <a:r>
              <a:rPr kumimoji="1" lang="en-US" altLang="zh-CN" sz="1500" b="1" dirty="0">
                <a:latin typeface="Arial" panose="020B0604020202020204" pitchFamily="34" charset="0"/>
                <a:cs typeface="Arial" panose="020B0604020202020204" pitchFamily="34" charset="0"/>
              </a:rPr>
              <a:t>	     1</a:t>
            </a:r>
            <a:r>
              <a:rPr kumimoji="1" lang="zh-CN" altLang="en-US" sz="1500" b="1" dirty="0">
                <a:latin typeface="Arial" panose="020B0604020202020204" pitchFamily="34" charset="0"/>
                <a:cs typeface="Arial" panose="020B0604020202020204" pitchFamily="34" charset="0"/>
              </a:rPr>
              <a:t>）安装 </a:t>
            </a:r>
            <a:r>
              <a:rPr kumimoji="1" lang="en-US" altLang="zh-CN" sz="1500" b="1" dirty="0">
                <a:latin typeface="Arial" panose="020B0604020202020204" pitchFamily="34" charset="0"/>
                <a:cs typeface="Arial" panose="020B0604020202020204" pitchFamily="34" charset="0"/>
              </a:rPr>
              <a:t>R</a:t>
            </a:r>
          </a:p>
          <a:p>
            <a:pPr eaLnBrk="1" hangingPunct="1">
              <a:lnSpc>
                <a:spcPct val="110000"/>
              </a:lnSpc>
              <a:buFont typeface="Wingdings" panose="05000000000000000000" pitchFamily="2" charset="2"/>
              <a:buNone/>
            </a:pP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500" b="1" dirty="0">
                <a:latin typeface="Arial" panose="020B0604020202020204" pitchFamily="34" charset="0"/>
                <a:cs typeface="Arial" panose="020B0604020202020204" pitchFamily="34" charset="0"/>
              </a:rPr>
              <a:t>	     2</a:t>
            </a:r>
            <a:r>
              <a:rPr kumimoji="1" lang="zh-CN" altLang="en-US" sz="1500" b="1" dirty="0">
                <a:latin typeface="Arial" panose="020B0604020202020204" pitchFamily="34" charset="0"/>
                <a:cs typeface="Arial" panose="020B0604020202020204" pitchFamily="34" charset="0"/>
              </a:rPr>
              <a:t>）安装 </a:t>
            </a:r>
            <a:r>
              <a:rPr kumimoji="1" lang="en-US" altLang="zh-CN" sz="1500" b="1" dirty="0">
                <a:latin typeface="Arial" panose="020B0604020202020204" pitchFamily="34" charset="0"/>
                <a:cs typeface="Arial" panose="020B0604020202020204" pitchFamily="34" charset="0"/>
              </a:rPr>
              <a:t>RStudio</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3" name="图片 2">
            <a:extLst>
              <a:ext uri="{FF2B5EF4-FFF2-40B4-BE49-F238E27FC236}">
                <a16:creationId xmlns:a16="http://schemas.microsoft.com/office/drawing/2014/main" id="{C9E9A3CA-A259-BA88-491B-26C27EA853A1}"/>
              </a:ext>
            </a:extLst>
          </p:cNvPr>
          <p:cNvPicPr>
            <a:picLocks noChangeAspect="1"/>
          </p:cNvPicPr>
          <p:nvPr/>
        </p:nvPicPr>
        <p:blipFill rotWithShape="1">
          <a:blip r:embed="rId4"/>
          <a:srcRect b="21387"/>
          <a:stretch/>
        </p:blipFill>
        <p:spPr>
          <a:xfrm>
            <a:off x="2880932" y="1189079"/>
            <a:ext cx="5695456" cy="2349460"/>
          </a:xfrm>
          <a:prstGeom prst="rect">
            <a:avLst/>
          </a:prstGeom>
        </p:spPr>
      </p:pic>
      <p:pic>
        <p:nvPicPr>
          <p:cNvPr id="9" name="图片 8">
            <a:extLst>
              <a:ext uri="{FF2B5EF4-FFF2-40B4-BE49-F238E27FC236}">
                <a16:creationId xmlns:a16="http://schemas.microsoft.com/office/drawing/2014/main" id="{48B45779-938E-10C6-D532-2836F5FADE7F}"/>
              </a:ext>
            </a:extLst>
          </p:cNvPr>
          <p:cNvPicPr>
            <a:picLocks noChangeAspect="1"/>
          </p:cNvPicPr>
          <p:nvPr/>
        </p:nvPicPr>
        <p:blipFill>
          <a:blip r:embed="rId5"/>
          <a:stretch>
            <a:fillRect/>
          </a:stretch>
        </p:blipFill>
        <p:spPr>
          <a:xfrm>
            <a:off x="2696407" y="3826223"/>
            <a:ext cx="6107839" cy="2555879"/>
          </a:xfrm>
          <a:prstGeom prst="rect">
            <a:avLst/>
          </a:prstGeom>
        </p:spPr>
      </p:pic>
    </p:spTree>
    <p:extLst>
      <p:ext uri="{BB962C8B-B14F-4D97-AF65-F5344CB8AC3E}">
        <p14:creationId xmlns:p14="http://schemas.microsoft.com/office/powerpoint/2010/main" val="636086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三、其他编程语言</a:t>
            </a:r>
            <a:endParaRPr lang="en-US" altLang="zh-CN" sz="2400" dirty="0">
              <a:latin typeface="华文楷体" panose="02010600040101010101" pitchFamily="2" charset="-122"/>
              <a:ea typeface="华文楷体" panose="02010600040101010101" pitchFamily="2" charset="-122"/>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第二节：生物信息学中的编程语言</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83482"/>
            <a:ext cx="6426528" cy="5107093"/>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1</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R</a:t>
            </a:r>
            <a:endParaRPr kumimoji="1" lang="zh-CN" altLang="en-US"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2</a:t>
            </a:r>
            <a:r>
              <a:rPr kumimoji="1" lang="zh-CN" altLang="en-US" sz="1500" b="1" dirty="0">
                <a:latin typeface="Arial" panose="020B0604020202020204" pitchFamily="34" charset="0"/>
                <a:cs typeface="Arial" panose="020B0604020202020204" pitchFamily="34" charset="0"/>
              </a:rPr>
              <a:t>）基本运算</a:t>
            </a:r>
          </a:p>
          <a:p>
            <a:pPr marL="0" indent="0" eaLnBrk="1" hangingPunct="1">
              <a:lnSpc>
                <a:spcPct val="110000"/>
              </a:lnSpc>
              <a:buNone/>
            </a:pPr>
            <a:r>
              <a:rPr kumimoji="1" lang="en-US" altLang="zh-CN" sz="1500" b="1" dirty="0">
                <a:latin typeface="Arial" panose="020B0604020202020204" pitchFamily="34" charset="0"/>
                <a:cs typeface="Arial" panose="020B0604020202020204" pitchFamily="34" charset="0"/>
              </a:rPr>
              <a:t>         </a:t>
            </a:r>
            <a:r>
              <a:rPr kumimoji="1" lang="zh-CN" altLang="en-US" sz="1500" b="1" dirty="0">
                <a:latin typeface="Arial" panose="020B0604020202020204" pitchFamily="34" charset="0"/>
                <a:cs typeface="Arial" panose="020B0604020202020204" pitchFamily="34" charset="0"/>
              </a:rPr>
              <a:t>数学运算</a:t>
            </a:r>
            <a:endParaRPr kumimoji="1" lang="en-US" altLang="zh-CN" sz="1500" b="1" dirty="0">
              <a:latin typeface="Arial" panose="020B0604020202020204" pitchFamily="34" charset="0"/>
              <a:cs typeface="Arial" panose="020B0604020202020204" pitchFamily="34" charset="0"/>
            </a:endParaRPr>
          </a:p>
          <a:p>
            <a:pPr marL="0" indent="0" eaLnBrk="1" hangingPunct="1">
              <a:lnSpc>
                <a:spcPct val="110000"/>
              </a:lnSpc>
              <a:buNone/>
            </a:pPr>
            <a:r>
              <a:rPr kumimoji="1" lang="en-US" altLang="zh-CN" sz="1500" b="1" dirty="0">
                <a:latin typeface="Arial" panose="020B0604020202020204" pitchFamily="34" charset="0"/>
                <a:cs typeface="Arial" panose="020B0604020202020204" pitchFamily="34" charset="0"/>
              </a:rPr>
              <a:t>         </a:t>
            </a:r>
            <a:r>
              <a:rPr kumimoji="1" lang="zh-CN" altLang="en-US" sz="1500" b="1" dirty="0">
                <a:latin typeface="Arial" panose="020B0604020202020204" pitchFamily="34" charset="0"/>
                <a:cs typeface="Arial" panose="020B0604020202020204" pitchFamily="34" charset="0"/>
              </a:rPr>
              <a:t>比较运算</a:t>
            </a:r>
            <a:endParaRPr kumimoji="1" lang="en-US" altLang="zh-CN" sz="1500" b="1" dirty="0">
              <a:latin typeface="Arial" panose="020B0604020202020204" pitchFamily="34" charset="0"/>
              <a:cs typeface="Arial" panose="020B0604020202020204" pitchFamily="34" charset="0"/>
            </a:endParaRPr>
          </a:p>
          <a:p>
            <a:pPr marL="0" indent="0" eaLnBrk="1" hangingPunct="1">
              <a:lnSpc>
                <a:spcPct val="110000"/>
              </a:lnSpc>
              <a:buNone/>
            </a:pPr>
            <a:r>
              <a:rPr kumimoji="1" lang="en-US" altLang="zh-CN" sz="1500" b="1" dirty="0">
                <a:latin typeface="Arial" panose="020B0604020202020204" pitchFamily="34" charset="0"/>
                <a:cs typeface="Arial" panose="020B0604020202020204" pitchFamily="34" charset="0"/>
              </a:rPr>
              <a:t>         </a:t>
            </a:r>
            <a:r>
              <a:rPr kumimoji="1" lang="zh-CN" altLang="en-US" sz="1500" b="1" dirty="0">
                <a:latin typeface="Arial" panose="020B0604020202020204" pitchFamily="34" charset="0"/>
                <a:cs typeface="Arial" panose="020B0604020202020204" pitchFamily="34" charset="0"/>
              </a:rPr>
              <a:t>逻辑运算</a:t>
            </a:r>
            <a:endParaRPr kumimoji="1" lang="en-US" altLang="zh-CN" sz="1500" b="1" dirty="0">
              <a:latin typeface="Arial" panose="020B0604020202020204" pitchFamily="34" charset="0"/>
              <a:cs typeface="Arial" panose="020B0604020202020204" pitchFamily="34" charset="0"/>
            </a:endParaRPr>
          </a:p>
          <a:p>
            <a:pPr marL="0" indent="0" eaLnBrk="1" hangingPunct="1">
              <a:lnSpc>
                <a:spcPct val="110000"/>
              </a:lnSpc>
              <a:buNone/>
            </a:pPr>
            <a:r>
              <a:rPr kumimoji="1" lang="en-US" altLang="zh-CN" sz="1500" b="1" dirty="0">
                <a:latin typeface="Arial" panose="020B0604020202020204" pitchFamily="34" charset="0"/>
                <a:cs typeface="Arial" panose="020B0604020202020204" pitchFamily="34" charset="0"/>
              </a:rPr>
              <a:t>         </a:t>
            </a:r>
            <a:r>
              <a:rPr kumimoji="1" lang="zh-CN" altLang="en-US" sz="1500" b="1" dirty="0">
                <a:latin typeface="Arial" panose="020B0604020202020204" pitchFamily="34" charset="0"/>
                <a:cs typeface="Arial" panose="020B0604020202020204" pitchFamily="34" charset="0"/>
              </a:rPr>
              <a:t>赋值符</a:t>
            </a:r>
            <a:endParaRPr kumimoji="1" lang="en-US" altLang="zh-CN" sz="1500" b="1" dirty="0">
              <a:latin typeface="Arial" panose="020B0604020202020204" pitchFamily="34" charset="0"/>
              <a:cs typeface="Arial" panose="020B0604020202020204" pitchFamily="34" charset="0"/>
            </a:endParaRPr>
          </a:p>
          <a:p>
            <a:pPr marL="0" indent="0" eaLnBrk="1" hangingPunct="1">
              <a:lnSpc>
                <a:spcPct val="110000"/>
              </a:lnSpc>
              <a:buNone/>
            </a:pPr>
            <a:r>
              <a:rPr kumimoji="1" lang="en-US" altLang="zh-CN" sz="1500" b="1" dirty="0">
                <a:latin typeface="Arial" panose="020B0604020202020204" pitchFamily="34" charset="0"/>
                <a:cs typeface="Arial" panose="020B0604020202020204" pitchFamily="34" charset="0"/>
              </a:rPr>
              <a:t>         </a:t>
            </a:r>
            <a:r>
              <a:rPr kumimoji="1" lang="zh-CN" altLang="en-US" sz="1500" b="1" dirty="0">
                <a:latin typeface="Arial" panose="020B0604020202020204" pitchFamily="34" charset="0"/>
                <a:cs typeface="Arial" panose="020B0604020202020204" pitchFamily="34" charset="0"/>
              </a:rPr>
              <a:t>注释</a:t>
            </a:r>
            <a:endParaRPr kumimoji="1" lang="en-US" altLang="zh-CN" sz="1500" b="1" dirty="0">
              <a:latin typeface="Arial" panose="020B0604020202020204" pitchFamily="34" charset="0"/>
              <a:cs typeface="Arial" panose="020B0604020202020204" pitchFamily="34" charset="0"/>
            </a:endParaRPr>
          </a:p>
          <a:p>
            <a:pPr marL="0" indent="0" eaLnBrk="1" hangingPunct="1">
              <a:lnSpc>
                <a:spcPct val="110000"/>
              </a:lnSpc>
              <a:buNone/>
            </a:pPr>
            <a:endParaRPr kumimoji="1" lang="en-US" altLang="zh-CN" sz="1500" b="1" dirty="0">
              <a:latin typeface="Arial" panose="020B0604020202020204" pitchFamily="34" charset="0"/>
              <a:cs typeface="Arial" panose="020B0604020202020204" pitchFamily="34" charset="0"/>
            </a:endParaRPr>
          </a:p>
          <a:p>
            <a:pPr>
              <a:lnSpc>
                <a:spcPct val="110000"/>
              </a:lnSpc>
              <a:buNone/>
            </a:pP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3</a:t>
            </a:r>
            <a:r>
              <a:rPr kumimoji="1" lang="zh-CN" altLang="en-US" sz="1500" b="1" dirty="0">
                <a:latin typeface="Arial" panose="020B0604020202020204" pitchFamily="34" charset="0"/>
                <a:cs typeface="Arial" panose="020B0604020202020204" pitchFamily="34" charset="0"/>
              </a:rPr>
              <a:t>）数据类型</a:t>
            </a:r>
          </a:p>
          <a:p>
            <a:pPr eaLnBrk="1" hangingPunct="1">
              <a:lnSpc>
                <a:spcPct val="110000"/>
              </a:lnSpc>
              <a:buFont typeface="Wingdings" panose="05000000000000000000" pitchFamily="2" charset="2"/>
              <a:buNone/>
            </a:pPr>
            <a:r>
              <a:rPr kumimoji="1" lang="en-US" altLang="zh-CN" sz="1500" b="1" dirty="0">
                <a:latin typeface="Arial" panose="020B0604020202020204" pitchFamily="34" charset="0"/>
                <a:cs typeface="Arial" panose="020B0604020202020204" pitchFamily="34" charset="0"/>
              </a:rPr>
              <a:t>	     1</a:t>
            </a:r>
            <a:r>
              <a:rPr kumimoji="1" lang="zh-CN" altLang="en-US" sz="1500" b="1" dirty="0">
                <a:latin typeface="Arial" panose="020B0604020202020204" pitchFamily="34" charset="0"/>
                <a:cs typeface="Arial" panose="020B0604020202020204" pitchFamily="34" charset="0"/>
              </a:rPr>
              <a:t>）基础类型：数值型、复数型、字符型、逻辑型</a:t>
            </a: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500" b="1" dirty="0">
                <a:latin typeface="Arial" panose="020B0604020202020204" pitchFamily="34" charset="0"/>
                <a:cs typeface="Arial" panose="020B0604020202020204" pitchFamily="34" charset="0"/>
              </a:rPr>
              <a:t>	     2</a:t>
            </a:r>
            <a:r>
              <a:rPr kumimoji="1" lang="zh-CN" altLang="en-US" sz="1500" b="1" dirty="0">
                <a:latin typeface="Arial" panose="020B0604020202020204" pitchFamily="34" charset="0"/>
                <a:cs typeface="Arial" panose="020B0604020202020204" pitchFamily="34" charset="0"/>
              </a:rPr>
              <a:t>）结构化数据：向量、数组、矩阵、因子、数据框、列表</a:t>
            </a:r>
            <a:endParaRPr kumimoji="1" lang="en-US" altLang="zh-CN" sz="1500" b="1"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3611698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三、其他编程语言</a:t>
            </a:r>
            <a:endParaRPr lang="en-US" altLang="zh-CN" sz="2400" dirty="0">
              <a:latin typeface="华文楷体" panose="02010600040101010101" pitchFamily="2" charset="-122"/>
              <a:ea typeface="华文楷体" panose="02010600040101010101" pitchFamily="2" charset="-122"/>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第二节：生物信息学中的编程语言</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83482"/>
            <a:ext cx="6426528" cy="5107093"/>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1</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R</a:t>
            </a:r>
            <a:endParaRPr kumimoji="1" lang="zh-CN" altLang="en-US"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4</a:t>
            </a: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R </a:t>
            </a:r>
            <a:r>
              <a:rPr kumimoji="1" lang="zh-CN" altLang="en-US" sz="1500" b="1" dirty="0">
                <a:latin typeface="Arial" panose="020B0604020202020204" pitchFamily="34" charset="0"/>
                <a:cs typeface="Arial" panose="020B0604020202020204" pitchFamily="34" charset="0"/>
              </a:rPr>
              <a:t>常用数学函数</a:t>
            </a:r>
          </a:p>
          <a:p>
            <a:pPr marL="0" indent="0" eaLnBrk="1" hangingPunct="1">
              <a:lnSpc>
                <a:spcPct val="110000"/>
              </a:lnSpc>
              <a:buNone/>
            </a:pPr>
            <a:endParaRPr kumimoji="1" lang="en-US" altLang="zh-CN" sz="1500" b="1" dirty="0">
              <a:latin typeface="Arial" panose="020B0604020202020204" pitchFamily="34" charset="0"/>
              <a:cs typeface="Arial" panose="020B0604020202020204" pitchFamily="34" charset="0"/>
            </a:endParaRPr>
          </a:p>
          <a:p>
            <a:pPr marL="0" indent="0" eaLnBrk="1" hangingPunct="1">
              <a:lnSpc>
                <a:spcPct val="110000"/>
              </a:lnSpc>
              <a:buNone/>
            </a:pPr>
            <a:endParaRPr kumimoji="1" lang="en-US" altLang="zh-CN" sz="1500" b="1" dirty="0">
              <a:latin typeface="Arial" panose="020B0604020202020204" pitchFamily="34" charset="0"/>
              <a:cs typeface="Arial" panose="020B0604020202020204" pitchFamily="34" charset="0"/>
            </a:endParaRPr>
          </a:p>
          <a:p>
            <a:pPr marL="0" indent="0" eaLnBrk="1" hangingPunct="1">
              <a:lnSpc>
                <a:spcPct val="110000"/>
              </a:lnSpc>
              <a:buNone/>
            </a:pPr>
            <a:endParaRPr kumimoji="1" lang="en-US" altLang="zh-CN" sz="1500" b="1" dirty="0">
              <a:latin typeface="Arial" panose="020B0604020202020204" pitchFamily="34" charset="0"/>
              <a:cs typeface="Arial" panose="020B0604020202020204" pitchFamily="34" charset="0"/>
            </a:endParaRPr>
          </a:p>
          <a:p>
            <a:pPr marL="0" indent="0" eaLnBrk="1" hangingPunct="1">
              <a:lnSpc>
                <a:spcPct val="110000"/>
              </a:lnSpc>
              <a:buNone/>
            </a:pPr>
            <a:endParaRPr kumimoji="1" lang="en-US" altLang="zh-CN" sz="1500" b="1" dirty="0">
              <a:latin typeface="Arial" panose="020B0604020202020204" pitchFamily="34" charset="0"/>
              <a:cs typeface="Arial" panose="020B0604020202020204" pitchFamily="34" charset="0"/>
            </a:endParaRPr>
          </a:p>
          <a:p>
            <a:pPr marL="0" indent="0" eaLnBrk="1" hangingPunct="1">
              <a:lnSpc>
                <a:spcPct val="110000"/>
              </a:lnSpc>
              <a:buNone/>
            </a:pPr>
            <a:endParaRPr kumimoji="1" lang="en-US" altLang="zh-CN" sz="1500" b="1" dirty="0">
              <a:latin typeface="Arial" panose="020B0604020202020204" pitchFamily="34" charset="0"/>
              <a:cs typeface="Arial" panose="020B0604020202020204" pitchFamily="34" charset="0"/>
            </a:endParaRPr>
          </a:p>
          <a:p>
            <a:pPr marL="0" indent="0" eaLnBrk="1" hangingPunct="1">
              <a:lnSpc>
                <a:spcPct val="110000"/>
              </a:lnSpc>
              <a:buNone/>
            </a:pPr>
            <a:endParaRPr kumimoji="1" lang="en-US" altLang="zh-CN" sz="1500" b="1"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3" name="图片 2">
            <a:extLst>
              <a:ext uri="{FF2B5EF4-FFF2-40B4-BE49-F238E27FC236}">
                <a16:creationId xmlns:a16="http://schemas.microsoft.com/office/drawing/2014/main" id="{D5F0B62B-8156-E0D7-1F46-CD61CA4C20F5}"/>
              </a:ext>
            </a:extLst>
          </p:cNvPr>
          <p:cNvPicPr>
            <a:picLocks noChangeAspect="1"/>
          </p:cNvPicPr>
          <p:nvPr/>
        </p:nvPicPr>
        <p:blipFill>
          <a:blip r:embed="rId4"/>
          <a:stretch>
            <a:fillRect/>
          </a:stretch>
        </p:blipFill>
        <p:spPr>
          <a:xfrm>
            <a:off x="2446426" y="2990289"/>
            <a:ext cx="4251148" cy="3105985"/>
          </a:xfrm>
          <a:prstGeom prst="rect">
            <a:avLst/>
          </a:prstGeom>
        </p:spPr>
      </p:pic>
    </p:spTree>
    <p:extLst>
      <p:ext uri="{BB962C8B-B14F-4D97-AF65-F5344CB8AC3E}">
        <p14:creationId xmlns:p14="http://schemas.microsoft.com/office/powerpoint/2010/main" val="1662528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a:t>
            </a:r>
            <a:r>
              <a:rPr lang="en-US" altLang="zh-CN" sz="2400" dirty="0">
                <a:latin typeface="华文楷体" panose="02010600040101010101" pitchFamily="2" charset="-122"/>
                <a:ea typeface="华文楷体" panose="02010600040101010101" pitchFamily="2" charset="-122"/>
              </a:rPr>
              <a:t>Linux</a:t>
            </a:r>
            <a:r>
              <a:rPr lang="zh-CN" altLang="en-US" sz="2400" dirty="0">
                <a:latin typeface="华文楷体" panose="02010600040101010101" pitchFamily="2" charset="-122"/>
                <a:ea typeface="华文楷体" panose="02010600040101010101" pitchFamily="2" charset="-122"/>
              </a:rPr>
              <a:t>简介</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a:t>
            </a:r>
            <a:r>
              <a:rPr lang="en-US" altLang="zh-CN" sz="2400" dirty="0">
                <a:latin typeface="华文楷体" panose="02010600040101010101" pitchFamily="2" charset="-122"/>
                <a:ea typeface="华文楷体" panose="02010600040101010101" pitchFamily="2" charset="-122"/>
                <a:cs typeface="+mj-cs"/>
              </a:rPr>
              <a:t>Linux </a:t>
            </a:r>
            <a:r>
              <a:rPr lang="zh-CN" altLang="en-US" sz="2400" dirty="0">
                <a:latin typeface="华文楷体" panose="02010600040101010101" pitchFamily="2" charset="-122"/>
                <a:ea typeface="华文楷体" panose="02010600040101010101" pitchFamily="2" charset="-122"/>
                <a:cs typeface="+mj-cs"/>
              </a:rPr>
              <a:t>操作系统</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511167" y="1626765"/>
            <a:ext cx="8001000" cy="4267200"/>
          </a:xfrm>
        </p:spPr>
        <p:txBody>
          <a:bodyPr>
            <a:normAutofit fontScale="85000" lnSpcReduction="20000"/>
          </a:bodyPr>
          <a:lstStyle/>
          <a:p>
            <a:pPr algn="ctr" eaLnBrk="1" hangingPunct="1">
              <a:lnSpc>
                <a:spcPct val="80000"/>
              </a:lnSpc>
              <a:buFont typeface="Wingdings" panose="05000000000000000000" pitchFamily="2" charset="2"/>
              <a:buNone/>
            </a:pPr>
            <a:endParaRPr kumimoji="1" lang="en-US" altLang="zh-CN" sz="2100" b="1" dirty="0"/>
          </a:p>
          <a:p>
            <a:pPr eaLnBrk="1" hangingPunct="1">
              <a:lnSpc>
                <a:spcPct val="110000"/>
              </a:lnSpc>
              <a:buFont typeface="Wingdings" panose="05000000000000000000" pitchFamily="2" charset="2"/>
              <a:buNone/>
            </a:pPr>
            <a:r>
              <a:rPr kumimoji="1" lang="en-US" altLang="zh-CN" sz="2100" b="1" dirty="0">
                <a:latin typeface="Arial" panose="020B0604020202020204" pitchFamily="34" charset="0"/>
                <a:cs typeface="Arial" panose="020B0604020202020204" pitchFamily="34" charset="0"/>
              </a:rPr>
              <a:t>Linux </a:t>
            </a:r>
            <a:r>
              <a:rPr kumimoji="1" lang="zh-CN" altLang="en-US" sz="2100" b="1" dirty="0">
                <a:latin typeface="Arial" panose="020B0604020202020204" pitchFamily="34" charset="0"/>
                <a:cs typeface="Arial" panose="020B0604020202020204" pitchFamily="34" charset="0"/>
              </a:rPr>
              <a:t>源于古老的 </a:t>
            </a:r>
            <a:r>
              <a:rPr kumimoji="1" lang="en-US" altLang="zh-CN" sz="2100" b="1" dirty="0">
                <a:latin typeface="Arial" panose="020B0604020202020204" pitchFamily="34" charset="0"/>
                <a:cs typeface="Arial" panose="020B0604020202020204" pitchFamily="34" charset="0"/>
              </a:rPr>
              <a:t>UNIX </a:t>
            </a:r>
            <a:r>
              <a:rPr kumimoji="1" lang="zh-CN" altLang="en-US" sz="2100" b="1" dirty="0">
                <a:latin typeface="Arial" panose="020B0604020202020204" pitchFamily="34" charset="0"/>
                <a:cs typeface="Arial" panose="020B0604020202020204" pitchFamily="34" charset="0"/>
              </a:rPr>
              <a:t>系统，其最初的版本是 </a:t>
            </a:r>
            <a:r>
              <a:rPr kumimoji="1" lang="en-US" altLang="zh-CN" sz="2100" b="1" dirty="0">
                <a:latin typeface="Arial" panose="020B0604020202020204" pitchFamily="34" charset="0"/>
                <a:cs typeface="Arial" panose="020B0604020202020204" pitchFamily="34" charset="0"/>
              </a:rPr>
              <a:t>1991 </a:t>
            </a:r>
            <a:r>
              <a:rPr kumimoji="1" lang="zh-CN" altLang="en-US" sz="2100" b="1" dirty="0">
                <a:latin typeface="Arial" panose="020B0604020202020204" pitchFamily="34" charset="0"/>
                <a:cs typeface="Arial" panose="020B0604020202020204" pitchFamily="34" charset="0"/>
              </a:rPr>
              <a:t>年 </a:t>
            </a:r>
            <a:r>
              <a:rPr kumimoji="1" lang="en-US" altLang="zh-CN" sz="2100" b="1" dirty="0">
                <a:latin typeface="Arial" panose="020B0604020202020204" pitchFamily="34" charset="0"/>
                <a:cs typeface="Arial" panose="020B0604020202020204" pitchFamily="34" charset="0"/>
              </a:rPr>
              <a:t>Linus </a:t>
            </a:r>
            <a:r>
              <a:rPr kumimoji="1" lang="zh-CN" altLang="en-US" sz="2100" b="1" dirty="0">
                <a:latin typeface="Arial" panose="020B0604020202020204" pitchFamily="34" charset="0"/>
                <a:cs typeface="Arial" panose="020B0604020202020204" pitchFamily="34" charset="0"/>
              </a:rPr>
              <a:t>在 </a:t>
            </a:r>
            <a:r>
              <a:rPr kumimoji="1" lang="en-US" altLang="zh-CN" sz="2100" b="1" dirty="0" err="1">
                <a:latin typeface="Arial" panose="020B0604020202020204" pitchFamily="34" charset="0"/>
                <a:cs typeface="Arial" panose="020B0604020202020204" pitchFamily="34" charset="0"/>
              </a:rPr>
              <a:t>Minix</a:t>
            </a:r>
            <a:r>
              <a:rPr kumimoji="1" lang="en-US" altLang="zh-CN" sz="2100" b="1" dirty="0">
                <a:latin typeface="Arial" panose="020B0604020202020204" pitchFamily="34" charset="0"/>
                <a:cs typeface="Arial" panose="020B0604020202020204" pitchFamily="34" charset="0"/>
              </a:rPr>
              <a:t> </a:t>
            </a:r>
            <a:r>
              <a:rPr kumimoji="1" lang="zh-CN" altLang="en-US" sz="2100" b="1" dirty="0">
                <a:latin typeface="Arial" panose="020B0604020202020204" pitchFamily="34" charset="0"/>
                <a:cs typeface="Arial" panose="020B0604020202020204" pitchFamily="34" charset="0"/>
              </a:rPr>
              <a:t>的基础上开发的。</a:t>
            </a:r>
            <a:endParaRPr kumimoji="1" lang="en-US" altLang="zh-CN" sz="21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21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2100" b="1" dirty="0">
                <a:latin typeface="Arial" panose="020B0604020202020204" pitchFamily="34" charset="0"/>
                <a:cs typeface="Arial" panose="020B0604020202020204" pitchFamily="34" charset="0"/>
              </a:rPr>
              <a:t>Linux </a:t>
            </a:r>
            <a:r>
              <a:rPr kumimoji="1" lang="zh-CN" altLang="en-US" sz="2100" b="1" dirty="0">
                <a:latin typeface="Arial" panose="020B0604020202020204" pitchFamily="34" charset="0"/>
                <a:cs typeface="Arial" panose="020B0604020202020204" pitchFamily="34" charset="0"/>
              </a:rPr>
              <a:t>最基本的优点就是经济，因为 </a:t>
            </a:r>
            <a:r>
              <a:rPr kumimoji="1" lang="en-US" altLang="zh-CN" sz="2100" b="1" dirty="0">
                <a:latin typeface="Arial" panose="020B0604020202020204" pitchFamily="34" charset="0"/>
                <a:cs typeface="Arial" panose="020B0604020202020204" pitchFamily="34" charset="0"/>
              </a:rPr>
              <a:t>Linux </a:t>
            </a:r>
            <a:r>
              <a:rPr kumimoji="1" lang="zh-CN" altLang="en-US" sz="2100" b="1" dirty="0">
                <a:latin typeface="Arial" panose="020B0604020202020204" pitchFamily="34" charset="0"/>
                <a:cs typeface="Arial" panose="020B0604020202020204" pitchFamily="34" charset="0"/>
              </a:rPr>
              <a:t>的内核是完全免费的，其用户或厂商能够自行地搭配其他应用程序的特性。</a:t>
            </a:r>
            <a:endParaRPr kumimoji="1" lang="en-US" altLang="zh-CN" sz="21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zh-CN" altLang="en-US" sz="21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2100" b="1" dirty="0">
                <a:latin typeface="Arial" panose="020B0604020202020204" pitchFamily="34" charset="0"/>
                <a:cs typeface="Arial" panose="020B0604020202020204" pitchFamily="34" charset="0"/>
              </a:rPr>
              <a:t>Linux </a:t>
            </a:r>
            <a:r>
              <a:rPr kumimoji="1" lang="zh-CN" altLang="en-US" sz="2100" b="1" dirty="0">
                <a:latin typeface="Arial" panose="020B0604020202020204" pitchFamily="34" charset="0"/>
                <a:cs typeface="Arial" panose="020B0604020202020204" pitchFamily="34" charset="0"/>
              </a:rPr>
              <a:t>的发行版有很多，根据软件包管理方式的不同可以分为两类：</a:t>
            </a:r>
            <a:endParaRPr kumimoji="1" lang="en-US" altLang="zh-CN" sz="21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2100" b="1" dirty="0">
                <a:latin typeface="Arial" panose="020B0604020202020204" pitchFamily="34" charset="0"/>
                <a:cs typeface="Arial" panose="020B0604020202020204" pitchFamily="34" charset="0"/>
              </a:rPr>
              <a:t>（</a:t>
            </a:r>
            <a:r>
              <a:rPr kumimoji="1" lang="en-US" altLang="zh-CN" sz="2100" b="1" dirty="0">
                <a:latin typeface="Arial" panose="020B0604020202020204" pitchFamily="34" charset="0"/>
                <a:cs typeface="Arial" panose="020B0604020202020204" pitchFamily="34" charset="0"/>
              </a:rPr>
              <a:t>1</a:t>
            </a:r>
            <a:r>
              <a:rPr kumimoji="1" lang="zh-CN" altLang="en-US" sz="2100" b="1" dirty="0">
                <a:latin typeface="Arial" panose="020B0604020202020204" pitchFamily="34" charset="0"/>
                <a:cs typeface="Arial" panose="020B0604020202020204" pitchFamily="34" charset="0"/>
              </a:rPr>
              <a:t>）使用 </a:t>
            </a:r>
            <a:r>
              <a:rPr kumimoji="1" lang="en-US" altLang="zh-CN" sz="2100" b="1" dirty="0">
                <a:latin typeface="Arial" panose="020B0604020202020204" pitchFamily="34" charset="0"/>
                <a:cs typeface="Arial" panose="020B0604020202020204" pitchFamily="34" charset="0"/>
              </a:rPr>
              <a:t>RPM </a:t>
            </a:r>
            <a:r>
              <a:rPr kumimoji="1" lang="zh-CN" altLang="en-US" sz="2100" b="1" dirty="0">
                <a:latin typeface="Arial" panose="020B0604020202020204" pitchFamily="34" charset="0"/>
                <a:cs typeface="Arial" panose="020B0604020202020204" pitchFamily="34" charset="0"/>
              </a:rPr>
              <a:t>方式，包括 </a:t>
            </a:r>
            <a:r>
              <a:rPr kumimoji="1" lang="en-US" altLang="zh-CN" sz="2100" b="1" dirty="0">
                <a:latin typeface="Arial" panose="020B0604020202020204" pitchFamily="34" charset="0"/>
                <a:cs typeface="Arial" panose="020B0604020202020204" pitchFamily="34" charset="0"/>
              </a:rPr>
              <a:t>Red Hat</a:t>
            </a:r>
            <a:r>
              <a:rPr kumimoji="1" lang="zh-CN" altLang="en-US" sz="2100" b="1" dirty="0">
                <a:latin typeface="Arial" panose="020B0604020202020204" pitchFamily="34" charset="0"/>
                <a:cs typeface="Arial" panose="020B0604020202020204" pitchFamily="34" charset="0"/>
              </a:rPr>
              <a:t>、 </a:t>
            </a:r>
            <a:r>
              <a:rPr kumimoji="1" lang="en-US" altLang="zh-CN" sz="2100" b="1" dirty="0">
                <a:latin typeface="Arial" panose="020B0604020202020204" pitchFamily="34" charset="0"/>
                <a:cs typeface="Arial" panose="020B0604020202020204" pitchFamily="34" charset="0"/>
              </a:rPr>
              <a:t>Fedora</a:t>
            </a:r>
            <a:r>
              <a:rPr kumimoji="1" lang="zh-CN" altLang="en-US" sz="2100" b="1" dirty="0">
                <a:latin typeface="Arial" panose="020B0604020202020204" pitchFamily="34" charset="0"/>
                <a:cs typeface="Arial" panose="020B0604020202020204" pitchFamily="34" charset="0"/>
              </a:rPr>
              <a:t>、 </a:t>
            </a:r>
            <a:r>
              <a:rPr kumimoji="1" lang="en-US" altLang="zh-CN" sz="2100" b="1" dirty="0" err="1">
                <a:latin typeface="Arial" panose="020B0604020202020204" pitchFamily="34" charset="0"/>
                <a:cs typeface="Arial" panose="020B0604020202020204" pitchFamily="34" charset="0"/>
              </a:rPr>
              <a:t>SuSE</a:t>
            </a:r>
            <a:r>
              <a:rPr kumimoji="1" lang="zh-CN" altLang="en-US" sz="2100" b="1" dirty="0">
                <a:latin typeface="Arial" panose="020B0604020202020204" pitchFamily="34" charset="0"/>
                <a:cs typeface="Arial" panose="020B0604020202020204" pitchFamily="34" charset="0"/>
              </a:rPr>
              <a:t>；</a:t>
            </a:r>
            <a:endParaRPr kumimoji="1" lang="en-US" altLang="zh-CN" sz="21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2100" b="1" dirty="0">
                <a:latin typeface="Arial" panose="020B0604020202020204" pitchFamily="34" charset="0"/>
                <a:cs typeface="Arial" panose="020B0604020202020204" pitchFamily="34" charset="0"/>
              </a:rPr>
              <a:t>（</a:t>
            </a:r>
            <a:r>
              <a:rPr kumimoji="1" lang="en-US" altLang="zh-CN" sz="2100" b="1" dirty="0">
                <a:latin typeface="Arial" panose="020B0604020202020204" pitchFamily="34" charset="0"/>
                <a:cs typeface="Arial" panose="020B0604020202020204" pitchFamily="34" charset="0"/>
              </a:rPr>
              <a:t>2</a:t>
            </a:r>
            <a:r>
              <a:rPr kumimoji="1" lang="zh-CN" altLang="en-US" sz="2100" b="1" dirty="0">
                <a:latin typeface="Arial" panose="020B0604020202020204" pitchFamily="34" charset="0"/>
                <a:cs typeface="Arial" panose="020B0604020202020204" pitchFamily="34" charset="0"/>
              </a:rPr>
              <a:t>）使用 </a:t>
            </a:r>
            <a:r>
              <a:rPr kumimoji="1" lang="en-US" altLang="zh-CN" sz="2100" b="1" dirty="0" err="1">
                <a:latin typeface="Arial" panose="020B0604020202020204" pitchFamily="34" charset="0"/>
                <a:cs typeface="Arial" panose="020B0604020202020204" pitchFamily="34" charset="0"/>
              </a:rPr>
              <a:t>dpkg</a:t>
            </a:r>
            <a:r>
              <a:rPr kumimoji="1" lang="en-US" altLang="zh-CN" sz="2100" b="1" dirty="0">
                <a:latin typeface="Arial" panose="020B0604020202020204" pitchFamily="34" charset="0"/>
                <a:cs typeface="Arial" panose="020B0604020202020204" pitchFamily="34" charset="0"/>
              </a:rPr>
              <a:t> </a:t>
            </a:r>
            <a:r>
              <a:rPr kumimoji="1" lang="zh-CN" altLang="en-US" sz="2100" b="1" dirty="0">
                <a:latin typeface="Arial" panose="020B0604020202020204" pitchFamily="34" charset="0"/>
                <a:cs typeface="Arial" panose="020B0604020202020204" pitchFamily="34" charset="0"/>
              </a:rPr>
              <a:t>方式，包括 </a:t>
            </a:r>
            <a:r>
              <a:rPr kumimoji="1" lang="en-US" altLang="zh-CN" sz="2100" b="1" dirty="0">
                <a:latin typeface="Arial" panose="020B0604020202020204" pitchFamily="34" charset="0"/>
                <a:cs typeface="Arial" panose="020B0604020202020204" pitchFamily="34" charset="0"/>
              </a:rPr>
              <a:t>Debian</a:t>
            </a:r>
            <a:r>
              <a:rPr kumimoji="1" lang="zh-CN" altLang="en-US" sz="2100" b="1" dirty="0">
                <a:latin typeface="Arial" panose="020B0604020202020204" pitchFamily="34" charset="0"/>
                <a:cs typeface="Arial" panose="020B0604020202020204" pitchFamily="34" charset="0"/>
              </a:rPr>
              <a:t>、 </a:t>
            </a:r>
            <a:r>
              <a:rPr kumimoji="1" lang="en-US" altLang="zh-CN" sz="2100" b="1" dirty="0">
                <a:latin typeface="Arial" panose="020B0604020202020204" pitchFamily="34" charset="0"/>
                <a:cs typeface="Arial" panose="020B0604020202020204" pitchFamily="34" charset="0"/>
              </a:rPr>
              <a:t>Ubuntu </a:t>
            </a:r>
            <a:r>
              <a:rPr kumimoji="1" lang="zh-CN" altLang="en-US" sz="2100" b="1" dirty="0">
                <a:latin typeface="Arial" panose="020B0604020202020204" pitchFamily="34" charset="0"/>
                <a:cs typeface="Arial" panose="020B0604020202020204" pitchFamily="34" charset="0"/>
              </a:rPr>
              <a:t>等。</a:t>
            </a:r>
            <a:endParaRPr kumimoji="1" lang="en-US" altLang="zh-CN" sz="21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21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2100" b="1" dirty="0">
                <a:latin typeface="Arial" panose="020B0604020202020204" pitchFamily="34" charset="0"/>
                <a:cs typeface="Arial" panose="020B0604020202020204" pitchFamily="34" charset="0"/>
              </a:rPr>
              <a:t>选择哪一种 </a:t>
            </a:r>
            <a:r>
              <a:rPr kumimoji="1" lang="en-US" altLang="zh-CN" sz="2100" b="1" dirty="0">
                <a:latin typeface="Arial" panose="020B0604020202020204" pitchFamily="34" charset="0"/>
                <a:cs typeface="Arial" panose="020B0604020202020204" pitchFamily="34" charset="0"/>
              </a:rPr>
              <a:t>Linux </a:t>
            </a:r>
            <a:r>
              <a:rPr kumimoji="1" lang="zh-CN" altLang="en-US" sz="2100" b="1" dirty="0">
                <a:latin typeface="Arial" panose="020B0604020202020204" pitchFamily="34" charset="0"/>
                <a:cs typeface="Arial" panose="020B0604020202020204" pitchFamily="34" charset="0"/>
              </a:rPr>
              <a:t>发行版并没有太大影响。</a:t>
            </a:r>
            <a:endParaRPr kumimoji="1" lang="zh-CN" altLang="en-US" sz="21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396720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三、其他编程语言</a:t>
            </a:r>
            <a:endParaRPr lang="en-US" altLang="zh-CN" sz="2400" dirty="0">
              <a:latin typeface="华文楷体" panose="02010600040101010101" pitchFamily="2" charset="-122"/>
              <a:ea typeface="华文楷体" panose="02010600040101010101" pitchFamily="2" charset="-122"/>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第二节：生物信息学中的编程语言</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83482"/>
            <a:ext cx="6426528" cy="5107093"/>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1</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R</a:t>
            </a:r>
            <a:endParaRPr kumimoji="1" lang="zh-CN" altLang="en-US"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a:lnSpc>
                <a:spcPct val="110000"/>
              </a:lnSpc>
              <a:buNone/>
            </a:pP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5</a:t>
            </a: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R </a:t>
            </a:r>
            <a:r>
              <a:rPr kumimoji="1" lang="zh-CN" altLang="en-US" sz="1500" b="1" dirty="0">
                <a:latin typeface="Arial" panose="020B0604020202020204" pitchFamily="34" charset="0"/>
                <a:cs typeface="Arial" panose="020B0604020202020204" pitchFamily="34" charset="0"/>
              </a:rPr>
              <a:t>工作空间函数</a:t>
            </a:r>
          </a:p>
          <a:p>
            <a:pPr eaLnBrk="1" hangingPunct="1">
              <a:lnSpc>
                <a:spcPct val="110000"/>
              </a:lnSpc>
              <a:buFont typeface="Wingdings" panose="05000000000000000000" pitchFamily="2" charset="2"/>
              <a:buNone/>
            </a:pPr>
            <a:r>
              <a:rPr kumimoji="1" lang="en-US" altLang="zh-CN" sz="1500" b="1" dirty="0">
                <a:latin typeface="Arial" panose="020B0604020202020204" pitchFamily="34" charset="0"/>
                <a:cs typeface="Arial" panose="020B0604020202020204" pitchFamily="34" charset="0"/>
              </a:rPr>
              <a:t>	     </a:t>
            </a:r>
            <a:r>
              <a:rPr kumimoji="1" lang="en-US" altLang="zh-CN" sz="1500" dirty="0">
                <a:latin typeface="Arial" panose="020B0604020202020204" pitchFamily="34" charset="0"/>
                <a:cs typeface="Arial" panose="020B0604020202020204" pitchFamily="34" charset="0"/>
              </a:rPr>
              <a:t>ls()</a:t>
            </a:r>
            <a:r>
              <a:rPr kumimoji="1" lang="zh-CN" altLang="en-US" sz="1500" b="1" dirty="0">
                <a:latin typeface="Arial" panose="020B0604020202020204" pitchFamily="34" charset="0"/>
                <a:cs typeface="Arial" panose="020B0604020202020204" pitchFamily="34" charset="0"/>
              </a:rPr>
              <a:t>：列出工作空间中的对象</a:t>
            </a: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500" b="1" dirty="0">
                <a:latin typeface="Arial" panose="020B0604020202020204" pitchFamily="34" charset="0"/>
                <a:cs typeface="Arial" panose="020B0604020202020204" pitchFamily="34" charset="0"/>
              </a:rPr>
              <a:t>	     </a:t>
            </a:r>
            <a:r>
              <a:rPr kumimoji="1" lang="en-US" altLang="zh-CN" sz="1500" dirty="0">
                <a:latin typeface="Arial" panose="020B0604020202020204" pitchFamily="34" charset="0"/>
                <a:cs typeface="Arial" panose="020B0604020202020204" pitchFamily="34" charset="0"/>
              </a:rPr>
              <a:t>rm()</a:t>
            </a:r>
            <a:r>
              <a:rPr kumimoji="1" lang="zh-CN" altLang="en-US" sz="1500" b="1" dirty="0">
                <a:latin typeface="Arial" panose="020B0604020202020204" pitchFamily="34" charset="0"/>
                <a:cs typeface="Arial" panose="020B0604020202020204" pitchFamily="34" charset="0"/>
              </a:rPr>
              <a:t>：删除工作空间中的对象</a:t>
            </a:r>
            <a:endParaRPr kumimoji="1" lang="en-US" altLang="zh-CN" sz="1500" b="1" dirty="0">
              <a:latin typeface="Arial" panose="020B0604020202020204" pitchFamily="34" charset="0"/>
              <a:cs typeface="Arial" panose="020B0604020202020204" pitchFamily="34" charset="0"/>
            </a:endParaRPr>
          </a:p>
          <a:p>
            <a:pPr>
              <a:lnSpc>
                <a:spcPct val="110000"/>
              </a:lnSpc>
              <a:buNone/>
            </a:pPr>
            <a:r>
              <a:rPr kumimoji="1" lang="en-US" altLang="zh-CN" sz="1500" b="1" dirty="0">
                <a:latin typeface="Arial" panose="020B0604020202020204" pitchFamily="34" charset="0"/>
                <a:cs typeface="Arial" panose="020B0604020202020204" pitchFamily="34" charset="0"/>
              </a:rPr>
              <a:t>	     </a:t>
            </a:r>
            <a:r>
              <a:rPr kumimoji="1" lang="en-US" altLang="zh-CN" sz="1500" dirty="0">
                <a:latin typeface="Arial" panose="020B0604020202020204" pitchFamily="34" charset="0"/>
                <a:cs typeface="Arial" panose="020B0604020202020204" pitchFamily="34" charset="0"/>
              </a:rPr>
              <a:t>rm(list = ls())</a:t>
            </a:r>
            <a:r>
              <a:rPr kumimoji="1" lang="zh-CN" altLang="en-US" sz="1500" b="1" dirty="0">
                <a:latin typeface="Arial" panose="020B0604020202020204" pitchFamily="34" charset="0"/>
                <a:cs typeface="Arial" panose="020B0604020202020204" pitchFamily="34" charset="0"/>
              </a:rPr>
              <a:t>：删除空间中所有变量</a:t>
            </a:r>
            <a:endParaRPr kumimoji="1" lang="en-US" altLang="zh-CN" sz="1500" b="1" dirty="0">
              <a:latin typeface="Arial" panose="020B0604020202020204" pitchFamily="34" charset="0"/>
              <a:cs typeface="Arial" panose="020B0604020202020204" pitchFamily="34" charset="0"/>
            </a:endParaRPr>
          </a:p>
          <a:p>
            <a:pPr>
              <a:lnSpc>
                <a:spcPct val="110000"/>
              </a:lnSpc>
              <a:buNone/>
            </a:pPr>
            <a:r>
              <a:rPr kumimoji="1" lang="en-US" altLang="zh-CN" sz="1500" b="1" dirty="0">
                <a:latin typeface="Arial" panose="020B0604020202020204" pitchFamily="34" charset="0"/>
                <a:cs typeface="Arial" panose="020B0604020202020204" pitchFamily="34" charset="0"/>
              </a:rPr>
              <a:t>	     </a:t>
            </a:r>
            <a:r>
              <a:rPr kumimoji="1" lang="en-US" altLang="zh-CN" sz="1500" dirty="0" err="1">
                <a:latin typeface="Arial" panose="020B0604020202020204" pitchFamily="34" charset="0"/>
                <a:cs typeface="Arial" panose="020B0604020202020204" pitchFamily="34" charset="0"/>
              </a:rPr>
              <a:t>save.image</a:t>
            </a:r>
            <a:r>
              <a:rPr kumimoji="1" lang="en-US" altLang="zh-CN" sz="1500" dirty="0">
                <a:latin typeface="Arial" panose="020B0604020202020204" pitchFamily="34" charset="0"/>
                <a:cs typeface="Arial" panose="020B0604020202020204" pitchFamily="34" charset="0"/>
              </a:rPr>
              <a:t>()</a:t>
            </a:r>
            <a:r>
              <a:rPr kumimoji="1" lang="zh-CN" altLang="en-US" sz="1500" b="1" dirty="0">
                <a:latin typeface="Arial" panose="020B0604020202020204" pitchFamily="34" charset="0"/>
                <a:cs typeface="Arial" panose="020B0604020202020204" pitchFamily="34" charset="0"/>
              </a:rPr>
              <a:t>：保存工作镜像</a:t>
            </a:r>
            <a:endParaRPr kumimoji="1" lang="en-US" altLang="zh-CN" sz="1500" b="1" dirty="0">
              <a:latin typeface="Arial" panose="020B0604020202020204" pitchFamily="34" charset="0"/>
              <a:cs typeface="Arial" panose="020B0604020202020204" pitchFamily="34" charset="0"/>
            </a:endParaRPr>
          </a:p>
          <a:p>
            <a:pPr>
              <a:lnSpc>
                <a:spcPct val="110000"/>
              </a:lnSpc>
              <a:buNone/>
            </a:pPr>
            <a:r>
              <a:rPr kumimoji="1" lang="en-US" altLang="zh-CN" sz="1500" b="1" dirty="0">
                <a:latin typeface="Arial" panose="020B0604020202020204" pitchFamily="34" charset="0"/>
                <a:cs typeface="Arial" panose="020B0604020202020204" pitchFamily="34" charset="0"/>
              </a:rPr>
              <a:t>	     </a:t>
            </a:r>
            <a:r>
              <a:rPr kumimoji="1" lang="en-US" altLang="zh-CN" sz="1500" dirty="0">
                <a:latin typeface="Arial" panose="020B0604020202020204" pitchFamily="34" charset="0"/>
                <a:cs typeface="Arial" panose="020B0604020202020204" pitchFamily="34" charset="0"/>
              </a:rPr>
              <a:t>sink()</a:t>
            </a:r>
            <a:r>
              <a:rPr kumimoji="1" lang="zh-CN" altLang="en-US" sz="1500" b="1" dirty="0">
                <a:latin typeface="Arial" panose="020B0604020202020204" pitchFamily="34" charset="0"/>
                <a:cs typeface="Arial" panose="020B0604020202020204" pitchFamily="34" charset="0"/>
              </a:rPr>
              <a:t>：将运行结果保存到指定文件中</a:t>
            </a:r>
            <a:endParaRPr kumimoji="1" lang="en-US" altLang="zh-CN" sz="1500" b="1" dirty="0">
              <a:latin typeface="Arial" panose="020B0604020202020204" pitchFamily="34" charset="0"/>
              <a:cs typeface="Arial" panose="020B0604020202020204" pitchFamily="34" charset="0"/>
            </a:endParaRPr>
          </a:p>
          <a:p>
            <a:pPr>
              <a:lnSpc>
                <a:spcPct val="110000"/>
              </a:lnSpc>
              <a:buNone/>
            </a:pPr>
            <a:r>
              <a:rPr kumimoji="1" lang="en-US" altLang="zh-CN" sz="1500" b="1" dirty="0">
                <a:latin typeface="Arial" panose="020B0604020202020204" pitchFamily="34" charset="0"/>
                <a:cs typeface="Arial" panose="020B0604020202020204" pitchFamily="34" charset="0"/>
              </a:rPr>
              <a:t>	     </a:t>
            </a:r>
            <a:r>
              <a:rPr kumimoji="1" lang="en-US" altLang="zh-CN" sz="1500" dirty="0" err="1">
                <a:latin typeface="Arial" panose="020B0604020202020204" pitchFamily="34" charset="0"/>
                <a:cs typeface="Arial" panose="020B0604020202020204" pitchFamily="34" charset="0"/>
              </a:rPr>
              <a:t>getwd</a:t>
            </a:r>
            <a:r>
              <a:rPr kumimoji="1" lang="en-US" altLang="zh-CN" sz="1500" dirty="0">
                <a:latin typeface="Arial" panose="020B0604020202020204" pitchFamily="34" charset="0"/>
                <a:cs typeface="Arial" panose="020B0604020202020204" pitchFamily="34" charset="0"/>
              </a:rPr>
              <a:t>()</a:t>
            </a:r>
            <a:r>
              <a:rPr kumimoji="1" lang="zh-CN" altLang="en-US" sz="1500" b="1" dirty="0">
                <a:latin typeface="Arial" panose="020B0604020202020204" pitchFamily="34" charset="0"/>
                <a:cs typeface="Arial" panose="020B0604020202020204" pitchFamily="34" charset="0"/>
              </a:rPr>
              <a:t>：显示当前工作文件夹</a:t>
            </a:r>
            <a:endParaRPr kumimoji="1" lang="en-US" altLang="zh-CN" sz="1500" b="1" dirty="0">
              <a:latin typeface="Arial" panose="020B0604020202020204" pitchFamily="34" charset="0"/>
              <a:cs typeface="Arial" panose="020B0604020202020204" pitchFamily="34" charset="0"/>
            </a:endParaRPr>
          </a:p>
          <a:p>
            <a:pPr>
              <a:lnSpc>
                <a:spcPct val="110000"/>
              </a:lnSpc>
              <a:buNone/>
            </a:pPr>
            <a:r>
              <a:rPr kumimoji="1" lang="en-US" altLang="zh-CN" sz="1500" b="1" dirty="0">
                <a:latin typeface="Arial" panose="020B0604020202020204" pitchFamily="34" charset="0"/>
                <a:cs typeface="Arial" panose="020B0604020202020204" pitchFamily="34" charset="0"/>
              </a:rPr>
              <a:t>	     </a:t>
            </a:r>
            <a:r>
              <a:rPr kumimoji="1" lang="en-US" altLang="zh-CN" sz="1500" dirty="0" err="1">
                <a:latin typeface="Arial" panose="020B0604020202020204" pitchFamily="34" charset="0"/>
                <a:cs typeface="Arial" panose="020B0604020202020204" pitchFamily="34" charset="0"/>
              </a:rPr>
              <a:t>setwd</a:t>
            </a:r>
            <a:r>
              <a:rPr kumimoji="1" lang="en-US" altLang="zh-CN" sz="1500" dirty="0">
                <a:latin typeface="Arial" panose="020B0604020202020204" pitchFamily="34" charset="0"/>
                <a:cs typeface="Arial" panose="020B0604020202020204" pitchFamily="34" charset="0"/>
              </a:rPr>
              <a:t>()</a:t>
            </a:r>
            <a:r>
              <a:rPr kumimoji="1" lang="zh-CN" altLang="en-US" sz="1500" b="1" dirty="0">
                <a:latin typeface="Arial" panose="020B0604020202020204" pitchFamily="34" charset="0"/>
                <a:cs typeface="Arial" panose="020B0604020202020204" pitchFamily="34" charset="0"/>
              </a:rPr>
              <a:t>：设定工作文件夹</a:t>
            </a:r>
            <a:endParaRPr kumimoji="1" lang="en-US" altLang="zh-CN" sz="1500" b="1" dirty="0">
              <a:latin typeface="Arial" panose="020B0604020202020204" pitchFamily="34" charset="0"/>
              <a:cs typeface="Arial" panose="020B0604020202020204" pitchFamily="34" charset="0"/>
            </a:endParaRPr>
          </a:p>
          <a:p>
            <a:pPr>
              <a:lnSpc>
                <a:spcPct val="110000"/>
              </a:lnSpc>
              <a:buNone/>
            </a:pPr>
            <a:endParaRPr kumimoji="1" lang="en-US" altLang="zh-CN" sz="1500" b="1" dirty="0">
              <a:latin typeface="Arial" panose="020B0604020202020204" pitchFamily="34" charset="0"/>
              <a:cs typeface="Arial" panose="020B0604020202020204" pitchFamily="34" charset="0"/>
            </a:endParaRPr>
          </a:p>
          <a:p>
            <a:pPr>
              <a:lnSpc>
                <a:spcPct val="110000"/>
              </a:lnSpc>
              <a:buNone/>
            </a:pP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6</a:t>
            </a:r>
            <a:r>
              <a:rPr kumimoji="1" lang="zh-CN" altLang="en-US" sz="1500" b="1" dirty="0">
                <a:latin typeface="Arial" panose="020B0604020202020204" pitchFamily="34" charset="0"/>
                <a:cs typeface="Arial" panose="020B0604020202020204" pitchFamily="34" charset="0"/>
              </a:rPr>
              <a:t>）外部数据读取与读出</a:t>
            </a:r>
          </a:p>
          <a:p>
            <a:pPr eaLnBrk="1" hangingPunct="1">
              <a:lnSpc>
                <a:spcPct val="110000"/>
              </a:lnSpc>
              <a:buFont typeface="Wingdings" panose="05000000000000000000" pitchFamily="2" charset="2"/>
              <a:buNone/>
            </a:pPr>
            <a:r>
              <a:rPr kumimoji="1" lang="en-US" altLang="zh-CN" sz="1500" b="1" dirty="0">
                <a:latin typeface="Arial" panose="020B0604020202020204" pitchFamily="34" charset="0"/>
                <a:cs typeface="Arial" panose="020B0604020202020204" pitchFamily="34" charset="0"/>
              </a:rPr>
              <a:t>	     </a:t>
            </a:r>
            <a:r>
              <a:rPr kumimoji="1" lang="en-US" altLang="zh-CN" sz="1500" b="1" dirty="0" err="1">
                <a:latin typeface="Arial" panose="020B0604020202020204" pitchFamily="34" charset="0"/>
                <a:cs typeface="Arial" panose="020B0604020202020204" pitchFamily="34" charset="0"/>
              </a:rPr>
              <a:t>read.table</a:t>
            </a:r>
            <a:r>
              <a:rPr kumimoji="1" lang="en-US" altLang="zh-CN" sz="1500" b="1" dirty="0">
                <a:latin typeface="Arial" panose="020B0604020202020204" pitchFamily="34" charset="0"/>
                <a:cs typeface="Arial" panose="020B0604020202020204" pitchFamily="34" charset="0"/>
              </a:rPr>
              <a:t>()</a:t>
            </a: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read.csv()</a:t>
            </a:r>
            <a:r>
              <a:rPr kumimoji="1" lang="zh-CN" altLang="en-US" sz="1500" b="1" dirty="0">
                <a:latin typeface="Arial" panose="020B0604020202020204" pitchFamily="34" charset="0"/>
                <a:cs typeface="Arial" panose="020B0604020202020204" pitchFamily="34" charset="0"/>
              </a:rPr>
              <a:t>、</a:t>
            </a:r>
            <a:r>
              <a:rPr kumimoji="1" lang="en-US" altLang="zh-CN" sz="1500" b="1" dirty="0" err="1">
                <a:latin typeface="Arial" panose="020B0604020202020204" pitchFamily="34" charset="0"/>
                <a:cs typeface="Arial" panose="020B0604020202020204" pitchFamily="34" charset="0"/>
              </a:rPr>
              <a:t>write.table</a:t>
            </a:r>
            <a:r>
              <a:rPr kumimoji="1" lang="en-US" altLang="zh-CN" sz="1500" b="1" dirty="0">
                <a:latin typeface="Arial" panose="020B0604020202020204" pitchFamily="34" charset="0"/>
                <a:cs typeface="Arial" panose="020B0604020202020204" pitchFamily="34" charset="0"/>
              </a:rPr>
              <a:t>()</a:t>
            </a: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write.csv()</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4278823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三、其他编程语言</a:t>
            </a:r>
            <a:endParaRPr lang="en-US" altLang="zh-CN" sz="2400" dirty="0">
              <a:latin typeface="华文楷体" panose="02010600040101010101" pitchFamily="2" charset="-122"/>
              <a:ea typeface="华文楷体" panose="02010600040101010101" pitchFamily="2" charset="-122"/>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第二节：生物信息学中的编程语言</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83482"/>
            <a:ext cx="6426528" cy="5107093"/>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1</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R</a:t>
            </a:r>
            <a:endParaRPr kumimoji="1" lang="zh-CN" altLang="en-US"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a:lnSpc>
                <a:spcPct val="110000"/>
              </a:lnSpc>
              <a:buNone/>
            </a:pP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7</a:t>
            </a:r>
            <a:r>
              <a:rPr kumimoji="1" lang="zh-CN" altLang="en-US" sz="1500" b="1" dirty="0">
                <a:latin typeface="Arial" panose="020B0604020202020204" pitchFamily="34" charset="0"/>
                <a:cs typeface="Arial" panose="020B0604020202020204" pitchFamily="34" charset="0"/>
              </a:rPr>
              <a:t>）基本绘图函数及参数</a:t>
            </a:r>
            <a:endParaRPr kumimoji="1" lang="en-US" altLang="zh-CN" sz="1500" b="1" dirty="0">
              <a:latin typeface="Arial" panose="020B0604020202020204" pitchFamily="34" charset="0"/>
              <a:cs typeface="Arial" panose="020B0604020202020204" pitchFamily="34" charset="0"/>
            </a:endParaRPr>
          </a:p>
          <a:p>
            <a:pPr>
              <a:lnSpc>
                <a:spcPct val="110000"/>
              </a:lnSpc>
              <a:buNone/>
            </a:pPr>
            <a:r>
              <a:rPr kumimoji="1" lang="en-US" altLang="zh-CN" sz="1500" b="1" dirty="0">
                <a:latin typeface="Arial" panose="020B0604020202020204" pitchFamily="34" charset="0"/>
                <a:cs typeface="Arial" panose="020B0604020202020204" pitchFamily="34" charset="0"/>
              </a:rPr>
              <a:t>	     1</a:t>
            </a:r>
            <a:r>
              <a:rPr kumimoji="1" lang="zh-CN" altLang="en-US" sz="1500" b="1" dirty="0">
                <a:latin typeface="Arial" panose="020B0604020202020204" pitchFamily="34" charset="0"/>
                <a:cs typeface="Arial" panose="020B0604020202020204" pitchFamily="34" charset="0"/>
              </a:rPr>
              <a:t>）基本绘图函数</a:t>
            </a:r>
          </a:p>
          <a:p>
            <a:pPr eaLnBrk="1" hangingPunct="1">
              <a:lnSpc>
                <a:spcPct val="110000"/>
              </a:lnSpc>
              <a:buFont typeface="Wingdings" panose="05000000000000000000" pitchFamily="2" charset="2"/>
              <a:buNone/>
            </a:pPr>
            <a:r>
              <a:rPr kumimoji="1" lang="en-US" altLang="zh-CN" sz="1500" b="1" dirty="0">
                <a:latin typeface="Arial" panose="020B0604020202020204" pitchFamily="34" charset="0"/>
                <a:cs typeface="Arial" panose="020B0604020202020204" pitchFamily="34" charset="0"/>
              </a:rPr>
              <a:t>	     </a:t>
            </a:r>
            <a:r>
              <a:rPr kumimoji="1" lang="en-US" altLang="zh-CN" sz="1500" dirty="0">
                <a:latin typeface="Arial" panose="020B0604020202020204" pitchFamily="34" charset="0"/>
                <a:cs typeface="Arial" panose="020B0604020202020204" pitchFamily="34" charset="0"/>
              </a:rPr>
              <a:t>plot()</a:t>
            </a:r>
            <a:r>
              <a:rPr kumimoji="1" lang="zh-CN" altLang="en-US" sz="1500" b="1" dirty="0">
                <a:latin typeface="Arial" panose="020B0604020202020204" pitchFamily="34" charset="0"/>
                <a:cs typeface="Arial" panose="020B0604020202020204" pitchFamily="34" charset="0"/>
              </a:rPr>
              <a:t>：绘制散点图等多种图形</a:t>
            </a: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500" b="1" dirty="0">
                <a:latin typeface="Arial" panose="020B0604020202020204" pitchFamily="34" charset="0"/>
                <a:cs typeface="Arial" panose="020B0604020202020204" pitchFamily="34" charset="0"/>
              </a:rPr>
              <a:t>	     </a:t>
            </a:r>
            <a:r>
              <a:rPr kumimoji="1" lang="en-US" altLang="zh-CN" sz="1500" dirty="0">
                <a:latin typeface="Arial" panose="020B0604020202020204" pitchFamily="34" charset="0"/>
                <a:cs typeface="Arial" panose="020B0604020202020204" pitchFamily="34" charset="0"/>
              </a:rPr>
              <a:t>hist()</a:t>
            </a:r>
            <a:r>
              <a:rPr kumimoji="1" lang="zh-CN" altLang="en-US" sz="1500" b="1" dirty="0">
                <a:latin typeface="Arial" panose="020B0604020202020204" pitchFamily="34" charset="0"/>
                <a:cs typeface="Arial" panose="020B0604020202020204" pitchFamily="34" charset="0"/>
              </a:rPr>
              <a:t>：直方图</a:t>
            </a:r>
            <a:endParaRPr kumimoji="1" lang="en-US" altLang="zh-CN" sz="1500" b="1" dirty="0">
              <a:latin typeface="Arial" panose="020B0604020202020204" pitchFamily="34" charset="0"/>
              <a:cs typeface="Arial" panose="020B0604020202020204" pitchFamily="34" charset="0"/>
            </a:endParaRPr>
          </a:p>
          <a:p>
            <a:pPr>
              <a:lnSpc>
                <a:spcPct val="110000"/>
              </a:lnSpc>
              <a:buNone/>
            </a:pPr>
            <a:r>
              <a:rPr kumimoji="1" lang="en-US" altLang="zh-CN" sz="1500" b="1" dirty="0">
                <a:latin typeface="Arial" panose="020B0604020202020204" pitchFamily="34" charset="0"/>
                <a:cs typeface="Arial" panose="020B0604020202020204" pitchFamily="34" charset="0"/>
              </a:rPr>
              <a:t>	     </a:t>
            </a:r>
            <a:r>
              <a:rPr kumimoji="1" lang="en-US" altLang="zh-CN" sz="1500" dirty="0">
                <a:latin typeface="Arial" panose="020B0604020202020204" pitchFamily="34" charset="0"/>
                <a:cs typeface="Arial" panose="020B0604020202020204" pitchFamily="34" charset="0"/>
              </a:rPr>
              <a:t>boxplot()</a:t>
            </a:r>
            <a:r>
              <a:rPr kumimoji="1" lang="zh-CN" altLang="en-US" sz="1500" b="1" dirty="0">
                <a:latin typeface="Arial" panose="020B0604020202020204" pitchFamily="34" charset="0"/>
                <a:cs typeface="Arial" panose="020B0604020202020204" pitchFamily="34" charset="0"/>
              </a:rPr>
              <a:t>：箱线图</a:t>
            </a:r>
            <a:endParaRPr kumimoji="1" lang="en-US" altLang="zh-CN" sz="1500" b="1" dirty="0">
              <a:latin typeface="Arial" panose="020B0604020202020204" pitchFamily="34" charset="0"/>
              <a:cs typeface="Arial" panose="020B0604020202020204" pitchFamily="34" charset="0"/>
            </a:endParaRPr>
          </a:p>
          <a:p>
            <a:pPr>
              <a:lnSpc>
                <a:spcPct val="110000"/>
              </a:lnSpc>
              <a:buNone/>
            </a:pPr>
            <a:r>
              <a:rPr kumimoji="1" lang="en-US" altLang="zh-CN" sz="1500" b="1" dirty="0">
                <a:latin typeface="Arial" panose="020B0604020202020204" pitchFamily="34" charset="0"/>
                <a:cs typeface="Arial" panose="020B0604020202020204" pitchFamily="34" charset="0"/>
              </a:rPr>
              <a:t>	     </a:t>
            </a:r>
            <a:r>
              <a:rPr kumimoji="1" lang="en-US" altLang="zh-CN" sz="1500" dirty="0" err="1">
                <a:latin typeface="Arial" panose="020B0604020202020204" pitchFamily="34" charset="0"/>
                <a:cs typeface="Arial" panose="020B0604020202020204" pitchFamily="34" charset="0"/>
              </a:rPr>
              <a:t>stripchart</a:t>
            </a:r>
            <a:r>
              <a:rPr kumimoji="1" lang="en-US" altLang="zh-CN" sz="1500" dirty="0">
                <a:latin typeface="Arial" panose="020B0604020202020204" pitchFamily="34" charset="0"/>
                <a:cs typeface="Arial" panose="020B0604020202020204" pitchFamily="34" charset="0"/>
              </a:rPr>
              <a:t>()</a:t>
            </a:r>
            <a:r>
              <a:rPr kumimoji="1" lang="zh-CN" altLang="en-US" sz="1500" b="1" dirty="0">
                <a:latin typeface="Arial" panose="020B0604020202020204" pitchFamily="34" charset="0"/>
                <a:cs typeface="Arial" panose="020B0604020202020204" pitchFamily="34" charset="0"/>
              </a:rPr>
              <a:t>：点图</a:t>
            </a:r>
            <a:endParaRPr kumimoji="1" lang="en-US" altLang="zh-CN" sz="1500" b="1" dirty="0">
              <a:latin typeface="Arial" panose="020B0604020202020204" pitchFamily="34" charset="0"/>
              <a:cs typeface="Arial" panose="020B0604020202020204" pitchFamily="34" charset="0"/>
            </a:endParaRPr>
          </a:p>
          <a:p>
            <a:pPr>
              <a:lnSpc>
                <a:spcPct val="110000"/>
              </a:lnSpc>
              <a:buNone/>
            </a:pPr>
            <a:r>
              <a:rPr kumimoji="1" lang="en-US" altLang="zh-CN" sz="1500" b="1" dirty="0">
                <a:latin typeface="Arial" panose="020B0604020202020204" pitchFamily="34" charset="0"/>
                <a:cs typeface="Arial" panose="020B0604020202020204" pitchFamily="34" charset="0"/>
              </a:rPr>
              <a:t>	     </a:t>
            </a:r>
            <a:r>
              <a:rPr kumimoji="1" lang="en-US" altLang="zh-CN" sz="1500" dirty="0" err="1">
                <a:latin typeface="Arial" panose="020B0604020202020204" pitchFamily="34" charset="0"/>
                <a:cs typeface="Arial" panose="020B0604020202020204" pitchFamily="34" charset="0"/>
              </a:rPr>
              <a:t>barplot</a:t>
            </a:r>
            <a:r>
              <a:rPr kumimoji="1" lang="en-US" altLang="zh-CN" sz="1500" dirty="0">
                <a:latin typeface="Arial" panose="020B0604020202020204" pitchFamily="34" charset="0"/>
                <a:cs typeface="Arial" panose="020B0604020202020204" pitchFamily="34" charset="0"/>
              </a:rPr>
              <a:t>()</a:t>
            </a:r>
            <a:r>
              <a:rPr kumimoji="1" lang="zh-CN" altLang="en-US" sz="1500" b="1" dirty="0">
                <a:latin typeface="Arial" panose="020B0604020202020204" pitchFamily="34" charset="0"/>
                <a:cs typeface="Arial" panose="020B0604020202020204" pitchFamily="34" charset="0"/>
              </a:rPr>
              <a:t>：条形图</a:t>
            </a:r>
            <a:endParaRPr kumimoji="1" lang="en-US" altLang="zh-CN" sz="1500" b="1" dirty="0">
              <a:latin typeface="Arial" panose="020B0604020202020204" pitchFamily="34" charset="0"/>
              <a:cs typeface="Arial" panose="020B0604020202020204" pitchFamily="34" charset="0"/>
            </a:endParaRPr>
          </a:p>
          <a:p>
            <a:pPr>
              <a:lnSpc>
                <a:spcPct val="110000"/>
              </a:lnSpc>
              <a:buNone/>
            </a:pPr>
            <a:r>
              <a:rPr kumimoji="1" lang="en-US" altLang="zh-CN" sz="1500" b="1" dirty="0">
                <a:latin typeface="Arial" panose="020B0604020202020204" pitchFamily="34" charset="0"/>
                <a:cs typeface="Arial" panose="020B0604020202020204" pitchFamily="34" charset="0"/>
              </a:rPr>
              <a:t>	     </a:t>
            </a:r>
            <a:r>
              <a:rPr kumimoji="1" lang="en-US" altLang="zh-CN" sz="1500" dirty="0" err="1">
                <a:latin typeface="Arial" panose="020B0604020202020204" pitchFamily="34" charset="0"/>
                <a:cs typeface="Arial" panose="020B0604020202020204" pitchFamily="34" charset="0"/>
              </a:rPr>
              <a:t>dotplot</a:t>
            </a:r>
            <a:r>
              <a:rPr kumimoji="1" lang="en-US" altLang="zh-CN" sz="1500" dirty="0">
                <a:latin typeface="Arial" panose="020B0604020202020204" pitchFamily="34" charset="0"/>
                <a:cs typeface="Arial" panose="020B0604020202020204" pitchFamily="34" charset="0"/>
              </a:rPr>
              <a:t>()</a:t>
            </a:r>
            <a:r>
              <a:rPr kumimoji="1" lang="zh-CN" altLang="en-US" sz="1500" b="1" dirty="0">
                <a:latin typeface="Arial" panose="020B0604020202020204" pitchFamily="34" charset="0"/>
                <a:cs typeface="Arial" panose="020B0604020202020204" pitchFamily="34" charset="0"/>
              </a:rPr>
              <a:t>：点图</a:t>
            </a:r>
            <a:endParaRPr kumimoji="1" lang="en-US" altLang="zh-CN" sz="1500" b="1" dirty="0">
              <a:latin typeface="Arial" panose="020B0604020202020204" pitchFamily="34" charset="0"/>
              <a:cs typeface="Arial" panose="020B0604020202020204" pitchFamily="34" charset="0"/>
            </a:endParaRPr>
          </a:p>
          <a:p>
            <a:pPr>
              <a:lnSpc>
                <a:spcPct val="110000"/>
              </a:lnSpc>
              <a:buNone/>
            </a:pPr>
            <a:r>
              <a:rPr kumimoji="1" lang="en-US" altLang="zh-CN" sz="1500" b="1" dirty="0">
                <a:latin typeface="Arial" panose="020B0604020202020204" pitchFamily="34" charset="0"/>
                <a:cs typeface="Arial" panose="020B0604020202020204" pitchFamily="34" charset="0"/>
              </a:rPr>
              <a:t>	     </a:t>
            </a:r>
            <a:r>
              <a:rPr kumimoji="1" lang="en-US" altLang="zh-CN" sz="1500" dirty="0" err="1">
                <a:latin typeface="Arial" panose="020B0604020202020204" pitchFamily="34" charset="0"/>
                <a:cs typeface="Arial" panose="020B0604020202020204" pitchFamily="34" charset="0"/>
              </a:rPr>
              <a:t>piechart</a:t>
            </a:r>
            <a:r>
              <a:rPr kumimoji="1" lang="en-US" altLang="zh-CN" sz="1500" dirty="0">
                <a:latin typeface="Arial" panose="020B0604020202020204" pitchFamily="34" charset="0"/>
                <a:cs typeface="Arial" panose="020B0604020202020204" pitchFamily="34" charset="0"/>
              </a:rPr>
              <a:t>()</a:t>
            </a:r>
            <a:r>
              <a:rPr kumimoji="1" lang="zh-CN" altLang="en-US" sz="1500" b="1" dirty="0">
                <a:latin typeface="Arial" panose="020B0604020202020204" pitchFamily="34" charset="0"/>
                <a:cs typeface="Arial" panose="020B0604020202020204" pitchFamily="34" charset="0"/>
              </a:rPr>
              <a:t>：饼图</a:t>
            </a:r>
            <a:endParaRPr kumimoji="1" lang="en-US" altLang="zh-CN" sz="1500" b="1"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2219546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三、其他编程语言</a:t>
            </a:r>
            <a:endParaRPr lang="en-US" altLang="zh-CN" sz="2400" dirty="0">
              <a:latin typeface="华文楷体" panose="02010600040101010101" pitchFamily="2" charset="-122"/>
              <a:ea typeface="华文楷体" panose="02010600040101010101" pitchFamily="2" charset="-122"/>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第二节：生物信息学中的编程语言</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3" name="图片 2">
            <a:extLst>
              <a:ext uri="{FF2B5EF4-FFF2-40B4-BE49-F238E27FC236}">
                <a16:creationId xmlns:a16="http://schemas.microsoft.com/office/drawing/2014/main" id="{D8BBE85F-5BF8-B56D-4F42-293A881A91F2}"/>
              </a:ext>
            </a:extLst>
          </p:cNvPr>
          <p:cNvPicPr>
            <a:picLocks noChangeAspect="1"/>
          </p:cNvPicPr>
          <p:nvPr/>
        </p:nvPicPr>
        <p:blipFill>
          <a:blip r:embed="rId4"/>
          <a:stretch>
            <a:fillRect/>
          </a:stretch>
        </p:blipFill>
        <p:spPr>
          <a:xfrm>
            <a:off x="1291904" y="2473921"/>
            <a:ext cx="6560191" cy="3967298"/>
          </a:xfrm>
          <a:prstGeom prst="rect">
            <a:avLst/>
          </a:prstGeom>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83482"/>
            <a:ext cx="6426528" cy="5107093"/>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1</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R</a:t>
            </a:r>
          </a:p>
          <a:p>
            <a:pPr>
              <a:lnSpc>
                <a:spcPct val="110000"/>
              </a:lnSpc>
              <a:buNone/>
            </a:pP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7</a:t>
            </a:r>
            <a:r>
              <a:rPr kumimoji="1" lang="zh-CN" altLang="en-US" sz="1500" b="1" dirty="0">
                <a:latin typeface="Arial" panose="020B0604020202020204" pitchFamily="34" charset="0"/>
                <a:cs typeface="Arial" panose="020B0604020202020204" pitchFamily="34" charset="0"/>
              </a:rPr>
              <a:t>）基本绘图函数及参数</a:t>
            </a:r>
            <a:endParaRPr kumimoji="1" lang="en-US" altLang="zh-CN" sz="1500" b="1" dirty="0">
              <a:latin typeface="Arial" panose="020B0604020202020204" pitchFamily="34" charset="0"/>
              <a:cs typeface="Arial" panose="020B0604020202020204" pitchFamily="34" charset="0"/>
            </a:endParaRPr>
          </a:p>
          <a:p>
            <a:pPr>
              <a:lnSpc>
                <a:spcPct val="110000"/>
              </a:lnSpc>
              <a:buNone/>
            </a:pPr>
            <a:r>
              <a:rPr kumimoji="1" lang="en-US" altLang="zh-CN" sz="1500" b="1" dirty="0">
                <a:latin typeface="Arial" panose="020B0604020202020204" pitchFamily="34" charset="0"/>
                <a:cs typeface="Arial" panose="020B0604020202020204" pitchFamily="34" charset="0"/>
              </a:rPr>
              <a:t>	     2</a:t>
            </a:r>
            <a:r>
              <a:rPr kumimoji="1" lang="zh-CN" altLang="en-US" sz="1500" b="1" dirty="0">
                <a:latin typeface="Arial" panose="020B0604020202020204" pitchFamily="34" charset="0"/>
                <a:cs typeface="Arial" panose="020B0604020202020204" pitchFamily="34" charset="0"/>
              </a:rPr>
              <a:t>）图形参数</a:t>
            </a:r>
          </a:p>
        </p:txBody>
      </p:sp>
    </p:spTree>
    <p:extLst>
      <p:ext uri="{BB962C8B-B14F-4D97-AF65-F5344CB8AC3E}">
        <p14:creationId xmlns:p14="http://schemas.microsoft.com/office/powerpoint/2010/main" val="636260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三、其他编程语言</a:t>
            </a:r>
            <a:endParaRPr lang="en-US" altLang="zh-CN" sz="2400" dirty="0">
              <a:latin typeface="华文楷体" panose="02010600040101010101" pitchFamily="2" charset="-122"/>
              <a:ea typeface="华文楷体" panose="02010600040101010101" pitchFamily="2" charset="-122"/>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第二节：生物信息学中的编程语言</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83482"/>
            <a:ext cx="6426528" cy="5107093"/>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1</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R</a:t>
            </a:r>
            <a:endParaRPr kumimoji="1" lang="zh-CN" altLang="en-US"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a:lnSpc>
                <a:spcPct val="110000"/>
              </a:lnSpc>
              <a:buNone/>
            </a:pP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8</a:t>
            </a:r>
            <a:r>
              <a:rPr kumimoji="1" lang="zh-CN" altLang="en-US" sz="1500" b="1" dirty="0">
                <a:latin typeface="Arial" panose="020B0604020202020204" pitchFamily="34" charset="0"/>
                <a:cs typeface="Arial" panose="020B0604020202020204" pitchFamily="34" charset="0"/>
              </a:rPr>
              <a:t>）高级绘图函数</a:t>
            </a:r>
            <a:endParaRPr kumimoji="1" lang="en-US" altLang="zh-CN" sz="1500" b="1" dirty="0">
              <a:latin typeface="Arial" panose="020B0604020202020204" pitchFamily="34" charset="0"/>
              <a:cs typeface="Arial" panose="020B0604020202020204" pitchFamily="34" charset="0"/>
            </a:endParaRPr>
          </a:p>
          <a:p>
            <a:pPr>
              <a:lnSpc>
                <a:spcPct val="110000"/>
              </a:lnSpc>
              <a:buNone/>
            </a:pPr>
            <a:r>
              <a:rPr kumimoji="1" lang="en-US" altLang="zh-CN" sz="1500" b="1" dirty="0">
                <a:latin typeface="Arial" panose="020B0604020202020204" pitchFamily="34" charset="0"/>
                <a:cs typeface="Arial" panose="020B0604020202020204" pitchFamily="34" charset="0"/>
              </a:rPr>
              <a:t>	     </a:t>
            </a:r>
            <a:r>
              <a:rPr kumimoji="1" lang="en-US" altLang="zh-CN" sz="800" b="1" dirty="0">
                <a:latin typeface="Arial" panose="020B0604020202020204" pitchFamily="34" charset="0"/>
                <a:cs typeface="Arial" panose="020B0604020202020204" pitchFamily="34" charset="0"/>
              </a:rPr>
              <a:t>●  </a:t>
            </a:r>
            <a:r>
              <a:rPr kumimoji="1" lang="zh-CN" altLang="en-US" sz="1500" b="1" dirty="0">
                <a:latin typeface="Arial" panose="020B0604020202020204" pitchFamily="34" charset="0"/>
                <a:cs typeface="Arial" panose="020B0604020202020204" pitchFamily="34" charset="0"/>
              </a:rPr>
              <a:t>不同的几何对象</a:t>
            </a:r>
          </a:p>
          <a:p>
            <a:pPr eaLnBrk="1" hangingPunct="1">
              <a:lnSpc>
                <a:spcPct val="110000"/>
              </a:lnSpc>
              <a:buFont typeface="Wingdings" panose="05000000000000000000" pitchFamily="2" charset="2"/>
              <a:buNone/>
            </a:pPr>
            <a:r>
              <a:rPr kumimoji="1" lang="en-US" altLang="zh-CN" sz="1500" b="1" dirty="0">
                <a:latin typeface="Arial" panose="020B0604020202020204" pitchFamily="34" charset="0"/>
                <a:cs typeface="Arial" panose="020B0604020202020204" pitchFamily="34" charset="0"/>
              </a:rPr>
              <a:t>	     </a:t>
            </a:r>
            <a:r>
              <a:rPr kumimoji="1" lang="en-US" altLang="zh-CN" sz="8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a:t>
            </a:r>
            <a:r>
              <a:rPr kumimoji="1" lang="zh-CN" altLang="en-US" sz="1500" b="1" dirty="0">
                <a:latin typeface="Arial" panose="020B0604020202020204" pitchFamily="34" charset="0"/>
                <a:cs typeface="Arial" panose="020B0604020202020204" pitchFamily="34" charset="0"/>
              </a:rPr>
              <a:t>这些几何对象的属性</a:t>
            </a: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500" b="1" dirty="0">
                <a:latin typeface="Arial" panose="020B0604020202020204" pitchFamily="34" charset="0"/>
                <a:cs typeface="Arial" panose="020B0604020202020204" pitchFamily="34" charset="0"/>
              </a:rPr>
              <a:t>	     </a:t>
            </a:r>
            <a:r>
              <a:rPr kumimoji="1" lang="en-US" altLang="zh-CN" sz="8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a:t>
            </a:r>
            <a:r>
              <a:rPr kumimoji="1" lang="zh-CN" altLang="en-US" sz="1500" b="1" dirty="0">
                <a:latin typeface="Arial" panose="020B0604020202020204" pitchFamily="34" charset="0"/>
                <a:cs typeface="Arial" panose="020B0604020202020204" pitchFamily="34" charset="0"/>
              </a:rPr>
              <a:t>统计变换</a:t>
            </a:r>
            <a:endParaRPr kumimoji="1" lang="en-US" altLang="zh-CN" sz="1500" b="1" dirty="0">
              <a:latin typeface="Arial" panose="020B0604020202020204" pitchFamily="34" charset="0"/>
              <a:cs typeface="Arial" panose="020B0604020202020204" pitchFamily="34" charset="0"/>
            </a:endParaRPr>
          </a:p>
          <a:p>
            <a:pPr>
              <a:lnSpc>
                <a:spcPct val="110000"/>
              </a:lnSpc>
              <a:buNone/>
            </a:pPr>
            <a:r>
              <a:rPr kumimoji="1" lang="en-US" altLang="zh-CN" sz="1500" b="1" dirty="0">
                <a:latin typeface="Arial" panose="020B0604020202020204" pitchFamily="34" charset="0"/>
                <a:cs typeface="Arial" panose="020B0604020202020204" pitchFamily="34" charset="0"/>
              </a:rPr>
              <a:t>	     </a:t>
            </a:r>
            <a:r>
              <a:rPr kumimoji="1" lang="en-US" altLang="zh-CN" sz="8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a:t>
            </a:r>
            <a:r>
              <a:rPr kumimoji="1" lang="zh-CN" altLang="en-US" sz="1500" b="1" dirty="0">
                <a:latin typeface="Arial" panose="020B0604020202020204" pitchFamily="34" charset="0"/>
                <a:cs typeface="Arial" panose="020B0604020202020204" pitchFamily="34" charset="0"/>
              </a:rPr>
              <a:t>坐标系</a:t>
            </a:r>
            <a:endParaRPr kumimoji="1" lang="en-US" altLang="zh-CN" sz="1500" b="1" dirty="0">
              <a:latin typeface="Arial" panose="020B0604020202020204" pitchFamily="34" charset="0"/>
              <a:cs typeface="Arial" panose="020B0604020202020204" pitchFamily="34" charset="0"/>
            </a:endParaRPr>
          </a:p>
          <a:p>
            <a:pPr>
              <a:lnSpc>
                <a:spcPct val="110000"/>
              </a:lnSpc>
              <a:buNone/>
            </a:pPr>
            <a:r>
              <a:rPr kumimoji="1" lang="en-US" altLang="zh-CN" sz="1500" b="1" dirty="0">
                <a:latin typeface="Arial" panose="020B0604020202020204" pitchFamily="34" charset="0"/>
                <a:cs typeface="Arial" panose="020B0604020202020204" pitchFamily="34" charset="0"/>
              </a:rPr>
              <a:t>	     </a:t>
            </a:r>
            <a:r>
              <a:rPr kumimoji="1" lang="en-US" altLang="zh-CN" sz="8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a:t>
            </a:r>
            <a:r>
              <a:rPr kumimoji="1" lang="zh-CN" altLang="en-US" sz="1500" b="1" dirty="0">
                <a:latin typeface="Arial" panose="020B0604020202020204" pitchFamily="34" charset="0"/>
                <a:cs typeface="Arial" panose="020B0604020202020204" pitchFamily="34" charset="0"/>
              </a:rPr>
              <a:t>分面</a:t>
            </a:r>
            <a:endParaRPr kumimoji="1" lang="en-US" altLang="zh-CN" sz="1500" b="1" dirty="0">
              <a:latin typeface="Arial" panose="020B0604020202020204" pitchFamily="34" charset="0"/>
              <a:cs typeface="Arial" panose="020B0604020202020204" pitchFamily="34" charset="0"/>
            </a:endParaRPr>
          </a:p>
          <a:p>
            <a:pPr>
              <a:lnSpc>
                <a:spcPct val="110000"/>
              </a:lnSpc>
              <a:buNone/>
            </a:pPr>
            <a:r>
              <a:rPr kumimoji="1" lang="en-US" altLang="zh-CN" sz="1500" b="1" dirty="0">
                <a:latin typeface="Arial" panose="020B0604020202020204" pitchFamily="34" charset="0"/>
                <a:cs typeface="Arial" panose="020B0604020202020204" pitchFamily="34" charset="0"/>
              </a:rPr>
              <a:t>	     </a:t>
            </a:r>
            <a:r>
              <a:rPr kumimoji="1" lang="en-US" altLang="zh-CN" sz="8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a:t>
            </a:r>
            <a:r>
              <a:rPr kumimoji="1" lang="zh-CN" altLang="en-US" sz="1500" b="1" dirty="0">
                <a:latin typeface="Arial" panose="020B0604020202020204" pitchFamily="34" charset="0"/>
                <a:cs typeface="Arial" panose="020B0604020202020204" pitchFamily="34" charset="0"/>
              </a:rPr>
              <a:t>主题</a:t>
            </a:r>
            <a:endParaRPr kumimoji="1" lang="en-US" altLang="zh-CN" sz="1500" b="1"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59305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三、其他编程语言</a:t>
            </a:r>
            <a:endParaRPr lang="en-US" altLang="zh-CN" sz="2400" dirty="0">
              <a:latin typeface="华文楷体" panose="02010600040101010101" pitchFamily="2" charset="-122"/>
              <a:ea typeface="华文楷体" panose="02010600040101010101" pitchFamily="2" charset="-122"/>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第二节：生物信息学中的编程语言</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4" y="1383482"/>
            <a:ext cx="8020437" cy="5107093"/>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2</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Java</a:t>
            </a:r>
            <a:endParaRPr kumimoji="1" lang="zh-CN" altLang="en-US"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a:lnSpc>
                <a:spcPct val="110000"/>
              </a:lnSpc>
              <a:buNone/>
            </a:pPr>
            <a:r>
              <a:rPr kumimoji="1" lang="en-US" altLang="zh-CN" sz="1500" b="1" dirty="0">
                <a:latin typeface="Arial" panose="020B0604020202020204" pitchFamily="34" charset="0"/>
                <a:cs typeface="Arial" panose="020B0604020202020204" pitchFamily="34" charset="0"/>
              </a:rPr>
              <a:t>Java</a:t>
            </a:r>
            <a:r>
              <a:rPr kumimoji="1" lang="zh-CN" altLang="en-US" sz="1500" b="1" dirty="0">
                <a:latin typeface="Arial" panose="020B0604020202020204" pitchFamily="34" charset="0"/>
                <a:cs typeface="Arial" panose="020B0604020202020204" pitchFamily="34" charset="0"/>
              </a:rPr>
              <a:t>是一种面向对象的、分布式的、健壮的、平台无关的、安全可靠的、解释的、高性能的、多线程的、动态的语言。</a:t>
            </a:r>
          </a:p>
          <a:p>
            <a:pPr>
              <a:lnSpc>
                <a:spcPct val="110000"/>
              </a:lnSpc>
              <a:buNone/>
            </a:pPr>
            <a:endParaRPr kumimoji="1" lang="en-US" altLang="zh-CN" sz="1500" b="1"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3" name="图片 2">
            <a:extLst>
              <a:ext uri="{FF2B5EF4-FFF2-40B4-BE49-F238E27FC236}">
                <a16:creationId xmlns:a16="http://schemas.microsoft.com/office/drawing/2014/main" id="{A298D4F8-2892-F537-A1EB-82570D5EC239}"/>
              </a:ext>
            </a:extLst>
          </p:cNvPr>
          <p:cNvPicPr>
            <a:picLocks noChangeAspect="1"/>
          </p:cNvPicPr>
          <p:nvPr/>
        </p:nvPicPr>
        <p:blipFill>
          <a:blip r:embed="rId4"/>
          <a:stretch>
            <a:fillRect/>
          </a:stretch>
        </p:blipFill>
        <p:spPr>
          <a:xfrm>
            <a:off x="495482" y="2969322"/>
            <a:ext cx="8153036" cy="3274259"/>
          </a:xfrm>
          <a:prstGeom prst="rect">
            <a:avLst/>
          </a:prstGeom>
        </p:spPr>
      </p:pic>
    </p:spTree>
    <p:extLst>
      <p:ext uri="{BB962C8B-B14F-4D97-AF65-F5344CB8AC3E}">
        <p14:creationId xmlns:p14="http://schemas.microsoft.com/office/powerpoint/2010/main" val="2102258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三、其他编程语言</a:t>
            </a:r>
            <a:endParaRPr lang="en-US" altLang="zh-CN" sz="2400" dirty="0">
              <a:latin typeface="华文楷体" panose="02010600040101010101" pitchFamily="2" charset="-122"/>
              <a:ea typeface="华文楷体" panose="02010600040101010101" pitchFamily="2" charset="-122"/>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第二节：生物信息学中的编程语言</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4" y="1383482"/>
            <a:ext cx="8137884" cy="5107093"/>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3</a:t>
            </a:r>
            <a:r>
              <a:rPr kumimoji="1" lang="zh-CN" altLang="en-US" sz="1800" b="1" dirty="0">
                <a:latin typeface="Arial" panose="020B0604020202020204" pitchFamily="34" charset="0"/>
                <a:cs typeface="Arial" panose="020B0604020202020204" pitchFamily="34" charset="0"/>
              </a:rPr>
              <a:t>、生物信息学编程能力训练平台</a:t>
            </a: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a:lnSpc>
                <a:spcPct val="110000"/>
              </a:lnSpc>
              <a:buNone/>
            </a:pPr>
            <a:r>
              <a:rPr kumimoji="1" lang="zh-CN" altLang="en-US" sz="1500" b="1" dirty="0">
                <a:latin typeface="Arial" panose="020B0604020202020204" pitchFamily="34" charset="0"/>
                <a:cs typeface="Arial" panose="020B0604020202020204" pitchFamily="34" charset="0"/>
              </a:rPr>
              <a:t>为了帮助读者锻炼编程能力，提高解决生物信息学问题的能力并对自己的进步有所认知，本书提供一个生物信息学编程能力训练平台</a:t>
            </a:r>
            <a:r>
              <a:rPr kumimoji="1" lang="en-US" altLang="zh-CN" sz="1500" b="1" dirty="0">
                <a:latin typeface="Arial" panose="020B0604020202020204" pitchFamily="34" charset="0"/>
                <a:cs typeface="Arial" panose="020B0604020202020204" pitchFamily="34" charset="0"/>
              </a:rPr>
              <a:t>(</a:t>
            </a:r>
            <a:r>
              <a:rPr kumimoji="1" lang="en-US" altLang="zh-CN" sz="1500" b="1" u="sng" dirty="0">
                <a:solidFill>
                  <a:schemeClr val="accent5">
                    <a:lumMod val="75000"/>
                  </a:schemeClr>
                </a:solidFill>
                <a:latin typeface="Arial" panose="020B0604020202020204" pitchFamily="34" charset="0"/>
                <a:cs typeface="Arial" panose="020B0604020202020204" pitchFamily="34" charset="0"/>
              </a:rPr>
              <a:t>http://bis.zju.edu.cn/biooj</a:t>
            </a:r>
            <a:r>
              <a:rPr kumimoji="1" lang="en-US" altLang="zh-CN" sz="1500" b="1" dirty="0">
                <a:latin typeface="Arial" panose="020B0604020202020204" pitchFamily="34" charset="0"/>
                <a:cs typeface="Arial" panose="020B0604020202020204" pitchFamily="34" charset="0"/>
              </a:rPr>
              <a:t>)</a:t>
            </a:r>
            <a:r>
              <a:rPr kumimoji="1" lang="zh-CN" altLang="en-US" sz="1500" b="1" dirty="0">
                <a:latin typeface="Arial" panose="020B0604020202020204" pitchFamily="34" charset="0"/>
                <a:cs typeface="Arial" panose="020B0604020202020204" pitchFamily="34" charset="0"/>
              </a:rPr>
              <a:t>。</a:t>
            </a:r>
            <a:endParaRPr kumimoji="1" lang="en-US" altLang="zh-CN" sz="1500" b="1" dirty="0">
              <a:latin typeface="Arial" panose="020B0604020202020204" pitchFamily="34" charset="0"/>
              <a:cs typeface="Arial" panose="020B0604020202020204" pitchFamily="34" charset="0"/>
            </a:endParaRPr>
          </a:p>
          <a:p>
            <a:pPr>
              <a:lnSpc>
                <a:spcPct val="110000"/>
              </a:lnSpc>
              <a:buNone/>
            </a:pPr>
            <a:r>
              <a:rPr kumimoji="1" lang="en-US" altLang="zh-CN" sz="1500" b="1" dirty="0">
                <a:latin typeface="Arial" panose="020B0604020202020204" pitchFamily="34" charset="0"/>
                <a:cs typeface="Arial" panose="020B0604020202020204" pitchFamily="34" charset="0"/>
              </a:rPr>
              <a:t> </a:t>
            </a:r>
          </a:p>
          <a:p>
            <a:pPr>
              <a:lnSpc>
                <a:spcPct val="110000"/>
              </a:lnSpc>
              <a:buNone/>
            </a:pPr>
            <a:r>
              <a:rPr kumimoji="1" lang="zh-CN" altLang="en-US" sz="1500" b="1" dirty="0">
                <a:latin typeface="Arial" panose="020B0604020202020204" pitchFamily="34" charset="0"/>
                <a:cs typeface="Arial" panose="020B0604020202020204" pitchFamily="34" charset="0"/>
              </a:rPr>
              <a:t>用户可以登录此平台查看生物信息学基础题目，尝试用所学语言编写程序实现功能，并提交自己的代码以查看结果。</a:t>
            </a:r>
            <a:endParaRPr kumimoji="1" lang="en-US" altLang="zh-CN" sz="1500" b="1" dirty="0">
              <a:latin typeface="Arial" panose="020B0604020202020204" pitchFamily="34" charset="0"/>
              <a:cs typeface="Arial" panose="020B0604020202020204" pitchFamily="34" charset="0"/>
            </a:endParaRPr>
          </a:p>
          <a:p>
            <a:pPr>
              <a:lnSpc>
                <a:spcPct val="110000"/>
              </a:lnSpc>
              <a:buNone/>
            </a:pPr>
            <a:endParaRPr kumimoji="1" lang="en-US" altLang="zh-CN" sz="1500" b="1" dirty="0">
              <a:latin typeface="Arial" panose="020B0604020202020204" pitchFamily="34" charset="0"/>
              <a:cs typeface="Arial" panose="020B0604020202020204" pitchFamily="34" charset="0"/>
            </a:endParaRPr>
          </a:p>
          <a:p>
            <a:pPr>
              <a:lnSpc>
                <a:spcPct val="110000"/>
              </a:lnSpc>
              <a:buNone/>
            </a:pPr>
            <a:r>
              <a:rPr kumimoji="1" lang="zh-CN" altLang="en-US" sz="1500" b="1" dirty="0">
                <a:latin typeface="Arial" panose="020B0604020202020204" pitchFamily="34" charset="0"/>
                <a:cs typeface="Arial" panose="020B0604020202020204" pitchFamily="34" charset="0"/>
              </a:rPr>
              <a:t>目前平台支持使用 </a:t>
            </a:r>
            <a:r>
              <a:rPr kumimoji="1" lang="en-US" altLang="zh-CN" sz="1500" b="1" dirty="0">
                <a:latin typeface="Arial" panose="020B0604020202020204" pitchFamily="34" charset="0"/>
                <a:cs typeface="Arial" panose="020B0604020202020204" pitchFamily="34" charset="0"/>
              </a:rPr>
              <a:t>C / C</a:t>
            </a:r>
            <a:r>
              <a:rPr kumimoji="1" lang="zh-CN" altLang="en-US" sz="1500" b="1" dirty="0">
                <a:latin typeface="Arial" panose="020B0604020202020204" pitchFamily="34" charset="0"/>
                <a:cs typeface="Arial" panose="020B0604020202020204" pitchFamily="34" charset="0"/>
              </a:rPr>
              <a:t>＋＋ </a:t>
            </a:r>
            <a:r>
              <a:rPr kumimoji="1" lang="en-US" altLang="zh-CN" sz="1500" b="1" dirty="0">
                <a:latin typeface="Arial" panose="020B0604020202020204" pitchFamily="34" charset="0"/>
                <a:cs typeface="Arial" panose="020B0604020202020204" pitchFamily="34" charset="0"/>
              </a:rPr>
              <a:t>/ Golang / Java / JavaScript / Python2 / Python3 </a:t>
            </a:r>
            <a:r>
              <a:rPr kumimoji="1" lang="zh-CN" altLang="en-US" sz="1500" b="1" dirty="0">
                <a:latin typeface="Arial" panose="020B0604020202020204" pitchFamily="34" charset="0"/>
                <a:cs typeface="Arial" panose="020B0604020202020204" pitchFamily="34" charset="0"/>
              </a:rPr>
              <a:t>代码完成作业。</a:t>
            </a:r>
            <a:endParaRPr kumimoji="1" lang="en-US" altLang="zh-CN" sz="1500" b="1" dirty="0">
              <a:latin typeface="Arial" panose="020B0604020202020204" pitchFamily="34" charset="0"/>
              <a:cs typeface="Arial" panose="020B0604020202020204" pitchFamily="34" charset="0"/>
            </a:endParaRPr>
          </a:p>
          <a:p>
            <a:pPr>
              <a:lnSpc>
                <a:spcPct val="110000"/>
              </a:lnSpc>
              <a:buNone/>
            </a:pPr>
            <a:endParaRPr kumimoji="1" lang="en-US" altLang="zh-CN" sz="1500" b="1"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937439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一、数据库和数据库技术</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第三节：</a:t>
            </a:r>
            <a:r>
              <a:rPr lang="en-US" altLang="zh-CN" sz="2400" dirty="0">
                <a:latin typeface="华文楷体" panose="02010600040101010101" pitchFamily="2" charset="-122"/>
                <a:ea typeface="华文楷体" panose="02010600040101010101" pitchFamily="2" charset="-122"/>
                <a:cs typeface="+mj-cs"/>
              </a:rPr>
              <a:t>SQL</a:t>
            </a:r>
            <a:r>
              <a:rPr lang="zh-CN" altLang="en-US" sz="2400" dirty="0">
                <a:latin typeface="华文楷体" panose="02010600040101010101" pitchFamily="2" charset="-122"/>
                <a:ea typeface="华文楷体" panose="02010600040101010101" pitchFamily="2" charset="-122"/>
                <a:cs typeface="+mj-cs"/>
              </a:rPr>
              <a:t>及数据库编程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8" name="Rectangle 3">
            <a:extLst>
              <a:ext uri="{FF2B5EF4-FFF2-40B4-BE49-F238E27FC236}">
                <a16:creationId xmlns:a16="http://schemas.microsoft.com/office/drawing/2014/main" id="{99AFF0BB-0FF9-262D-B8D1-9B8B62FE3538}"/>
              </a:ext>
            </a:extLst>
          </p:cNvPr>
          <p:cNvSpPr>
            <a:spLocks noGrp="1" noChangeArrowheads="1"/>
          </p:cNvSpPr>
          <p:nvPr>
            <p:ph idx="1"/>
          </p:nvPr>
        </p:nvSpPr>
        <p:spPr>
          <a:xfrm>
            <a:off x="444054" y="1383482"/>
            <a:ext cx="8137884" cy="5107093"/>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1</a:t>
            </a:r>
            <a:r>
              <a:rPr kumimoji="1" lang="zh-CN" altLang="en-US" sz="1800" b="1" dirty="0">
                <a:latin typeface="Arial" panose="020B0604020202020204" pitchFamily="34" charset="0"/>
                <a:cs typeface="Arial" panose="020B0604020202020204" pitchFamily="34" charset="0"/>
              </a:rPr>
              <a:t>、数据库</a:t>
            </a: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2</a:t>
            </a:r>
            <a:r>
              <a:rPr kumimoji="1" lang="zh-CN" altLang="en-US" sz="1800" b="1" dirty="0">
                <a:latin typeface="Arial" panose="020B0604020202020204" pitchFamily="34" charset="0"/>
                <a:cs typeface="Arial" panose="020B0604020202020204" pitchFamily="34" charset="0"/>
              </a:rPr>
              <a:t>、生物数据库</a:t>
            </a:r>
            <a:endParaRPr kumimoji="1" lang="en-US" altLang="zh-CN" sz="1800" b="1" dirty="0">
              <a:latin typeface="Arial" panose="020B0604020202020204" pitchFamily="34" charset="0"/>
              <a:cs typeface="Arial" panose="020B0604020202020204" pitchFamily="34" charset="0"/>
            </a:endParaRPr>
          </a:p>
          <a:p>
            <a:pPr>
              <a:lnSpc>
                <a:spcPct val="110000"/>
              </a:lnSpc>
              <a:buNone/>
            </a:pPr>
            <a:r>
              <a:rPr kumimoji="1" lang="en-US" altLang="zh-CN" sz="1500" b="1" dirty="0">
                <a:latin typeface="Arial" panose="020B0604020202020204" pitchFamily="34" charset="0"/>
                <a:cs typeface="Arial" panose="020B0604020202020204" pitchFamily="34" charset="0"/>
              </a:rPr>
              <a:t>NCBI</a:t>
            </a: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KEGG</a:t>
            </a: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PDB…</a:t>
            </a:r>
          </a:p>
          <a:p>
            <a:pPr>
              <a:lnSpc>
                <a:spcPct val="110000"/>
              </a:lnSpc>
              <a:buNone/>
            </a:pPr>
            <a:endParaRPr kumimoji="1" lang="en-US" altLang="zh-CN" sz="1500" b="1" dirty="0">
              <a:latin typeface="Arial" panose="020B0604020202020204" pitchFamily="34" charset="0"/>
              <a:cs typeface="Arial" panose="020B0604020202020204" pitchFamily="34" charset="0"/>
            </a:endParaRPr>
          </a:p>
          <a:p>
            <a:pPr>
              <a:lnSpc>
                <a:spcPct val="110000"/>
              </a:lnSpc>
              <a:buNone/>
            </a:pPr>
            <a:r>
              <a:rPr kumimoji="1" lang="en-US" altLang="zh-CN" sz="1800" b="1" dirty="0">
                <a:latin typeface="Arial" panose="020B0604020202020204" pitchFamily="34" charset="0"/>
                <a:cs typeface="Arial" panose="020B0604020202020204" pitchFamily="34" charset="0"/>
              </a:rPr>
              <a:t>3</a:t>
            </a:r>
            <a:r>
              <a:rPr kumimoji="1" lang="zh-CN" altLang="en-US" sz="1800" b="1" dirty="0">
                <a:latin typeface="Arial" panose="020B0604020202020204" pitchFamily="34" charset="0"/>
                <a:cs typeface="Arial" panose="020B0604020202020204" pitchFamily="34" charset="0"/>
              </a:rPr>
              <a:t>、数据库技术支持</a:t>
            </a:r>
          </a:p>
          <a:p>
            <a:pPr>
              <a:lnSpc>
                <a:spcPct val="110000"/>
              </a:lnSpc>
              <a:buNone/>
            </a:pPr>
            <a:r>
              <a:rPr kumimoji="1" lang="zh-CN" altLang="en-US" sz="1500" b="1" dirty="0">
                <a:latin typeface="Arial" panose="020B0604020202020204" pitchFamily="34" charset="0"/>
                <a:cs typeface="Arial" panose="020B0604020202020204" pitchFamily="34" charset="0"/>
              </a:rPr>
              <a:t>技术要素：</a:t>
            </a:r>
          </a:p>
          <a:p>
            <a:pPr>
              <a:lnSpc>
                <a:spcPct val="110000"/>
              </a:lnSpc>
              <a:buNone/>
            </a:pPr>
            <a:r>
              <a:rPr kumimoji="1" lang="en-US" altLang="zh-CN" sz="1500" b="1" dirty="0">
                <a:latin typeface="Arial" panose="020B0604020202020204" pitchFamily="34" charset="0"/>
                <a:cs typeface="Arial" panose="020B0604020202020204" pitchFamily="34" charset="0"/>
              </a:rPr>
              <a:t>RDBMS</a:t>
            </a:r>
            <a:r>
              <a:rPr kumimoji="1" lang="zh-CN" altLang="en-US" sz="1500" b="1" dirty="0">
                <a:latin typeface="Arial" panose="020B0604020202020204" pitchFamily="34" charset="0"/>
                <a:cs typeface="Arial" panose="020B0604020202020204" pitchFamily="34" charset="0"/>
              </a:rPr>
              <a:t>数据库程序（如</a:t>
            </a:r>
            <a:r>
              <a:rPr kumimoji="1" lang="en-US" altLang="zh-CN" sz="1500" b="1" dirty="0">
                <a:latin typeface="Arial" panose="020B0604020202020204" pitchFamily="34" charset="0"/>
                <a:cs typeface="Arial" panose="020B0604020202020204" pitchFamily="34" charset="0"/>
              </a:rPr>
              <a:t>MS Access</a:t>
            </a: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SQL Server</a:t>
            </a:r>
            <a:r>
              <a:rPr kumimoji="1" lang="zh-CN" altLang="en-US" sz="1500" b="1" dirty="0">
                <a:latin typeface="Arial" panose="020B0604020202020204" pitchFamily="34" charset="0"/>
                <a:cs typeface="Arial" panose="020B0604020202020204" pitchFamily="34" charset="0"/>
              </a:rPr>
              <a:t>、</a:t>
            </a:r>
            <a:r>
              <a:rPr kumimoji="1" lang="en-US" altLang="zh-CN" sz="1500" b="1" dirty="0">
                <a:latin typeface="Arial" panose="020B0604020202020204" pitchFamily="34" charset="0"/>
                <a:cs typeface="Arial" panose="020B0604020202020204" pitchFamily="34" charset="0"/>
              </a:rPr>
              <a:t>MySQL</a:t>
            </a:r>
            <a:r>
              <a:rPr kumimoji="1" lang="zh-CN" altLang="en-US" sz="1500" b="1" dirty="0">
                <a:latin typeface="Arial" panose="020B0604020202020204" pitchFamily="34" charset="0"/>
                <a:cs typeface="Arial" panose="020B0604020202020204" pitchFamily="34" charset="0"/>
              </a:rPr>
              <a:t>）</a:t>
            </a:r>
          </a:p>
          <a:p>
            <a:pPr>
              <a:lnSpc>
                <a:spcPct val="110000"/>
              </a:lnSpc>
              <a:buNone/>
            </a:pPr>
            <a:r>
              <a:rPr kumimoji="1" lang="zh-CN" altLang="en-US" sz="1500" b="1" dirty="0">
                <a:latin typeface="Arial" panose="020B0604020202020204" pitchFamily="34" charset="0"/>
                <a:cs typeface="Arial" panose="020B0604020202020204" pitchFamily="34" charset="0"/>
              </a:rPr>
              <a:t>服务器端脚本语言（如</a:t>
            </a:r>
            <a:r>
              <a:rPr kumimoji="1" lang="en-US" altLang="zh-CN" sz="1500" b="1" dirty="0">
                <a:latin typeface="Arial" panose="020B0604020202020204" pitchFamily="34" charset="0"/>
                <a:cs typeface="Arial" panose="020B0604020202020204" pitchFamily="34" charset="0"/>
              </a:rPr>
              <a:t>PHP</a:t>
            </a:r>
            <a:r>
              <a:rPr kumimoji="1" lang="zh-CN" altLang="en-US" sz="1500" b="1" dirty="0">
                <a:latin typeface="Arial" panose="020B0604020202020204" pitchFamily="34" charset="0"/>
                <a:cs typeface="Arial" panose="020B0604020202020204" pitchFamily="34" charset="0"/>
              </a:rPr>
              <a:t>或</a:t>
            </a:r>
            <a:r>
              <a:rPr kumimoji="1" lang="en-US" altLang="zh-CN" sz="1500" b="1" dirty="0">
                <a:latin typeface="Arial" panose="020B0604020202020204" pitchFamily="34" charset="0"/>
                <a:cs typeface="Arial" panose="020B0604020202020204" pitchFamily="34" charset="0"/>
              </a:rPr>
              <a:t>ASP</a:t>
            </a:r>
            <a:r>
              <a:rPr kumimoji="1" lang="zh-CN" altLang="en-US" sz="1500" b="1" dirty="0">
                <a:latin typeface="Arial" panose="020B0604020202020204" pitchFamily="34" charset="0"/>
                <a:cs typeface="Arial" panose="020B0604020202020204" pitchFamily="34" charset="0"/>
              </a:rPr>
              <a:t>）</a:t>
            </a:r>
          </a:p>
          <a:p>
            <a:pPr>
              <a:lnSpc>
                <a:spcPct val="110000"/>
              </a:lnSpc>
              <a:buNone/>
            </a:pPr>
            <a:r>
              <a:rPr kumimoji="1" lang="en-US" altLang="zh-CN" sz="1500" b="1" dirty="0">
                <a:latin typeface="Arial" panose="020B0604020202020204" pitchFamily="34" charset="0"/>
                <a:cs typeface="Arial" panose="020B0604020202020204" pitchFamily="34" charset="0"/>
              </a:rPr>
              <a:t>SQL</a:t>
            </a:r>
          </a:p>
          <a:p>
            <a:pPr>
              <a:lnSpc>
                <a:spcPct val="110000"/>
              </a:lnSpc>
              <a:buNone/>
            </a:pPr>
            <a:r>
              <a:rPr kumimoji="1" lang="en-US" altLang="zh-CN" sz="1500" b="1" dirty="0">
                <a:latin typeface="Arial" panose="020B0604020202020204" pitchFamily="34" charset="0"/>
                <a:cs typeface="Arial" panose="020B0604020202020204" pitchFamily="34" charset="0"/>
              </a:rPr>
              <a:t>HTML/CSS</a:t>
            </a:r>
          </a:p>
        </p:txBody>
      </p:sp>
    </p:spTree>
    <p:extLst>
      <p:ext uri="{BB962C8B-B14F-4D97-AF65-F5344CB8AC3E}">
        <p14:creationId xmlns:p14="http://schemas.microsoft.com/office/powerpoint/2010/main" val="1628316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a:t>
            </a:r>
            <a:r>
              <a:rPr lang="en-US" altLang="zh-CN" sz="2400" dirty="0">
                <a:latin typeface="华文楷体" panose="02010600040101010101" pitchFamily="2" charset="-122"/>
                <a:ea typeface="华文楷体" panose="02010600040101010101" pitchFamily="2" charset="-122"/>
              </a:rPr>
              <a:t>MySQL</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第三节：</a:t>
            </a:r>
            <a:r>
              <a:rPr lang="en-US" altLang="zh-CN" sz="2400" dirty="0">
                <a:latin typeface="华文楷体" panose="02010600040101010101" pitchFamily="2" charset="-122"/>
                <a:ea typeface="华文楷体" panose="02010600040101010101" pitchFamily="2" charset="-122"/>
                <a:cs typeface="+mj-cs"/>
              </a:rPr>
              <a:t>SQL</a:t>
            </a:r>
            <a:r>
              <a:rPr lang="zh-CN" altLang="en-US" sz="2400" dirty="0">
                <a:latin typeface="华文楷体" panose="02010600040101010101" pitchFamily="2" charset="-122"/>
                <a:ea typeface="华文楷体" panose="02010600040101010101" pitchFamily="2" charset="-122"/>
                <a:cs typeface="+mj-cs"/>
              </a:rPr>
              <a:t>及数据库编程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8" name="Rectangle 3">
            <a:extLst>
              <a:ext uri="{FF2B5EF4-FFF2-40B4-BE49-F238E27FC236}">
                <a16:creationId xmlns:a16="http://schemas.microsoft.com/office/drawing/2014/main" id="{99AFF0BB-0FF9-262D-B8D1-9B8B62FE3538}"/>
              </a:ext>
            </a:extLst>
          </p:cNvPr>
          <p:cNvSpPr>
            <a:spLocks noGrp="1" noChangeArrowheads="1"/>
          </p:cNvSpPr>
          <p:nvPr>
            <p:ph idx="1"/>
          </p:nvPr>
        </p:nvSpPr>
        <p:spPr>
          <a:xfrm>
            <a:off x="444054" y="1383482"/>
            <a:ext cx="8137884" cy="5107093"/>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1</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MySQL</a:t>
            </a:r>
            <a:r>
              <a:rPr kumimoji="1" lang="zh-CN" altLang="en-US" sz="1800" b="1" dirty="0">
                <a:latin typeface="Arial" panose="020B0604020202020204" pitchFamily="34" charset="0"/>
                <a:cs typeface="Arial" panose="020B0604020202020204" pitchFamily="34" charset="0"/>
              </a:rPr>
              <a:t>安装和客户端</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800" b="1" dirty="0">
                <a:latin typeface="Arial" panose="020B0604020202020204" pitchFamily="34" charset="0"/>
                <a:cs typeface="Arial" panose="020B0604020202020204" pitchFamily="34" charset="0"/>
              </a:rPr>
              <a:t>     开源（</a:t>
            </a:r>
            <a:r>
              <a:rPr kumimoji="1" lang="en-US" altLang="zh-CN" sz="1800" b="1" dirty="0">
                <a:latin typeface="Arial" panose="020B0604020202020204" pitchFamily="34" charset="0"/>
                <a:cs typeface="Arial" panose="020B0604020202020204" pitchFamily="34" charset="0"/>
              </a:rPr>
              <a:t>http://www.mysql.com/</a:t>
            </a:r>
            <a:r>
              <a:rPr kumimoji="1" lang="zh-CN" altLang="en-US" sz="1800" b="1" dirty="0">
                <a:latin typeface="Arial" panose="020B0604020202020204" pitchFamily="34" charset="0"/>
                <a:cs typeface="Arial" panose="020B0604020202020204" pitchFamily="34" charset="0"/>
              </a:rPr>
              <a:t>）</a:t>
            </a:r>
          </a:p>
        </p:txBody>
      </p:sp>
      <p:pic>
        <p:nvPicPr>
          <p:cNvPr id="2" name="Picture 2">
            <a:extLst>
              <a:ext uri="{FF2B5EF4-FFF2-40B4-BE49-F238E27FC236}">
                <a16:creationId xmlns:a16="http://schemas.microsoft.com/office/drawing/2014/main" id="{9E2B40C7-59CA-BC80-FC24-3B243ABB3B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530" y="2262200"/>
            <a:ext cx="6954939" cy="409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720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a:t>
            </a:r>
            <a:r>
              <a:rPr lang="en-US" altLang="zh-CN" sz="2400" dirty="0">
                <a:latin typeface="华文楷体" panose="02010600040101010101" pitchFamily="2" charset="-122"/>
                <a:ea typeface="华文楷体" panose="02010600040101010101" pitchFamily="2" charset="-122"/>
              </a:rPr>
              <a:t>MySQL</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第三节：</a:t>
            </a:r>
            <a:r>
              <a:rPr lang="en-US" altLang="zh-CN" sz="2400" dirty="0">
                <a:latin typeface="华文楷体" panose="02010600040101010101" pitchFamily="2" charset="-122"/>
                <a:ea typeface="华文楷体" panose="02010600040101010101" pitchFamily="2" charset="-122"/>
                <a:cs typeface="+mj-cs"/>
              </a:rPr>
              <a:t>SQL</a:t>
            </a:r>
            <a:r>
              <a:rPr lang="zh-CN" altLang="en-US" sz="2400" dirty="0">
                <a:latin typeface="华文楷体" panose="02010600040101010101" pitchFamily="2" charset="-122"/>
                <a:ea typeface="华文楷体" panose="02010600040101010101" pitchFamily="2" charset="-122"/>
                <a:cs typeface="+mj-cs"/>
              </a:rPr>
              <a:t>及数据库编程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8" name="Rectangle 3">
            <a:extLst>
              <a:ext uri="{FF2B5EF4-FFF2-40B4-BE49-F238E27FC236}">
                <a16:creationId xmlns:a16="http://schemas.microsoft.com/office/drawing/2014/main" id="{99AFF0BB-0FF9-262D-B8D1-9B8B62FE3538}"/>
              </a:ext>
            </a:extLst>
          </p:cNvPr>
          <p:cNvSpPr>
            <a:spLocks noGrp="1" noChangeArrowheads="1"/>
          </p:cNvSpPr>
          <p:nvPr>
            <p:ph idx="1"/>
          </p:nvPr>
        </p:nvSpPr>
        <p:spPr>
          <a:xfrm>
            <a:off x="444054" y="1383482"/>
            <a:ext cx="8137884" cy="5107093"/>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1</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MySQL</a:t>
            </a:r>
            <a:r>
              <a:rPr kumimoji="1" lang="zh-CN" altLang="en-US" sz="1800" b="1" dirty="0">
                <a:latin typeface="Arial" panose="020B0604020202020204" pitchFamily="34" charset="0"/>
                <a:cs typeface="Arial" panose="020B0604020202020204" pitchFamily="34" charset="0"/>
              </a:rPr>
              <a:t>安装和客户端</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1</a:t>
            </a:r>
            <a:r>
              <a:rPr kumimoji="1" lang="zh-CN" altLang="en-US" sz="1800" b="1" dirty="0">
                <a:latin typeface="Arial" panose="020B0604020202020204" pitchFamily="34" charset="0"/>
                <a:cs typeface="Arial" panose="020B0604020202020204" pitchFamily="34" charset="0"/>
              </a:rPr>
              <a:t>）命令行客户端</a:t>
            </a:r>
            <a:endParaRPr kumimoji="1" lang="en-US" altLang="zh-CN" sz="18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F9D2C7B-E347-E9F0-7070-E409FD5B3F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0810" y="2184111"/>
            <a:ext cx="6282379" cy="423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941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a:t>
            </a:r>
            <a:r>
              <a:rPr lang="en-US" altLang="zh-CN" sz="2400" dirty="0">
                <a:latin typeface="华文楷体" panose="02010600040101010101" pitchFamily="2" charset="-122"/>
                <a:ea typeface="华文楷体" panose="02010600040101010101" pitchFamily="2" charset="-122"/>
              </a:rPr>
              <a:t>MySQL</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第三节：</a:t>
            </a:r>
            <a:r>
              <a:rPr lang="en-US" altLang="zh-CN" sz="2400" dirty="0">
                <a:latin typeface="华文楷体" panose="02010600040101010101" pitchFamily="2" charset="-122"/>
                <a:ea typeface="华文楷体" panose="02010600040101010101" pitchFamily="2" charset="-122"/>
                <a:cs typeface="+mj-cs"/>
              </a:rPr>
              <a:t>SQL</a:t>
            </a:r>
            <a:r>
              <a:rPr lang="zh-CN" altLang="en-US" sz="2400" dirty="0">
                <a:latin typeface="华文楷体" panose="02010600040101010101" pitchFamily="2" charset="-122"/>
                <a:ea typeface="华文楷体" panose="02010600040101010101" pitchFamily="2" charset="-122"/>
                <a:cs typeface="+mj-cs"/>
              </a:rPr>
              <a:t>及数据库编程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8" name="Rectangle 3">
            <a:extLst>
              <a:ext uri="{FF2B5EF4-FFF2-40B4-BE49-F238E27FC236}">
                <a16:creationId xmlns:a16="http://schemas.microsoft.com/office/drawing/2014/main" id="{99AFF0BB-0FF9-262D-B8D1-9B8B62FE3538}"/>
              </a:ext>
            </a:extLst>
          </p:cNvPr>
          <p:cNvSpPr>
            <a:spLocks noGrp="1" noChangeArrowheads="1"/>
          </p:cNvSpPr>
          <p:nvPr>
            <p:ph idx="1"/>
          </p:nvPr>
        </p:nvSpPr>
        <p:spPr>
          <a:xfrm>
            <a:off x="444054" y="1383482"/>
            <a:ext cx="8137884" cy="5107093"/>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1</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MySQL</a:t>
            </a:r>
            <a:r>
              <a:rPr kumimoji="1" lang="zh-CN" altLang="en-US" sz="1800" b="1" dirty="0">
                <a:latin typeface="Arial" panose="020B0604020202020204" pitchFamily="34" charset="0"/>
                <a:cs typeface="Arial" panose="020B0604020202020204" pitchFamily="34" charset="0"/>
              </a:rPr>
              <a:t>安装和客户端</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2</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phpMyAdmin</a:t>
            </a:r>
          </a:p>
        </p:txBody>
      </p:sp>
      <p:pic>
        <p:nvPicPr>
          <p:cNvPr id="2" name="Picture 2">
            <a:extLst>
              <a:ext uri="{FF2B5EF4-FFF2-40B4-BE49-F238E27FC236}">
                <a16:creationId xmlns:a16="http://schemas.microsoft.com/office/drawing/2014/main" id="{937912D9-0115-E7D4-CECA-DC466C610F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430" y="2179433"/>
            <a:ext cx="5965140" cy="4248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780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a:t>
            </a:r>
            <a:r>
              <a:rPr lang="en-US" altLang="zh-CN" sz="2400" dirty="0">
                <a:latin typeface="华文楷体" panose="02010600040101010101" pitchFamily="2" charset="-122"/>
                <a:ea typeface="华文楷体" panose="02010600040101010101" pitchFamily="2" charset="-122"/>
              </a:rPr>
              <a:t>Linux</a:t>
            </a:r>
            <a:r>
              <a:rPr lang="zh-CN" altLang="en-US" sz="2400" dirty="0">
                <a:latin typeface="华文楷体" panose="02010600040101010101" pitchFamily="2" charset="-122"/>
                <a:ea typeface="华文楷体" panose="02010600040101010101" pitchFamily="2" charset="-122"/>
              </a:rPr>
              <a:t>常用命令行操作</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a:t>
            </a:r>
            <a:r>
              <a:rPr lang="en-US" altLang="zh-CN" sz="2400" dirty="0">
                <a:latin typeface="华文楷体" panose="02010600040101010101" pitchFamily="2" charset="-122"/>
                <a:ea typeface="华文楷体" panose="02010600040101010101" pitchFamily="2" charset="-122"/>
                <a:cs typeface="+mj-cs"/>
              </a:rPr>
              <a:t>Linux </a:t>
            </a:r>
            <a:r>
              <a:rPr lang="zh-CN" altLang="en-US" sz="2400" dirty="0">
                <a:latin typeface="华文楷体" panose="02010600040101010101" pitchFamily="2" charset="-122"/>
                <a:ea typeface="华文楷体" panose="02010600040101010101" pitchFamily="2" charset="-122"/>
                <a:cs typeface="+mj-cs"/>
              </a:rPr>
              <a:t>操作系统</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63492" y="4197362"/>
            <a:ext cx="8001000" cy="2133600"/>
          </a:xfrm>
        </p:spPr>
        <p:txBody>
          <a:bodyPr>
            <a:normAutofit/>
          </a:bodyPr>
          <a:lstStyle/>
          <a:p>
            <a:pPr eaLnBrk="1" hangingPunct="1">
              <a:lnSpc>
                <a:spcPct val="110000"/>
              </a:lnSpc>
              <a:buFont typeface="Wingdings" panose="05000000000000000000" pitchFamily="2" charset="2"/>
              <a:buNone/>
            </a:pPr>
            <a:r>
              <a:rPr kumimoji="1" lang="en-US" altLang="zh-CN" sz="1800" b="1" dirty="0" err="1">
                <a:latin typeface="Arial" panose="020B0604020202020204" pitchFamily="34" charset="0"/>
                <a:cs typeface="Arial" panose="020B0604020202020204" pitchFamily="34" charset="0"/>
              </a:rPr>
              <a:t>su</a:t>
            </a:r>
            <a:r>
              <a:rPr kumimoji="1" lang="zh-CN" altLang="en-US" sz="1800" b="1" dirty="0">
                <a:latin typeface="Arial" panose="020B0604020202020204" pitchFamily="34" charset="0"/>
                <a:cs typeface="Arial" panose="020B0604020202020204" pitchFamily="34" charset="0"/>
              </a:rPr>
              <a:t>：切换用户</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man</a:t>
            </a:r>
            <a:r>
              <a:rPr kumimoji="1" lang="zh-CN" altLang="en-US" sz="1800" b="1" dirty="0">
                <a:latin typeface="Arial" panose="020B0604020202020204" pitchFamily="34" charset="0"/>
                <a:cs typeface="Arial" panose="020B0604020202020204" pitchFamily="34" charset="0"/>
              </a:rPr>
              <a:t>：命令帮助</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help</a:t>
            </a:r>
            <a:r>
              <a:rPr kumimoji="1" lang="zh-CN" altLang="en-US" sz="1800" b="1" dirty="0">
                <a:latin typeface="Arial" panose="020B0604020202020204" pitchFamily="34" charset="0"/>
                <a:cs typeface="Arial" panose="020B0604020202020204" pitchFamily="34" charset="0"/>
              </a:rPr>
              <a:t>：内置命令帮助</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800" b="1" dirty="0" err="1">
                <a:latin typeface="Arial" panose="020B0604020202020204" pitchFamily="34" charset="0"/>
                <a:cs typeface="Arial" panose="020B0604020202020204" pitchFamily="34" charset="0"/>
              </a:rPr>
              <a:t>Gzip</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BZip2</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tar</a:t>
            </a:r>
            <a:r>
              <a:rPr kumimoji="1" lang="zh-CN" altLang="en-US" sz="1800" b="1" dirty="0">
                <a:latin typeface="Arial" panose="020B0604020202020204" pitchFamily="34" charset="0"/>
                <a:cs typeface="Arial" panose="020B0604020202020204" pitchFamily="34" charset="0"/>
              </a:rPr>
              <a:t>：压缩、打包</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vi</a:t>
            </a:r>
            <a:r>
              <a:rPr kumimoji="1" lang="zh-CN" altLang="en-US" sz="1800" b="1" dirty="0">
                <a:latin typeface="Arial" panose="020B0604020202020204" pitchFamily="34" charset="0"/>
                <a:cs typeface="Arial" panose="020B0604020202020204" pitchFamily="34" charset="0"/>
              </a:rPr>
              <a:t>：文件编辑器</a:t>
            </a:r>
            <a:endParaRPr kumimoji="1" lang="en-US" altLang="zh-CN" sz="1800" b="1"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3" name="图片 2">
            <a:extLst>
              <a:ext uri="{FF2B5EF4-FFF2-40B4-BE49-F238E27FC236}">
                <a16:creationId xmlns:a16="http://schemas.microsoft.com/office/drawing/2014/main" id="{6062C38F-BECF-10D9-C8AB-6906D368C947}"/>
              </a:ext>
            </a:extLst>
          </p:cNvPr>
          <p:cNvPicPr>
            <a:picLocks noChangeAspect="1"/>
          </p:cNvPicPr>
          <p:nvPr/>
        </p:nvPicPr>
        <p:blipFill>
          <a:blip r:embed="rId4"/>
          <a:stretch>
            <a:fillRect/>
          </a:stretch>
        </p:blipFill>
        <p:spPr>
          <a:xfrm>
            <a:off x="255583" y="1610317"/>
            <a:ext cx="8632833" cy="2417423"/>
          </a:xfrm>
          <a:prstGeom prst="rect">
            <a:avLst/>
          </a:prstGeom>
        </p:spPr>
      </p:pic>
    </p:spTree>
    <p:extLst>
      <p:ext uri="{BB962C8B-B14F-4D97-AF65-F5344CB8AC3E}">
        <p14:creationId xmlns:p14="http://schemas.microsoft.com/office/powerpoint/2010/main" val="1278461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a:t>
            </a:r>
            <a:r>
              <a:rPr lang="en-US" altLang="zh-CN" sz="2400" dirty="0">
                <a:latin typeface="华文楷体" panose="02010600040101010101" pitchFamily="2" charset="-122"/>
                <a:ea typeface="华文楷体" panose="02010600040101010101" pitchFamily="2" charset="-122"/>
              </a:rPr>
              <a:t>MySQL</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第三节：</a:t>
            </a:r>
            <a:r>
              <a:rPr lang="en-US" altLang="zh-CN" sz="2400" dirty="0">
                <a:latin typeface="华文楷体" panose="02010600040101010101" pitchFamily="2" charset="-122"/>
                <a:ea typeface="华文楷体" panose="02010600040101010101" pitchFamily="2" charset="-122"/>
                <a:cs typeface="+mj-cs"/>
              </a:rPr>
              <a:t>SQL</a:t>
            </a:r>
            <a:r>
              <a:rPr lang="zh-CN" altLang="en-US" sz="2400" dirty="0">
                <a:latin typeface="华文楷体" panose="02010600040101010101" pitchFamily="2" charset="-122"/>
                <a:ea typeface="华文楷体" panose="02010600040101010101" pitchFamily="2" charset="-122"/>
                <a:cs typeface="+mj-cs"/>
              </a:rPr>
              <a:t>及数据库编程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8" name="Rectangle 3">
            <a:extLst>
              <a:ext uri="{FF2B5EF4-FFF2-40B4-BE49-F238E27FC236}">
                <a16:creationId xmlns:a16="http://schemas.microsoft.com/office/drawing/2014/main" id="{99AFF0BB-0FF9-262D-B8D1-9B8B62FE3538}"/>
              </a:ext>
            </a:extLst>
          </p:cNvPr>
          <p:cNvSpPr>
            <a:spLocks noGrp="1" noChangeArrowheads="1"/>
          </p:cNvSpPr>
          <p:nvPr>
            <p:ph idx="1"/>
          </p:nvPr>
        </p:nvSpPr>
        <p:spPr>
          <a:xfrm>
            <a:off x="444054" y="1383482"/>
            <a:ext cx="8137884" cy="5107093"/>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1</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MySQL</a:t>
            </a:r>
            <a:r>
              <a:rPr kumimoji="1" lang="zh-CN" altLang="en-US" sz="1800" b="1" dirty="0">
                <a:latin typeface="Arial" panose="020B0604020202020204" pitchFamily="34" charset="0"/>
                <a:cs typeface="Arial" panose="020B0604020202020204" pitchFamily="34" charset="0"/>
              </a:rPr>
              <a:t>安装和客户端</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3</a:t>
            </a:r>
            <a:r>
              <a:rPr kumimoji="1" lang="zh-CN" altLang="en-US" sz="1800" b="1" dirty="0">
                <a:latin typeface="Arial" panose="020B0604020202020204" pitchFamily="34" charset="0"/>
                <a:cs typeface="Arial" panose="020B0604020202020204" pitchFamily="34" charset="0"/>
              </a:rPr>
              <a:t>）</a:t>
            </a:r>
            <a:r>
              <a:rPr kumimoji="1" lang="en-US" altLang="zh-CN" sz="1800" b="1" dirty="0" err="1">
                <a:latin typeface="Arial" panose="020B0604020202020204" pitchFamily="34" charset="0"/>
                <a:cs typeface="Arial" panose="020B0604020202020204" pitchFamily="34" charset="0"/>
              </a:rPr>
              <a:t>Navicat</a:t>
            </a:r>
            <a:endParaRPr kumimoji="1" lang="en-US" altLang="zh-CN" sz="18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CA96F3C-E2C7-891F-E0FC-E6DF57389B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4128"/>
          <a:stretch/>
        </p:blipFill>
        <p:spPr bwMode="auto">
          <a:xfrm>
            <a:off x="1296430" y="2349425"/>
            <a:ext cx="6551140" cy="388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602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a:t>
            </a:r>
            <a:r>
              <a:rPr lang="en-US" altLang="zh-CN" sz="2400" dirty="0">
                <a:latin typeface="华文楷体" panose="02010600040101010101" pitchFamily="2" charset="-122"/>
                <a:ea typeface="华文楷体" panose="02010600040101010101" pitchFamily="2" charset="-122"/>
              </a:rPr>
              <a:t>MySQL</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第三节：</a:t>
            </a:r>
            <a:r>
              <a:rPr lang="en-US" altLang="zh-CN" sz="2400" dirty="0">
                <a:latin typeface="华文楷体" panose="02010600040101010101" pitchFamily="2" charset="-122"/>
                <a:ea typeface="华文楷体" panose="02010600040101010101" pitchFamily="2" charset="-122"/>
                <a:cs typeface="+mj-cs"/>
              </a:rPr>
              <a:t>SQL</a:t>
            </a:r>
            <a:r>
              <a:rPr lang="zh-CN" altLang="en-US" sz="2400" dirty="0">
                <a:latin typeface="华文楷体" panose="02010600040101010101" pitchFamily="2" charset="-122"/>
                <a:ea typeface="华文楷体" panose="02010600040101010101" pitchFamily="2" charset="-122"/>
                <a:cs typeface="+mj-cs"/>
              </a:rPr>
              <a:t>及数据库编程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8" name="Rectangle 3">
            <a:extLst>
              <a:ext uri="{FF2B5EF4-FFF2-40B4-BE49-F238E27FC236}">
                <a16:creationId xmlns:a16="http://schemas.microsoft.com/office/drawing/2014/main" id="{99AFF0BB-0FF9-262D-B8D1-9B8B62FE3538}"/>
              </a:ext>
            </a:extLst>
          </p:cNvPr>
          <p:cNvSpPr>
            <a:spLocks noGrp="1" noChangeArrowheads="1"/>
          </p:cNvSpPr>
          <p:nvPr>
            <p:ph idx="1"/>
          </p:nvPr>
        </p:nvSpPr>
        <p:spPr>
          <a:xfrm>
            <a:off x="444054" y="1383482"/>
            <a:ext cx="8137884" cy="5107093"/>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2</a:t>
            </a:r>
            <a:r>
              <a:rPr kumimoji="1" lang="zh-CN" altLang="en-US" sz="1800" b="1" dirty="0">
                <a:latin typeface="Arial" panose="020B0604020202020204" pitchFamily="34" charset="0"/>
                <a:cs typeface="Arial" panose="020B0604020202020204" pitchFamily="34" charset="0"/>
              </a:rPr>
              <a:t>、基本概念</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1</a:t>
            </a:r>
            <a:r>
              <a:rPr kumimoji="1" lang="zh-CN" altLang="en-US" sz="1800" b="1" dirty="0">
                <a:latin typeface="Arial" panose="020B0604020202020204" pitchFamily="34" charset="0"/>
                <a:cs typeface="Arial" panose="020B0604020202020204" pitchFamily="34" charset="0"/>
              </a:rPr>
              <a:t>）表、行、列与列类型</a:t>
            </a:r>
          </a:p>
          <a:p>
            <a:pPr eaLnBrk="1" hangingPunct="1">
              <a:lnSpc>
                <a:spcPct val="110000"/>
              </a:lnSpc>
              <a:buFont typeface="Wingdings" panose="05000000000000000000" pitchFamily="2" charset="2"/>
              <a:buNone/>
            </a:pPr>
            <a:endParaRPr kumimoji="1" lang="zh-CN" altLang="en-US"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2</a:t>
            </a:r>
            <a:r>
              <a:rPr kumimoji="1" lang="zh-CN" altLang="en-US" sz="1800" b="1" dirty="0">
                <a:latin typeface="Arial" panose="020B0604020202020204" pitchFamily="34" charset="0"/>
                <a:cs typeface="Arial" panose="020B0604020202020204" pitchFamily="34" charset="0"/>
              </a:rPr>
              <a:t>）键</a:t>
            </a:r>
          </a:p>
          <a:p>
            <a:pPr eaLnBrk="1" hangingPunct="1">
              <a:lnSpc>
                <a:spcPct val="110000"/>
              </a:lnSpc>
              <a:buFont typeface="Wingdings" panose="05000000000000000000" pitchFamily="2" charset="2"/>
              <a:buNone/>
            </a:pPr>
            <a:r>
              <a:rPr kumimoji="1" lang="zh-CN" altLang="en-US" sz="1600" b="1" dirty="0">
                <a:latin typeface="Arial" panose="020B0604020202020204" pitchFamily="34" charset="0"/>
                <a:cs typeface="Arial" panose="020B0604020202020204" pitchFamily="34" charset="0"/>
              </a:rPr>
              <a:t>键是特殊的列，通过它可以实现实体间的链接。主键（</a:t>
            </a:r>
            <a:r>
              <a:rPr kumimoji="1" lang="en-US" altLang="zh-CN" sz="1600" b="1" dirty="0">
                <a:latin typeface="Arial" panose="020B0604020202020204" pitchFamily="34" charset="0"/>
                <a:cs typeface="Arial" panose="020B0604020202020204" pitchFamily="34" charset="0"/>
              </a:rPr>
              <a:t>primary key</a:t>
            </a:r>
            <a:r>
              <a:rPr kumimoji="1" lang="zh-CN" altLang="en-US" sz="1600" b="1" dirty="0">
                <a:latin typeface="Arial" panose="020B0604020202020204" pitchFamily="34" charset="0"/>
                <a:cs typeface="Arial" panose="020B0604020202020204" pitchFamily="34" charset="0"/>
              </a:rPr>
              <a:t>）是某些规则必须遵守的唯一标识符。</a:t>
            </a:r>
          </a:p>
          <a:p>
            <a:pPr eaLnBrk="1" hangingPunct="1">
              <a:lnSpc>
                <a:spcPct val="110000"/>
              </a:lnSpc>
              <a:buFont typeface="Wingdings" panose="05000000000000000000" pitchFamily="2" charset="2"/>
              <a:buNone/>
            </a:pPr>
            <a:endParaRPr kumimoji="1" lang="zh-CN" altLang="en-US"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3</a:t>
            </a:r>
            <a:r>
              <a:rPr kumimoji="1" lang="zh-CN" altLang="en-US" sz="1800" b="1" dirty="0">
                <a:latin typeface="Arial" panose="020B0604020202020204" pitchFamily="34" charset="0"/>
                <a:cs typeface="Arial" panose="020B0604020202020204" pitchFamily="34" charset="0"/>
              </a:rPr>
              <a:t>）表关系</a:t>
            </a:r>
          </a:p>
          <a:p>
            <a:pPr eaLnBrk="1" hangingPunct="1">
              <a:lnSpc>
                <a:spcPct val="110000"/>
              </a:lnSpc>
              <a:buFont typeface="Wingdings" panose="05000000000000000000" pitchFamily="2" charset="2"/>
              <a:buNone/>
            </a:pPr>
            <a:r>
              <a:rPr kumimoji="1" lang="en-US" altLang="zh-CN" sz="1600" b="1" dirty="0">
                <a:latin typeface="Arial" panose="020B0604020202020204" pitchFamily="34" charset="0"/>
                <a:cs typeface="Arial" panose="020B0604020202020204" pitchFamily="34" charset="0"/>
              </a:rPr>
              <a:t>one-to-one</a:t>
            </a:r>
            <a:r>
              <a:rPr kumimoji="1" lang="zh-CN" altLang="en-US" sz="1600" b="1" dirty="0">
                <a:latin typeface="Arial" panose="020B0604020202020204" pitchFamily="34" charset="0"/>
                <a:cs typeface="Arial" panose="020B0604020202020204" pitchFamily="34" charset="0"/>
              </a:rPr>
              <a:t>、</a:t>
            </a:r>
            <a:r>
              <a:rPr kumimoji="1" lang="en-US" altLang="zh-CN" sz="1600" b="1" dirty="0">
                <a:latin typeface="Arial" panose="020B0604020202020204" pitchFamily="34" charset="0"/>
                <a:cs typeface="Arial" panose="020B0604020202020204" pitchFamily="34" charset="0"/>
              </a:rPr>
              <a:t>one-to-many</a:t>
            </a:r>
            <a:r>
              <a:rPr kumimoji="1" lang="zh-CN" altLang="en-US" sz="1600" b="1" dirty="0">
                <a:latin typeface="Arial" panose="020B0604020202020204" pitchFamily="34" charset="0"/>
                <a:cs typeface="Arial" panose="020B0604020202020204" pitchFamily="34" charset="0"/>
              </a:rPr>
              <a:t>、</a:t>
            </a:r>
            <a:r>
              <a:rPr kumimoji="1" lang="en-US" altLang="zh-CN" sz="1600" b="1" dirty="0">
                <a:latin typeface="Arial" panose="020B0604020202020204" pitchFamily="34" charset="0"/>
                <a:cs typeface="Arial" panose="020B0604020202020204" pitchFamily="34" charset="0"/>
              </a:rPr>
              <a:t>many-to-many</a:t>
            </a:r>
          </a:p>
        </p:txBody>
      </p:sp>
    </p:spTree>
    <p:extLst>
      <p:ext uri="{BB962C8B-B14F-4D97-AF65-F5344CB8AC3E}">
        <p14:creationId xmlns:p14="http://schemas.microsoft.com/office/powerpoint/2010/main" val="66076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a:t>
            </a:r>
            <a:r>
              <a:rPr lang="en-US" altLang="zh-CN" sz="2400" dirty="0">
                <a:latin typeface="华文楷体" panose="02010600040101010101" pitchFamily="2" charset="-122"/>
                <a:ea typeface="华文楷体" panose="02010600040101010101" pitchFamily="2" charset="-122"/>
              </a:rPr>
              <a:t>MySQL</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第三节：</a:t>
            </a:r>
            <a:r>
              <a:rPr lang="en-US" altLang="zh-CN" sz="2400" dirty="0">
                <a:latin typeface="华文楷体" panose="02010600040101010101" pitchFamily="2" charset="-122"/>
                <a:ea typeface="华文楷体" panose="02010600040101010101" pitchFamily="2" charset="-122"/>
                <a:cs typeface="+mj-cs"/>
              </a:rPr>
              <a:t>SQL</a:t>
            </a:r>
            <a:r>
              <a:rPr lang="zh-CN" altLang="en-US" sz="2400" dirty="0">
                <a:latin typeface="华文楷体" panose="02010600040101010101" pitchFamily="2" charset="-122"/>
                <a:ea typeface="华文楷体" panose="02010600040101010101" pitchFamily="2" charset="-122"/>
                <a:cs typeface="+mj-cs"/>
              </a:rPr>
              <a:t>及数据库编程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8" name="Rectangle 3">
            <a:extLst>
              <a:ext uri="{FF2B5EF4-FFF2-40B4-BE49-F238E27FC236}">
                <a16:creationId xmlns:a16="http://schemas.microsoft.com/office/drawing/2014/main" id="{99AFF0BB-0FF9-262D-B8D1-9B8B62FE3538}"/>
              </a:ext>
            </a:extLst>
          </p:cNvPr>
          <p:cNvSpPr>
            <a:spLocks noGrp="1" noChangeArrowheads="1"/>
          </p:cNvSpPr>
          <p:nvPr>
            <p:ph idx="1"/>
          </p:nvPr>
        </p:nvSpPr>
        <p:spPr>
          <a:xfrm>
            <a:off x="444054" y="1383482"/>
            <a:ext cx="8137884" cy="5107093"/>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3</a:t>
            </a:r>
            <a:r>
              <a:rPr kumimoji="1" lang="zh-CN" altLang="en-US" sz="1800" b="1" dirty="0">
                <a:latin typeface="Arial" panose="020B0604020202020204" pitchFamily="34" charset="0"/>
                <a:cs typeface="Arial" panose="020B0604020202020204" pitchFamily="34" charset="0"/>
              </a:rPr>
              <a:t>、数据库设计与范式</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800" b="1" dirty="0">
                <a:latin typeface="Arial" panose="020B0604020202020204" pitchFamily="34" charset="0"/>
                <a:cs typeface="Arial" panose="020B0604020202020204" pitchFamily="34" charset="0"/>
              </a:rPr>
              <a:t>数据库设计，就是建立数据库的结构，又称数据建模（</a:t>
            </a:r>
            <a:r>
              <a:rPr kumimoji="1" lang="en-US" altLang="zh-CN" sz="1800" b="1" dirty="0">
                <a:latin typeface="Arial" panose="020B0604020202020204" pitchFamily="34" charset="0"/>
                <a:cs typeface="Arial" panose="020B0604020202020204" pitchFamily="34" charset="0"/>
              </a:rPr>
              <a:t>data modeling</a:t>
            </a:r>
            <a:r>
              <a:rPr kumimoji="1" lang="zh-CN" altLang="en-US" sz="1800" b="1" dirty="0">
                <a:latin typeface="Arial" panose="020B0604020202020204" pitchFamily="34" charset="0"/>
                <a:cs typeface="Arial" panose="020B0604020202020204" pitchFamily="34" charset="0"/>
              </a:rPr>
              <a:t>）。</a:t>
            </a: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800" b="1" dirty="0">
                <a:latin typeface="Arial" panose="020B0604020202020204" pitchFamily="34" charset="0"/>
                <a:cs typeface="Arial" panose="020B0604020202020204" pitchFamily="34" charset="0"/>
              </a:rPr>
              <a:t>规范化，就是在数据库设计当中要遵循某些规则，这些规则被称为范式（</a:t>
            </a:r>
            <a:r>
              <a:rPr kumimoji="1" lang="en-US" altLang="zh-CN" sz="1800" b="1" dirty="0">
                <a:latin typeface="Arial" panose="020B0604020202020204" pitchFamily="34" charset="0"/>
                <a:cs typeface="Arial" panose="020B0604020202020204" pitchFamily="34" charset="0"/>
              </a:rPr>
              <a:t>normal form</a:t>
            </a:r>
            <a:r>
              <a:rPr kumimoji="1" lang="zh-CN" altLang="en-US" sz="1800" b="1" dirty="0">
                <a:latin typeface="Arial" panose="020B0604020202020204" pitchFamily="34" charset="0"/>
                <a:cs typeface="Arial" panose="020B0604020202020204" pitchFamily="34" charset="0"/>
              </a:rPr>
              <a:t>）。</a:t>
            </a:r>
          </a:p>
          <a:p>
            <a:pPr eaLnBrk="1" hangingPunct="1">
              <a:lnSpc>
                <a:spcPct val="110000"/>
              </a:lnSpc>
              <a:buFont typeface="Wingdings" panose="05000000000000000000" pitchFamily="2" charset="2"/>
              <a:buNone/>
            </a:pPr>
            <a:endParaRPr kumimoji="1" lang="zh-CN" altLang="en-US"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800" b="1" dirty="0">
                <a:latin typeface="Arial" panose="020B0604020202020204" pitchFamily="34" charset="0"/>
                <a:cs typeface="Arial" panose="020B0604020202020204" pitchFamily="34" charset="0"/>
              </a:rPr>
              <a:t>第一范式（</a:t>
            </a:r>
            <a:r>
              <a:rPr kumimoji="1" lang="en-US" altLang="zh-CN" sz="1800" b="1" dirty="0">
                <a:latin typeface="Arial" panose="020B0604020202020204" pitchFamily="34" charset="0"/>
                <a:cs typeface="Arial" panose="020B0604020202020204" pitchFamily="34" charset="0"/>
              </a:rPr>
              <a:t>1NF</a:t>
            </a:r>
            <a:r>
              <a:rPr kumimoji="1" lang="zh-CN" altLang="en-US" sz="1800" b="1" dirty="0">
                <a:latin typeface="Arial" panose="020B0604020202020204" pitchFamily="34" charset="0"/>
                <a:cs typeface="Arial" panose="020B0604020202020204" pitchFamily="34" charset="0"/>
              </a:rPr>
              <a:t>）、第二范式（</a:t>
            </a:r>
            <a:r>
              <a:rPr kumimoji="1" lang="en-US" altLang="zh-CN" sz="1800" b="1" dirty="0">
                <a:latin typeface="Arial" panose="020B0604020202020204" pitchFamily="34" charset="0"/>
                <a:cs typeface="Arial" panose="020B0604020202020204" pitchFamily="34" charset="0"/>
              </a:rPr>
              <a:t>2NF</a:t>
            </a:r>
            <a:r>
              <a:rPr kumimoji="1" lang="zh-CN" altLang="en-US" sz="1800" b="1" dirty="0">
                <a:latin typeface="Arial" panose="020B0604020202020204" pitchFamily="34" charset="0"/>
                <a:cs typeface="Arial" panose="020B0604020202020204" pitchFamily="34" charset="0"/>
              </a:rPr>
              <a:t>）、第三范式（</a:t>
            </a:r>
            <a:r>
              <a:rPr kumimoji="1" lang="en-US" altLang="zh-CN" sz="1800" b="1" dirty="0">
                <a:latin typeface="Arial" panose="020B0604020202020204" pitchFamily="34" charset="0"/>
                <a:cs typeface="Arial" panose="020B0604020202020204" pitchFamily="34" charset="0"/>
              </a:rPr>
              <a:t>3NF</a:t>
            </a:r>
            <a:r>
              <a:rPr kumimoji="1" lang="zh-CN" altLang="en-US" sz="1800" b="1" dirty="0">
                <a:latin typeface="Arial" panose="020B0604020202020204" pitchFamily="34" charset="0"/>
                <a:cs typeface="Arial" panose="020B0604020202020204" pitchFamily="34" charset="0"/>
              </a:rPr>
              <a:t>）</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165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a:t>
            </a:r>
            <a:r>
              <a:rPr lang="en-US" altLang="zh-CN" sz="2400" dirty="0">
                <a:latin typeface="华文楷体" panose="02010600040101010101" pitchFamily="2" charset="-122"/>
                <a:ea typeface="华文楷体" panose="02010600040101010101" pitchFamily="2" charset="-122"/>
              </a:rPr>
              <a:t>MySQL</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第三节：</a:t>
            </a:r>
            <a:r>
              <a:rPr lang="en-US" altLang="zh-CN" sz="2400" dirty="0">
                <a:latin typeface="华文楷体" panose="02010600040101010101" pitchFamily="2" charset="-122"/>
                <a:ea typeface="华文楷体" panose="02010600040101010101" pitchFamily="2" charset="-122"/>
                <a:cs typeface="+mj-cs"/>
              </a:rPr>
              <a:t>SQL</a:t>
            </a:r>
            <a:r>
              <a:rPr lang="zh-CN" altLang="en-US" sz="2400" dirty="0">
                <a:latin typeface="华文楷体" panose="02010600040101010101" pitchFamily="2" charset="-122"/>
                <a:ea typeface="华文楷体" panose="02010600040101010101" pitchFamily="2" charset="-122"/>
                <a:cs typeface="+mj-cs"/>
              </a:rPr>
              <a:t>及数据库编程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8" name="Rectangle 3">
            <a:extLst>
              <a:ext uri="{FF2B5EF4-FFF2-40B4-BE49-F238E27FC236}">
                <a16:creationId xmlns:a16="http://schemas.microsoft.com/office/drawing/2014/main" id="{99AFF0BB-0FF9-262D-B8D1-9B8B62FE3538}"/>
              </a:ext>
            </a:extLst>
          </p:cNvPr>
          <p:cNvSpPr>
            <a:spLocks noGrp="1" noChangeArrowheads="1"/>
          </p:cNvSpPr>
          <p:nvPr>
            <p:ph idx="1"/>
          </p:nvPr>
        </p:nvSpPr>
        <p:spPr>
          <a:xfrm>
            <a:off x="444054" y="1383482"/>
            <a:ext cx="8137884" cy="5107093"/>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4</a:t>
            </a:r>
            <a:r>
              <a:rPr kumimoji="1" lang="zh-CN" altLang="en-US" sz="1800" b="1" dirty="0">
                <a:latin typeface="Arial" panose="020B0604020202020204" pitchFamily="34" charset="0"/>
                <a:cs typeface="Arial" panose="020B0604020202020204" pitchFamily="34" charset="0"/>
              </a:rPr>
              <a:t>、数据库操作</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Create</a:t>
            </a:r>
          </a:p>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Insert</a:t>
            </a:r>
          </a:p>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Select</a:t>
            </a:r>
          </a:p>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Drop</a:t>
            </a:r>
          </a:p>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Delete</a:t>
            </a:r>
          </a:p>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Update</a:t>
            </a:r>
          </a:p>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Alter</a:t>
            </a: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985AD83B-0BAB-21E3-8827-C89F73011A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9379" y="1084986"/>
            <a:ext cx="4676163" cy="5334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4218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三、</a:t>
            </a:r>
            <a:r>
              <a:rPr lang="en-US" altLang="zh-CN" sz="2400" dirty="0">
                <a:latin typeface="华文楷体" panose="02010600040101010101" pitchFamily="2" charset="-122"/>
                <a:ea typeface="华文楷体" panose="02010600040101010101" pitchFamily="2" charset="-122"/>
              </a:rPr>
              <a:t>PHP</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第三节：</a:t>
            </a:r>
            <a:r>
              <a:rPr lang="en-US" altLang="zh-CN" sz="2400" dirty="0">
                <a:latin typeface="华文楷体" panose="02010600040101010101" pitchFamily="2" charset="-122"/>
                <a:ea typeface="华文楷体" panose="02010600040101010101" pitchFamily="2" charset="-122"/>
                <a:cs typeface="+mj-cs"/>
              </a:rPr>
              <a:t>SQL</a:t>
            </a:r>
            <a:r>
              <a:rPr lang="zh-CN" altLang="en-US" sz="2400" dirty="0">
                <a:latin typeface="华文楷体" panose="02010600040101010101" pitchFamily="2" charset="-122"/>
                <a:ea typeface="华文楷体" panose="02010600040101010101" pitchFamily="2" charset="-122"/>
                <a:cs typeface="+mj-cs"/>
              </a:rPr>
              <a:t>及数据库编程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8" name="Rectangle 3">
            <a:extLst>
              <a:ext uri="{FF2B5EF4-FFF2-40B4-BE49-F238E27FC236}">
                <a16:creationId xmlns:a16="http://schemas.microsoft.com/office/drawing/2014/main" id="{99AFF0BB-0FF9-262D-B8D1-9B8B62FE3538}"/>
              </a:ext>
            </a:extLst>
          </p:cNvPr>
          <p:cNvSpPr>
            <a:spLocks noGrp="1" noChangeArrowheads="1"/>
          </p:cNvSpPr>
          <p:nvPr>
            <p:ph idx="1"/>
          </p:nvPr>
        </p:nvSpPr>
        <p:spPr>
          <a:xfrm>
            <a:off x="444054" y="1383482"/>
            <a:ext cx="8137884" cy="5107093"/>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1</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PHP</a:t>
            </a:r>
            <a:r>
              <a:rPr kumimoji="1" lang="zh-CN" altLang="en-US" sz="1800" b="1" dirty="0">
                <a:latin typeface="Arial" panose="020B0604020202020204" pitchFamily="34" charset="0"/>
                <a:cs typeface="Arial" panose="020B0604020202020204" pitchFamily="34" charset="0"/>
              </a:rPr>
              <a:t>简介</a:t>
            </a:r>
          </a:p>
          <a:p>
            <a:pPr eaLnBrk="1" hangingPunct="1">
              <a:lnSpc>
                <a:spcPct val="110000"/>
              </a:lnSpc>
              <a:buFont typeface="Wingdings" panose="05000000000000000000" pitchFamily="2" charset="2"/>
              <a:buNone/>
            </a:pPr>
            <a:r>
              <a:rPr kumimoji="1" lang="zh-CN" altLang="en-US" sz="1600" b="1" dirty="0">
                <a:latin typeface="Arial" panose="020B0604020202020204" pitchFamily="34" charset="0"/>
                <a:cs typeface="Arial" panose="020B0604020202020204" pitchFamily="34" charset="0"/>
              </a:rPr>
              <a:t>实用性、可选择性、开源与低成本</a:t>
            </a: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2</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PHP</a:t>
            </a:r>
            <a:r>
              <a:rPr kumimoji="1" lang="zh-CN" altLang="en-US" sz="1800" b="1" dirty="0">
                <a:latin typeface="Arial" panose="020B0604020202020204" pitchFamily="34" charset="0"/>
                <a:cs typeface="Arial" panose="020B0604020202020204" pitchFamily="34" charset="0"/>
              </a:rPr>
              <a:t>安装使用</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3</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PHP </a:t>
            </a:r>
            <a:r>
              <a:rPr kumimoji="1" lang="zh-CN" altLang="en-US" sz="1800" b="1" dirty="0">
                <a:latin typeface="Arial" panose="020B0604020202020204" pitchFamily="34" charset="0"/>
                <a:cs typeface="Arial" panose="020B0604020202020204" pitchFamily="34" charset="0"/>
              </a:rPr>
              <a:t>与 </a:t>
            </a:r>
            <a:r>
              <a:rPr kumimoji="1" lang="en-US" altLang="zh-CN" sz="1800" b="1" dirty="0">
                <a:latin typeface="Arial" panose="020B0604020202020204" pitchFamily="34" charset="0"/>
                <a:cs typeface="Arial" panose="020B0604020202020204" pitchFamily="34" charset="0"/>
              </a:rPr>
              <a:t>MySQL</a:t>
            </a:r>
            <a:endParaRPr kumimoji="1" lang="zh-CN" altLang="en-US"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600" b="1" dirty="0">
                <a:latin typeface="Arial" panose="020B0604020202020204" pitchFamily="34" charset="0"/>
                <a:cs typeface="Arial" panose="020B0604020202020204" pitchFamily="34" charset="0"/>
              </a:rPr>
              <a:t>Apache</a:t>
            </a:r>
            <a:r>
              <a:rPr kumimoji="1" lang="zh-CN" altLang="en-US" sz="1600" b="1" dirty="0">
                <a:latin typeface="Arial" panose="020B0604020202020204" pitchFamily="34" charset="0"/>
                <a:cs typeface="Arial" panose="020B0604020202020204" pitchFamily="34" charset="0"/>
              </a:rPr>
              <a:t>＋</a:t>
            </a:r>
            <a:r>
              <a:rPr kumimoji="1" lang="en-US" altLang="zh-CN" sz="1600" b="1" dirty="0">
                <a:latin typeface="Arial" panose="020B0604020202020204" pitchFamily="34" charset="0"/>
                <a:cs typeface="Arial" panose="020B0604020202020204" pitchFamily="34" charset="0"/>
              </a:rPr>
              <a:t>PHP</a:t>
            </a:r>
            <a:r>
              <a:rPr kumimoji="1" lang="zh-CN" altLang="en-US" sz="1600" b="1" dirty="0">
                <a:latin typeface="Arial" panose="020B0604020202020204" pitchFamily="34" charset="0"/>
                <a:cs typeface="Arial" panose="020B0604020202020204" pitchFamily="34" charset="0"/>
              </a:rPr>
              <a:t>＋</a:t>
            </a:r>
            <a:r>
              <a:rPr kumimoji="1" lang="en-US" altLang="zh-CN" sz="1600" b="1" dirty="0">
                <a:latin typeface="Arial" panose="020B0604020202020204" pitchFamily="34" charset="0"/>
                <a:cs typeface="Arial" panose="020B0604020202020204" pitchFamily="34" charset="0"/>
              </a:rPr>
              <a:t>MySQL </a:t>
            </a:r>
            <a:r>
              <a:rPr kumimoji="1" lang="zh-CN" altLang="en-US" sz="1600" b="1" dirty="0">
                <a:latin typeface="Arial" panose="020B0604020202020204" pitchFamily="34" charset="0"/>
                <a:cs typeface="Arial" panose="020B0604020202020204" pitchFamily="34" charset="0"/>
              </a:rPr>
              <a:t>是黄金搭档，它们三者的结合，无论是开发数据库，还是进行其他的动态 </a:t>
            </a:r>
            <a:r>
              <a:rPr kumimoji="1" lang="en-US" altLang="zh-CN" sz="1600" b="1" dirty="0">
                <a:latin typeface="Arial" panose="020B0604020202020204" pitchFamily="34" charset="0"/>
                <a:cs typeface="Arial" panose="020B0604020202020204" pitchFamily="34" charset="0"/>
              </a:rPr>
              <a:t>Web </a:t>
            </a:r>
            <a:r>
              <a:rPr kumimoji="1" lang="zh-CN" altLang="en-US" sz="1600" b="1" dirty="0">
                <a:latin typeface="Arial" panose="020B0604020202020204" pitchFamily="34" charset="0"/>
                <a:cs typeface="Arial" panose="020B0604020202020204" pitchFamily="34" charset="0"/>
              </a:rPr>
              <a:t>站点，都有着强大的优势。</a:t>
            </a:r>
            <a:endParaRPr kumimoji="1" lang="en-US" altLang="zh-CN" sz="1600" b="1" dirty="0">
              <a:latin typeface="Arial" panose="020B0604020202020204" pitchFamily="34" charset="0"/>
              <a:cs typeface="Arial" panose="020B0604020202020204" pitchFamily="34" charset="0"/>
            </a:endParaRPr>
          </a:p>
        </p:txBody>
      </p:sp>
      <p:pic>
        <p:nvPicPr>
          <p:cNvPr id="3" name="Picture 3">
            <a:extLst>
              <a:ext uri="{FF2B5EF4-FFF2-40B4-BE49-F238E27FC236}">
                <a16:creationId xmlns:a16="http://schemas.microsoft.com/office/drawing/2014/main" id="{120D95F9-A50C-5341-18A9-5FC1D3B8C6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2554" y="2213394"/>
            <a:ext cx="6225277" cy="3339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700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一、概述</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第四节：并行计算</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8" name="Rectangle 3">
            <a:extLst>
              <a:ext uri="{FF2B5EF4-FFF2-40B4-BE49-F238E27FC236}">
                <a16:creationId xmlns:a16="http://schemas.microsoft.com/office/drawing/2014/main" id="{5CA3EE30-1F51-F317-2B48-A10275013364}"/>
              </a:ext>
            </a:extLst>
          </p:cNvPr>
          <p:cNvSpPr>
            <a:spLocks noGrp="1" noChangeArrowheads="1"/>
          </p:cNvSpPr>
          <p:nvPr>
            <p:ph idx="1"/>
          </p:nvPr>
        </p:nvSpPr>
        <p:spPr>
          <a:xfrm>
            <a:off x="444054" y="1685486"/>
            <a:ext cx="8137884" cy="5107093"/>
          </a:xfrm>
        </p:spPr>
        <p:txBody>
          <a:bodyPr>
            <a:normAutofit/>
          </a:bodyPr>
          <a:lstStyle/>
          <a:p>
            <a:pPr eaLnBrk="1" hangingPunct="1">
              <a:lnSpc>
                <a:spcPct val="110000"/>
              </a:lnSpc>
              <a:buFont typeface="Wingdings" panose="05000000000000000000" pitchFamily="2" charset="2"/>
              <a:buNone/>
            </a:pPr>
            <a:r>
              <a:rPr kumimoji="1" lang="zh-CN" altLang="en-US" sz="1800" b="1" dirty="0">
                <a:latin typeface="Arial" panose="020B0604020202020204" pitchFamily="34" charset="0"/>
                <a:cs typeface="Arial" panose="020B0604020202020204" pitchFamily="34" charset="0"/>
              </a:rPr>
              <a:t>并行计算（</a:t>
            </a:r>
            <a:r>
              <a:rPr kumimoji="1" lang="en-US" altLang="zh-CN" sz="1800" b="1" dirty="0">
                <a:latin typeface="Arial" panose="020B0604020202020204" pitchFamily="34" charset="0"/>
                <a:cs typeface="Arial" panose="020B0604020202020204" pitchFamily="34" charset="0"/>
              </a:rPr>
              <a:t>parallel computing</a:t>
            </a:r>
            <a:r>
              <a:rPr kumimoji="1" lang="zh-CN" altLang="en-US" sz="1800" b="1" dirty="0">
                <a:latin typeface="Arial" panose="020B0604020202020204" pitchFamily="34" charset="0"/>
                <a:cs typeface="Arial" panose="020B0604020202020204" pitchFamily="34" charset="0"/>
              </a:rPr>
              <a:t>）是一种许多计算同时进行的计算形式，其基于大问题常可以分割成较小的问题并同时（并行）解决的原理。</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20 </a:t>
            </a:r>
            <a:r>
              <a:rPr kumimoji="1" lang="zh-CN" altLang="en-US" sz="1800" b="1" dirty="0">
                <a:latin typeface="Arial" panose="020B0604020202020204" pitchFamily="34" charset="0"/>
                <a:cs typeface="Arial" panose="020B0604020202020204" pitchFamily="34" charset="0"/>
              </a:rPr>
              <a:t>世纪 </a:t>
            </a:r>
            <a:r>
              <a:rPr kumimoji="1" lang="en-US" altLang="zh-CN" sz="1800" b="1" dirty="0">
                <a:latin typeface="Arial" panose="020B0604020202020204" pitchFamily="34" charset="0"/>
                <a:cs typeface="Arial" panose="020B0604020202020204" pitchFamily="34" charset="0"/>
              </a:rPr>
              <a:t>40 </a:t>
            </a:r>
            <a:r>
              <a:rPr kumimoji="1" lang="zh-CN" altLang="en-US" sz="1800" b="1" dirty="0">
                <a:latin typeface="Arial" panose="020B0604020202020204" pitchFamily="34" charset="0"/>
                <a:cs typeface="Arial" panose="020B0604020202020204" pitchFamily="34" charset="0"/>
              </a:rPr>
              <a:t>年代开始的现代计算机发展可以分为两个明显的时期</a:t>
            </a:r>
            <a:r>
              <a:rPr kumimoji="1" lang="en-US" altLang="zh-CN" sz="1800" b="1" dirty="0">
                <a:latin typeface="Arial" panose="020B0604020202020204" pitchFamily="34" charset="0"/>
                <a:cs typeface="Arial" panose="020B0604020202020204" pitchFamily="34" charset="0"/>
              </a:rPr>
              <a:t>——</a:t>
            </a:r>
            <a:r>
              <a:rPr kumimoji="1" lang="zh-CN" altLang="en-US" sz="1800" b="1" dirty="0">
                <a:latin typeface="Arial" panose="020B0604020202020204" pitchFamily="34" charset="0"/>
                <a:cs typeface="Arial" panose="020B0604020202020204" pitchFamily="34" charset="0"/>
              </a:rPr>
              <a:t>串行计算时代和并行计算时代。</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800" b="1" dirty="0">
                <a:latin typeface="Arial" panose="020B0604020202020204" pitchFamily="34" charset="0"/>
                <a:cs typeface="Arial" panose="020B0604020202020204" pitchFamily="34" charset="0"/>
              </a:rPr>
              <a:t>传统的串行计算由于受限于物理的速度极限，在大规模问题的求解上已经无法满足当今科学研究的需求了。</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90 </a:t>
            </a:r>
            <a:r>
              <a:rPr kumimoji="1" lang="zh-CN" altLang="en-US" sz="1800" b="1" dirty="0">
                <a:latin typeface="Arial" panose="020B0604020202020204" pitchFamily="34" charset="0"/>
                <a:cs typeface="Arial" panose="020B0604020202020204" pitchFamily="34" charset="0"/>
              </a:rPr>
              <a:t>年代以来，并行计算得到了飞速的发展，并行计算机的体系结构也趋于成熟。国际大型研究计划对计算的需求也直接促进了并行计算的发展。</a:t>
            </a:r>
          </a:p>
        </p:txBody>
      </p:sp>
    </p:spTree>
    <p:extLst>
      <p:ext uri="{BB962C8B-B14F-4D97-AF65-F5344CB8AC3E}">
        <p14:creationId xmlns:p14="http://schemas.microsoft.com/office/powerpoint/2010/main" val="257839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二、硬件</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第四节：并行计算</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0" name="Picture 2">
            <a:extLst>
              <a:ext uri="{FF2B5EF4-FFF2-40B4-BE49-F238E27FC236}">
                <a16:creationId xmlns:a16="http://schemas.microsoft.com/office/drawing/2014/main" id="{78BC654B-1666-21F2-35A0-2C071C8B49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283"/>
          <a:stretch/>
        </p:blipFill>
        <p:spPr bwMode="auto">
          <a:xfrm>
            <a:off x="4764848" y="2961456"/>
            <a:ext cx="4296989" cy="211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a:extLst>
              <a:ext uri="{FF2B5EF4-FFF2-40B4-BE49-F238E27FC236}">
                <a16:creationId xmlns:a16="http://schemas.microsoft.com/office/drawing/2014/main" id="{3943383E-7D02-D669-60A8-AD50C0B147AE}"/>
              </a:ext>
            </a:extLst>
          </p:cNvPr>
          <p:cNvPicPr>
            <a:picLocks noChangeAspect="1"/>
          </p:cNvPicPr>
          <p:nvPr/>
        </p:nvPicPr>
        <p:blipFill>
          <a:blip r:embed="rId5"/>
          <a:stretch>
            <a:fillRect/>
          </a:stretch>
        </p:blipFill>
        <p:spPr>
          <a:xfrm>
            <a:off x="102249" y="5035838"/>
            <a:ext cx="4469751" cy="527995"/>
          </a:xfrm>
          <a:prstGeom prst="rect">
            <a:avLst/>
          </a:prstGeom>
        </p:spPr>
      </p:pic>
      <p:pic>
        <p:nvPicPr>
          <p:cNvPr id="9" name="Picture 2">
            <a:extLst>
              <a:ext uri="{FF2B5EF4-FFF2-40B4-BE49-F238E27FC236}">
                <a16:creationId xmlns:a16="http://schemas.microsoft.com/office/drawing/2014/main" id="{3585898D-2E97-2B06-68E8-9F209B11FA1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0461"/>
          <a:stretch/>
        </p:blipFill>
        <p:spPr bwMode="auto">
          <a:xfrm>
            <a:off x="97408" y="2085017"/>
            <a:ext cx="4536202" cy="298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图片 15">
            <a:extLst>
              <a:ext uri="{FF2B5EF4-FFF2-40B4-BE49-F238E27FC236}">
                <a16:creationId xmlns:a16="http://schemas.microsoft.com/office/drawing/2014/main" id="{3D25676D-CE01-4BFD-6015-84F94D3C146B}"/>
              </a:ext>
            </a:extLst>
          </p:cNvPr>
          <p:cNvPicPr>
            <a:picLocks noChangeAspect="1"/>
          </p:cNvPicPr>
          <p:nvPr/>
        </p:nvPicPr>
        <p:blipFill rotWithShape="1">
          <a:blip r:embed="rId7"/>
          <a:srcRect t="22111" r="4731" b="-47820"/>
          <a:stretch/>
        </p:blipFill>
        <p:spPr>
          <a:xfrm>
            <a:off x="4822660" y="5151239"/>
            <a:ext cx="4296989" cy="627630"/>
          </a:xfrm>
          <a:prstGeom prst="rect">
            <a:avLst/>
          </a:prstGeom>
        </p:spPr>
      </p:pic>
    </p:spTree>
    <p:extLst>
      <p:ext uri="{BB962C8B-B14F-4D97-AF65-F5344CB8AC3E}">
        <p14:creationId xmlns:p14="http://schemas.microsoft.com/office/powerpoint/2010/main" val="4250363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二、硬件</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第四节：并行计算</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3" name="图片 2">
            <a:extLst>
              <a:ext uri="{FF2B5EF4-FFF2-40B4-BE49-F238E27FC236}">
                <a16:creationId xmlns:a16="http://schemas.microsoft.com/office/drawing/2014/main" id="{8E0A1573-EFD6-9EE7-D0C9-F2FC930BC634}"/>
              </a:ext>
            </a:extLst>
          </p:cNvPr>
          <p:cNvPicPr>
            <a:picLocks noChangeAspect="1"/>
          </p:cNvPicPr>
          <p:nvPr/>
        </p:nvPicPr>
        <p:blipFill>
          <a:blip r:embed="rId4"/>
          <a:stretch>
            <a:fillRect/>
          </a:stretch>
        </p:blipFill>
        <p:spPr>
          <a:xfrm>
            <a:off x="1592465" y="2103399"/>
            <a:ext cx="5959069" cy="3758550"/>
          </a:xfrm>
          <a:prstGeom prst="rect">
            <a:avLst/>
          </a:prstGeom>
        </p:spPr>
      </p:pic>
    </p:spTree>
    <p:extLst>
      <p:ext uri="{BB962C8B-B14F-4D97-AF65-F5344CB8AC3E}">
        <p14:creationId xmlns:p14="http://schemas.microsoft.com/office/powerpoint/2010/main" val="1404878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二、硬件</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第四节：并行计算</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2" name="Picture 2">
            <a:extLst>
              <a:ext uri="{FF2B5EF4-FFF2-40B4-BE49-F238E27FC236}">
                <a16:creationId xmlns:a16="http://schemas.microsoft.com/office/drawing/2014/main" id="{312EFCDD-2C62-1453-EE15-38C99BA9F9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044"/>
          <a:stretch/>
        </p:blipFill>
        <p:spPr bwMode="auto">
          <a:xfrm>
            <a:off x="1058492" y="1597089"/>
            <a:ext cx="3405302" cy="419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a:extLst>
              <a:ext uri="{FF2B5EF4-FFF2-40B4-BE49-F238E27FC236}">
                <a16:creationId xmlns:a16="http://schemas.microsoft.com/office/drawing/2014/main" id="{9148FC35-4BD5-BBD2-067D-F7D3E7112BF4}"/>
              </a:ext>
            </a:extLst>
          </p:cNvPr>
          <p:cNvPicPr>
            <a:picLocks noChangeAspect="1"/>
          </p:cNvPicPr>
          <p:nvPr/>
        </p:nvPicPr>
        <p:blipFill>
          <a:blip r:embed="rId5"/>
          <a:stretch>
            <a:fillRect/>
          </a:stretch>
        </p:blipFill>
        <p:spPr>
          <a:xfrm>
            <a:off x="4489275" y="2849015"/>
            <a:ext cx="4292834" cy="3533087"/>
          </a:xfrm>
          <a:prstGeom prst="rect">
            <a:avLst/>
          </a:prstGeom>
        </p:spPr>
      </p:pic>
      <p:pic>
        <p:nvPicPr>
          <p:cNvPr id="12" name="图片 11">
            <a:extLst>
              <a:ext uri="{FF2B5EF4-FFF2-40B4-BE49-F238E27FC236}">
                <a16:creationId xmlns:a16="http://schemas.microsoft.com/office/drawing/2014/main" id="{3F29FA0B-9226-99F5-8131-0C342E930600}"/>
              </a:ext>
            </a:extLst>
          </p:cNvPr>
          <p:cNvPicPr>
            <a:picLocks noChangeAspect="1"/>
          </p:cNvPicPr>
          <p:nvPr/>
        </p:nvPicPr>
        <p:blipFill>
          <a:blip r:embed="rId6"/>
          <a:stretch>
            <a:fillRect/>
          </a:stretch>
        </p:blipFill>
        <p:spPr>
          <a:xfrm>
            <a:off x="1188047" y="5787333"/>
            <a:ext cx="3157335" cy="429461"/>
          </a:xfrm>
          <a:prstGeom prst="rect">
            <a:avLst/>
          </a:prstGeom>
        </p:spPr>
      </p:pic>
    </p:spTree>
    <p:extLst>
      <p:ext uri="{BB962C8B-B14F-4D97-AF65-F5344CB8AC3E}">
        <p14:creationId xmlns:p14="http://schemas.microsoft.com/office/powerpoint/2010/main" val="1199785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三、软件</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第四节：并行计算</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8" name="Rectangle 3">
            <a:extLst>
              <a:ext uri="{FF2B5EF4-FFF2-40B4-BE49-F238E27FC236}">
                <a16:creationId xmlns:a16="http://schemas.microsoft.com/office/drawing/2014/main" id="{5CA3EE30-1F51-F317-2B48-A10275013364}"/>
              </a:ext>
            </a:extLst>
          </p:cNvPr>
          <p:cNvSpPr>
            <a:spLocks noGrp="1" noChangeArrowheads="1"/>
          </p:cNvSpPr>
          <p:nvPr>
            <p:ph idx="1"/>
          </p:nvPr>
        </p:nvSpPr>
        <p:spPr>
          <a:xfrm>
            <a:off x="444054" y="1685486"/>
            <a:ext cx="8137884" cy="5107093"/>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1</a:t>
            </a:r>
            <a:r>
              <a:rPr kumimoji="1" lang="zh-CN" altLang="en-US" sz="1800" b="1" dirty="0">
                <a:latin typeface="Arial" panose="020B0604020202020204" pitchFamily="34" charset="0"/>
                <a:cs typeface="Arial" panose="020B0604020202020204" pitchFamily="34" charset="0"/>
              </a:rPr>
              <a:t>、共享存储编程语言（</a:t>
            </a:r>
            <a:r>
              <a:rPr kumimoji="1" lang="en-US" altLang="zh-CN" sz="1800" b="1" dirty="0">
                <a:latin typeface="Arial" panose="020B0604020202020204" pitchFamily="34" charset="0"/>
                <a:cs typeface="Arial" panose="020B0604020202020204" pitchFamily="34" charset="0"/>
              </a:rPr>
              <a:t>shared memory programming language</a:t>
            </a:r>
            <a:r>
              <a:rPr kumimoji="1" lang="zh-CN" altLang="en-US" sz="1800" b="1" dirty="0">
                <a:latin typeface="Arial" panose="020B0604020202020204" pitchFamily="34" charset="0"/>
                <a:cs typeface="Arial" panose="020B0604020202020204" pitchFamily="34" charset="0"/>
              </a:rPr>
              <a:t>）</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600" b="1" dirty="0">
                <a:latin typeface="Arial" panose="020B0604020202020204" pitchFamily="34" charset="0"/>
                <a:cs typeface="Arial" panose="020B0604020202020204" pitchFamily="34" charset="0"/>
              </a:rPr>
              <a:t>	  </a:t>
            </a:r>
            <a:r>
              <a:rPr kumimoji="1" lang="zh-CN" altLang="en-US" sz="1600" b="1" dirty="0">
                <a:latin typeface="Arial" panose="020B0604020202020204" pitchFamily="34" charset="0"/>
                <a:cs typeface="Arial" panose="020B0604020202020204" pitchFamily="34" charset="0"/>
              </a:rPr>
              <a:t>使用主动分配内存变量来完成通信</a:t>
            </a:r>
            <a:endParaRPr kumimoji="1" lang="en-US" altLang="zh-CN" sz="16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2</a:t>
            </a:r>
            <a:r>
              <a:rPr kumimoji="1" lang="zh-CN" altLang="en-US" sz="1800" b="1" dirty="0">
                <a:latin typeface="Arial" panose="020B0604020202020204" pitchFamily="34" charset="0"/>
                <a:cs typeface="Arial" panose="020B0604020202020204" pitchFamily="34" charset="0"/>
              </a:rPr>
              <a:t>、分布式存储编程语言（</a:t>
            </a:r>
            <a:r>
              <a:rPr kumimoji="1" lang="en-US" altLang="zh-CN" sz="1800" b="1" dirty="0">
                <a:latin typeface="Arial" panose="020B0604020202020204" pitchFamily="34" charset="0"/>
                <a:cs typeface="Arial" panose="020B0604020202020204" pitchFamily="34" charset="0"/>
              </a:rPr>
              <a:t>distributed memory programming language</a:t>
            </a:r>
            <a:r>
              <a:rPr kumimoji="1" lang="zh-CN" altLang="en-US" sz="1800" b="1" dirty="0">
                <a:latin typeface="Arial" panose="020B0604020202020204" pitchFamily="34" charset="0"/>
                <a:cs typeface="Arial" panose="020B0604020202020204" pitchFamily="34" charset="0"/>
              </a:rPr>
              <a:t>）</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600" b="1" dirty="0">
                <a:latin typeface="Arial" panose="020B0604020202020204" pitchFamily="34" charset="0"/>
                <a:cs typeface="Arial" panose="020B0604020202020204" pitchFamily="34" charset="0"/>
              </a:rPr>
              <a:t>	  </a:t>
            </a:r>
            <a:r>
              <a:rPr kumimoji="1" lang="zh-CN" altLang="en-US" sz="1600" b="1" dirty="0">
                <a:latin typeface="Arial" panose="020B0604020202020204" pitchFamily="34" charset="0"/>
                <a:cs typeface="Arial" panose="020B0604020202020204" pitchFamily="34" charset="0"/>
              </a:rPr>
              <a:t>使用消息传递（</a:t>
            </a:r>
            <a:r>
              <a:rPr kumimoji="1" lang="en-US" altLang="zh-CN" sz="1600" b="1" dirty="0">
                <a:latin typeface="Arial" panose="020B0604020202020204" pitchFamily="34" charset="0"/>
                <a:cs typeface="Arial" panose="020B0604020202020204" pitchFamily="34" charset="0"/>
              </a:rPr>
              <a:t>message passing</a:t>
            </a:r>
            <a:r>
              <a:rPr kumimoji="1" lang="zh-CN" altLang="en-US" sz="1600" b="1" dirty="0">
                <a:latin typeface="Arial" panose="020B0604020202020204" pitchFamily="34" charset="0"/>
                <a:cs typeface="Arial" panose="020B0604020202020204" pitchFamily="34" charset="0"/>
              </a:rPr>
              <a:t>）机制</a:t>
            </a:r>
            <a:endParaRPr kumimoji="1" lang="en-US" altLang="zh-CN" sz="16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3</a:t>
            </a:r>
            <a:r>
              <a:rPr kumimoji="1" lang="zh-CN" altLang="en-US" sz="1800" b="1" dirty="0">
                <a:latin typeface="Arial" panose="020B0604020202020204" pitchFamily="34" charset="0"/>
                <a:cs typeface="Arial" panose="020B0604020202020204" pitchFamily="34" charset="0"/>
              </a:rPr>
              <a:t>、共享分布式存储（</a:t>
            </a:r>
            <a:r>
              <a:rPr kumimoji="1" lang="en-US" altLang="zh-CN" sz="1800" b="1" dirty="0">
                <a:latin typeface="Arial" panose="020B0604020202020204" pitchFamily="34" charset="0"/>
                <a:cs typeface="Arial" panose="020B0604020202020204" pitchFamily="34" charset="0"/>
              </a:rPr>
              <a:t>shared distributed memory</a:t>
            </a:r>
            <a:r>
              <a:rPr kumimoji="1" lang="zh-CN" altLang="en-US" sz="1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09437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三、在 </a:t>
            </a:r>
            <a:r>
              <a:rPr lang="en-US" altLang="zh-CN" sz="2400" dirty="0">
                <a:latin typeface="华文楷体" panose="02010600040101010101" pitchFamily="2" charset="-122"/>
                <a:ea typeface="华文楷体" panose="02010600040101010101" pitchFamily="2" charset="-122"/>
              </a:rPr>
              <a:t>Linux </a:t>
            </a:r>
            <a:r>
              <a:rPr lang="zh-CN" altLang="en-US" sz="2400" dirty="0">
                <a:latin typeface="华文楷体" panose="02010600040101010101" pitchFamily="2" charset="-122"/>
                <a:ea typeface="华文楷体" panose="02010600040101010101" pitchFamily="2" charset="-122"/>
              </a:rPr>
              <a:t>下使用 </a:t>
            </a:r>
            <a:r>
              <a:rPr lang="en-US" altLang="zh-CN" sz="2400" dirty="0" err="1">
                <a:latin typeface="华文楷体" panose="02010600040101010101" pitchFamily="2" charset="-122"/>
                <a:ea typeface="华文楷体" panose="02010600040101010101" pitchFamily="2" charset="-122"/>
              </a:rPr>
              <a:t>SAMtools</a:t>
            </a:r>
            <a:endParaRPr lang="zh-CN" altLang="en-US" sz="2400" dirty="0">
              <a:latin typeface="华文楷体" panose="02010600040101010101" pitchFamily="2" charset="-122"/>
              <a:ea typeface="华文楷体" panose="02010600040101010101" pitchFamily="2" charset="-122"/>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a:t>
            </a:r>
            <a:r>
              <a:rPr lang="en-US" altLang="zh-CN" sz="2400" dirty="0">
                <a:latin typeface="华文楷体" panose="02010600040101010101" pitchFamily="2" charset="-122"/>
                <a:ea typeface="华文楷体" panose="02010600040101010101" pitchFamily="2" charset="-122"/>
                <a:cs typeface="+mj-cs"/>
              </a:rPr>
              <a:t>Linux </a:t>
            </a:r>
            <a:r>
              <a:rPr lang="zh-CN" altLang="en-US" sz="2400" dirty="0">
                <a:latin typeface="华文楷体" panose="02010600040101010101" pitchFamily="2" charset="-122"/>
                <a:ea typeface="华文楷体" panose="02010600040101010101" pitchFamily="2" charset="-122"/>
                <a:cs typeface="+mj-cs"/>
              </a:rPr>
              <a:t>操作系统</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63493" y="1571603"/>
            <a:ext cx="7304714" cy="4647917"/>
          </a:xfrm>
        </p:spPr>
        <p:txBody>
          <a:bodyPr>
            <a:normAutofit fontScale="55000" lnSpcReduction="20000"/>
          </a:bodyPr>
          <a:lstStyle/>
          <a:p>
            <a:pPr eaLnBrk="1" hangingPunct="1">
              <a:lnSpc>
                <a:spcPct val="110000"/>
              </a:lnSpc>
              <a:buFont typeface="Wingdings" panose="05000000000000000000" pitchFamily="2" charset="2"/>
              <a:buNone/>
            </a:pPr>
            <a:r>
              <a:rPr kumimoji="1" lang="zh-CN" altLang="en-US" sz="3300" b="1" dirty="0">
                <a:latin typeface="Arial" panose="020B0604020202020204" pitchFamily="34" charset="0"/>
                <a:cs typeface="Arial" panose="020B0604020202020204" pitchFamily="34" charset="0"/>
              </a:rPr>
              <a:t>（一） </a:t>
            </a:r>
            <a:r>
              <a:rPr kumimoji="1" lang="en-US" altLang="zh-CN" sz="3300" b="1" dirty="0" err="1">
                <a:latin typeface="Arial" panose="020B0604020202020204" pitchFamily="34" charset="0"/>
                <a:cs typeface="Arial" panose="020B0604020202020204" pitchFamily="34" charset="0"/>
              </a:rPr>
              <a:t>SAMtools</a:t>
            </a:r>
            <a:r>
              <a:rPr kumimoji="1" lang="en-US" altLang="zh-CN" sz="3300" b="1" dirty="0">
                <a:latin typeface="Arial" panose="020B0604020202020204" pitchFamily="34" charset="0"/>
                <a:cs typeface="Arial" panose="020B0604020202020204" pitchFamily="34" charset="0"/>
              </a:rPr>
              <a:t> </a:t>
            </a:r>
            <a:r>
              <a:rPr kumimoji="1" lang="zh-CN" altLang="en-US" sz="3300" b="1" dirty="0">
                <a:latin typeface="Arial" panose="020B0604020202020204" pitchFamily="34" charset="0"/>
                <a:cs typeface="Arial" panose="020B0604020202020204" pitchFamily="34" charset="0"/>
              </a:rPr>
              <a:t>的下载与安装</a:t>
            </a:r>
            <a:endParaRPr kumimoji="1" lang="en-US" altLang="zh-CN" sz="33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2100" b="1" dirty="0">
                <a:latin typeface="Arial" panose="020B0604020202020204" pitchFamily="34" charset="0"/>
                <a:cs typeface="Arial" panose="020B0604020202020204" pitchFamily="34" charset="0"/>
              </a:rPr>
              <a:t>1</a:t>
            </a:r>
            <a:r>
              <a:rPr kumimoji="1" lang="zh-CN" altLang="en-US" sz="2100" b="1" dirty="0">
                <a:latin typeface="Arial" panose="020B0604020202020204" pitchFamily="34" charset="0"/>
                <a:cs typeface="Arial" panose="020B0604020202020204" pitchFamily="34" charset="0"/>
              </a:rPr>
              <a:t>、先配置好国内镜像源，然后执行 </a:t>
            </a:r>
            <a:r>
              <a:rPr kumimoji="1" lang="en-US" altLang="zh-CN" sz="2100" b="1" dirty="0">
                <a:latin typeface="Arial" panose="020B0604020202020204" pitchFamily="34" charset="0"/>
                <a:cs typeface="Arial" panose="020B0604020202020204" pitchFamily="34" charset="0"/>
              </a:rPr>
              <a:t>apt-get update</a:t>
            </a:r>
            <a:r>
              <a:rPr kumimoji="1" lang="zh-CN" altLang="en-US" sz="2100" b="1" dirty="0">
                <a:latin typeface="Arial" panose="020B0604020202020204" pitchFamily="34" charset="0"/>
                <a:cs typeface="Arial" panose="020B0604020202020204" pitchFamily="34" charset="0"/>
              </a:rPr>
              <a:t>；</a:t>
            </a:r>
            <a:endParaRPr kumimoji="1" lang="en-US" altLang="zh-CN" sz="21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2100" b="1" dirty="0">
                <a:latin typeface="Arial" panose="020B0604020202020204" pitchFamily="34" charset="0"/>
                <a:cs typeface="Arial" panose="020B0604020202020204" pitchFamily="34" charset="0"/>
              </a:rPr>
              <a:t>2</a:t>
            </a:r>
            <a:r>
              <a:rPr kumimoji="1" lang="zh-CN" altLang="en-US" sz="2100" b="1" dirty="0">
                <a:latin typeface="Arial" panose="020B0604020202020204" pitchFamily="34" charset="0"/>
                <a:cs typeface="Arial" panose="020B0604020202020204" pitchFamily="34" charset="0"/>
              </a:rPr>
              <a:t>、下载</a:t>
            </a:r>
            <a:r>
              <a:rPr kumimoji="1" lang="en-US" altLang="zh-CN" sz="2100" b="1" dirty="0" err="1">
                <a:latin typeface="Arial" panose="020B0604020202020204" pitchFamily="34" charset="0"/>
                <a:cs typeface="Arial" panose="020B0604020202020204" pitchFamily="34" charset="0"/>
              </a:rPr>
              <a:t>SAMtools</a:t>
            </a:r>
            <a:r>
              <a:rPr kumimoji="1" lang="zh-CN" altLang="en-US" sz="2100" b="1" dirty="0">
                <a:latin typeface="Arial" panose="020B0604020202020204" pitchFamily="34" charset="0"/>
                <a:cs typeface="Arial" panose="020B0604020202020204" pitchFamily="34" charset="0"/>
              </a:rPr>
              <a:t>并解压：</a:t>
            </a:r>
            <a:endParaRPr kumimoji="1" lang="en-US" altLang="zh-CN" sz="21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da-DK" altLang="zh-CN" sz="2100" dirty="0">
                <a:solidFill>
                  <a:schemeClr val="accent1">
                    <a:lumMod val="60000"/>
                    <a:lumOff val="40000"/>
                  </a:schemeClr>
                </a:solidFill>
                <a:latin typeface="Arial" panose="020B0604020202020204" pitchFamily="34" charset="0"/>
                <a:cs typeface="Arial" panose="020B0604020202020204" pitchFamily="34" charset="0"/>
              </a:rPr>
              <a:t>wget https://nchc.dl.sourceforge.net/project/samtools/samtools/1.3.1/samtools-1.3.1.tar.bz2</a:t>
            </a:r>
          </a:p>
          <a:p>
            <a:pPr eaLnBrk="1" hangingPunct="1">
              <a:lnSpc>
                <a:spcPct val="110000"/>
              </a:lnSpc>
              <a:buFont typeface="Wingdings" panose="05000000000000000000" pitchFamily="2" charset="2"/>
              <a:buNone/>
            </a:pPr>
            <a:r>
              <a:rPr kumimoji="1" lang="da-DK" altLang="zh-CN" sz="2100" dirty="0">
                <a:solidFill>
                  <a:schemeClr val="accent1">
                    <a:lumMod val="60000"/>
                    <a:lumOff val="40000"/>
                  </a:schemeClr>
                </a:solidFill>
                <a:latin typeface="Arial" panose="020B0604020202020204" pitchFamily="34" charset="0"/>
                <a:cs typeface="Arial" panose="020B0604020202020204" pitchFamily="34" charset="0"/>
              </a:rPr>
              <a:t>wget https://nchc.dl.sourceforge.net/project/samtools/samtools/1.3.2/htslib-1.3.2.tar.bz2</a:t>
            </a:r>
          </a:p>
          <a:p>
            <a:pPr eaLnBrk="1" hangingPunct="1">
              <a:lnSpc>
                <a:spcPct val="110000"/>
              </a:lnSpc>
              <a:buFont typeface="Wingdings" panose="05000000000000000000" pitchFamily="2" charset="2"/>
              <a:buNone/>
            </a:pPr>
            <a:r>
              <a:rPr kumimoji="1" lang="en-US" altLang="zh-CN" sz="2100" dirty="0">
                <a:solidFill>
                  <a:schemeClr val="accent1">
                    <a:lumMod val="60000"/>
                    <a:lumOff val="40000"/>
                  </a:schemeClr>
                </a:solidFill>
                <a:latin typeface="Arial" panose="020B0604020202020204" pitchFamily="34" charset="0"/>
                <a:cs typeface="Arial" panose="020B0604020202020204" pitchFamily="34" charset="0"/>
              </a:rPr>
              <a:t>tar-</a:t>
            </a:r>
            <a:r>
              <a:rPr kumimoji="1" lang="en-US" altLang="zh-CN" sz="2100" dirty="0" err="1">
                <a:solidFill>
                  <a:schemeClr val="accent1">
                    <a:lumMod val="60000"/>
                    <a:lumOff val="40000"/>
                  </a:schemeClr>
                </a:solidFill>
                <a:latin typeface="Arial" panose="020B0604020202020204" pitchFamily="34" charset="0"/>
                <a:cs typeface="Arial" panose="020B0604020202020204" pitchFamily="34" charset="0"/>
              </a:rPr>
              <a:t>jxvf</a:t>
            </a:r>
            <a:r>
              <a:rPr kumimoji="1" lang="en-US" altLang="zh-CN" sz="2100" dirty="0">
                <a:solidFill>
                  <a:schemeClr val="accent1">
                    <a:lumMod val="60000"/>
                    <a:lumOff val="40000"/>
                  </a:schemeClr>
                </a:solidFill>
                <a:latin typeface="Arial" panose="020B0604020202020204" pitchFamily="34" charset="0"/>
                <a:cs typeface="Arial" panose="020B0604020202020204" pitchFamily="34" charset="0"/>
              </a:rPr>
              <a:t> samtools-1.3.1.tar.bz2</a:t>
            </a:r>
          </a:p>
          <a:p>
            <a:pPr eaLnBrk="1" hangingPunct="1">
              <a:lnSpc>
                <a:spcPct val="110000"/>
              </a:lnSpc>
              <a:buFont typeface="Wingdings" panose="05000000000000000000" pitchFamily="2" charset="2"/>
              <a:buNone/>
            </a:pPr>
            <a:r>
              <a:rPr kumimoji="1" lang="en-US" altLang="zh-CN" sz="2100" dirty="0">
                <a:solidFill>
                  <a:schemeClr val="accent1">
                    <a:lumMod val="60000"/>
                    <a:lumOff val="40000"/>
                  </a:schemeClr>
                </a:solidFill>
                <a:latin typeface="Arial" panose="020B0604020202020204" pitchFamily="34" charset="0"/>
                <a:cs typeface="Arial" panose="020B0604020202020204" pitchFamily="34" charset="0"/>
              </a:rPr>
              <a:t>tar-</a:t>
            </a:r>
            <a:r>
              <a:rPr kumimoji="1" lang="en-US" altLang="zh-CN" sz="2100" dirty="0" err="1">
                <a:solidFill>
                  <a:schemeClr val="accent1">
                    <a:lumMod val="60000"/>
                    <a:lumOff val="40000"/>
                  </a:schemeClr>
                </a:solidFill>
                <a:latin typeface="Arial" panose="020B0604020202020204" pitchFamily="34" charset="0"/>
                <a:cs typeface="Arial" panose="020B0604020202020204" pitchFamily="34" charset="0"/>
              </a:rPr>
              <a:t>jxvf</a:t>
            </a:r>
            <a:r>
              <a:rPr kumimoji="1" lang="en-US" altLang="zh-CN" sz="2100" dirty="0">
                <a:solidFill>
                  <a:schemeClr val="accent1">
                    <a:lumMod val="60000"/>
                    <a:lumOff val="40000"/>
                  </a:schemeClr>
                </a:solidFill>
                <a:latin typeface="Arial" panose="020B0604020202020204" pitchFamily="34" charset="0"/>
                <a:cs typeface="Arial" panose="020B0604020202020204" pitchFamily="34" charset="0"/>
              </a:rPr>
              <a:t> htslib-1.3.2.tar.bz2</a:t>
            </a:r>
          </a:p>
          <a:p>
            <a:pPr eaLnBrk="1" hangingPunct="1">
              <a:lnSpc>
                <a:spcPct val="110000"/>
              </a:lnSpc>
              <a:buFont typeface="Wingdings" panose="05000000000000000000" pitchFamily="2" charset="2"/>
              <a:buNone/>
            </a:pPr>
            <a:endParaRPr kumimoji="1" lang="en-US" altLang="zh-CN" sz="2100" dirty="0">
              <a:solidFill>
                <a:schemeClr val="accent1">
                  <a:lumMod val="60000"/>
                  <a:lumOff val="40000"/>
                </a:schemeClr>
              </a:solidFill>
              <a:latin typeface="Arial" panose="020B0604020202020204" pitchFamily="34" charset="0"/>
              <a:cs typeface="Arial" panose="020B0604020202020204" pitchFamily="34" charset="0"/>
            </a:endParaRPr>
          </a:p>
          <a:p>
            <a:pPr>
              <a:lnSpc>
                <a:spcPct val="110000"/>
              </a:lnSpc>
              <a:buNone/>
            </a:pPr>
            <a:r>
              <a:rPr kumimoji="1" lang="zh-CN" altLang="en-US" sz="3300" b="1" dirty="0">
                <a:latin typeface="Arial" panose="020B0604020202020204" pitchFamily="34" charset="0"/>
                <a:cs typeface="Arial" panose="020B0604020202020204" pitchFamily="34" charset="0"/>
              </a:rPr>
              <a:t>（二） </a:t>
            </a:r>
            <a:r>
              <a:rPr kumimoji="1" lang="en-US" altLang="zh-CN" sz="3300" b="1" dirty="0" err="1">
                <a:latin typeface="Arial" panose="020B0604020202020204" pitchFamily="34" charset="0"/>
                <a:cs typeface="Arial" panose="020B0604020202020204" pitchFamily="34" charset="0"/>
              </a:rPr>
              <a:t>SAMtools</a:t>
            </a:r>
            <a:r>
              <a:rPr kumimoji="1" lang="en-US" altLang="zh-CN" sz="3300" b="1" dirty="0">
                <a:latin typeface="Arial" panose="020B0604020202020204" pitchFamily="34" charset="0"/>
                <a:cs typeface="Arial" panose="020B0604020202020204" pitchFamily="34" charset="0"/>
              </a:rPr>
              <a:t> </a:t>
            </a:r>
            <a:r>
              <a:rPr kumimoji="1" lang="zh-CN" altLang="en-US" sz="3300" b="1" dirty="0">
                <a:latin typeface="Arial" panose="020B0604020202020204" pitchFamily="34" charset="0"/>
                <a:cs typeface="Arial" panose="020B0604020202020204" pitchFamily="34" charset="0"/>
              </a:rPr>
              <a:t>的编译与运行</a:t>
            </a:r>
            <a:endParaRPr kumimoji="1" lang="en-US" altLang="zh-CN" sz="33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2100" b="1" dirty="0">
                <a:latin typeface="Arial" panose="020B0604020202020204" pitchFamily="34" charset="0"/>
                <a:cs typeface="Arial" panose="020B0604020202020204" pitchFamily="34" charset="0"/>
              </a:rPr>
              <a:t>1</a:t>
            </a:r>
            <a:r>
              <a:rPr kumimoji="1" lang="zh-CN" altLang="en-US" sz="2100" b="1" dirty="0">
                <a:latin typeface="Arial" panose="020B0604020202020204" pitchFamily="34" charset="0"/>
                <a:cs typeface="Arial" panose="020B0604020202020204" pitchFamily="34" charset="0"/>
              </a:rPr>
              <a:t>、进入文件夹并编辑配置、编译、试运行、安装：</a:t>
            </a:r>
            <a:endParaRPr kumimoji="1" lang="en-US" altLang="zh-CN" sz="2100" b="1" dirty="0">
              <a:latin typeface="Arial" panose="020B0604020202020204" pitchFamily="34" charset="0"/>
              <a:cs typeface="Arial" panose="020B0604020202020204" pitchFamily="34" charset="0"/>
            </a:endParaRPr>
          </a:p>
          <a:p>
            <a:pPr>
              <a:lnSpc>
                <a:spcPct val="110000"/>
              </a:lnSpc>
              <a:buNone/>
            </a:pPr>
            <a:r>
              <a:rPr kumimoji="1" lang="en-US" altLang="zh-CN" sz="2200" dirty="0">
                <a:solidFill>
                  <a:schemeClr val="accent1">
                    <a:lumMod val="60000"/>
                    <a:lumOff val="40000"/>
                  </a:schemeClr>
                </a:solidFill>
                <a:latin typeface="Arial" panose="020B0604020202020204" pitchFamily="34" charset="0"/>
                <a:cs typeface="Arial" panose="020B0604020202020204" pitchFamily="34" charset="0"/>
              </a:rPr>
              <a:t>cd samtools-1.3.1</a:t>
            </a:r>
          </a:p>
          <a:p>
            <a:pPr>
              <a:lnSpc>
                <a:spcPct val="110000"/>
              </a:lnSpc>
              <a:buNone/>
            </a:pPr>
            <a:r>
              <a:rPr kumimoji="1" lang="en-US" altLang="zh-CN" sz="2200" dirty="0">
                <a:solidFill>
                  <a:schemeClr val="accent1">
                    <a:lumMod val="60000"/>
                    <a:lumOff val="40000"/>
                  </a:schemeClr>
                </a:solidFill>
                <a:latin typeface="Arial" panose="020B0604020202020204" pitchFamily="34" charset="0"/>
                <a:cs typeface="Arial" panose="020B0604020202020204" pitchFamily="34" charset="0"/>
              </a:rPr>
              <a:t>./configure --enable-plugins --enable-</a:t>
            </a:r>
            <a:r>
              <a:rPr kumimoji="1" lang="en-US" altLang="zh-CN" sz="2200" dirty="0" err="1">
                <a:solidFill>
                  <a:schemeClr val="accent1">
                    <a:lumMod val="60000"/>
                    <a:lumOff val="40000"/>
                  </a:schemeClr>
                </a:solidFill>
                <a:latin typeface="Arial" panose="020B0604020202020204" pitchFamily="34" charset="0"/>
                <a:cs typeface="Arial" panose="020B0604020202020204" pitchFamily="34" charset="0"/>
              </a:rPr>
              <a:t>libcurl</a:t>
            </a:r>
            <a:r>
              <a:rPr kumimoji="1" lang="en-US" altLang="zh-CN" sz="2200" dirty="0">
                <a:solidFill>
                  <a:schemeClr val="accent1">
                    <a:lumMod val="60000"/>
                    <a:lumOff val="40000"/>
                  </a:schemeClr>
                </a:solidFill>
                <a:latin typeface="Arial" panose="020B0604020202020204" pitchFamily="34" charset="0"/>
                <a:cs typeface="Arial" panose="020B0604020202020204" pitchFamily="34" charset="0"/>
              </a:rPr>
              <a:t> --with-plugin-path</a:t>
            </a:r>
            <a:r>
              <a:rPr kumimoji="1" lang="zh-CN" altLang="en-US" sz="2200" dirty="0">
                <a:solidFill>
                  <a:schemeClr val="accent1">
                    <a:lumMod val="60000"/>
                    <a:lumOff val="40000"/>
                  </a:schemeClr>
                </a:solidFill>
                <a:latin typeface="Arial" panose="020B0604020202020204" pitchFamily="34" charset="0"/>
                <a:cs typeface="Arial" panose="020B0604020202020204" pitchFamily="34" charset="0"/>
              </a:rPr>
              <a:t>＝</a:t>
            </a:r>
            <a:r>
              <a:rPr kumimoji="1" lang="en-US" altLang="zh-CN" sz="2200" dirty="0">
                <a:solidFill>
                  <a:schemeClr val="accent1">
                    <a:lumMod val="60000"/>
                    <a:lumOff val="40000"/>
                  </a:schemeClr>
                </a:solidFill>
                <a:latin typeface="Arial" panose="020B0604020202020204" pitchFamily="34" charset="0"/>
                <a:cs typeface="Arial" panose="020B0604020202020204" pitchFamily="34" charset="0"/>
              </a:rPr>
              <a:t>../htslib-1.3.2</a:t>
            </a:r>
          </a:p>
          <a:p>
            <a:pPr>
              <a:lnSpc>
                <a:spcPct val="110000"/>
              </a:lnSpc>
              <a:buNone/>
            </a:pPr>
            <a:r>
              <a:rPr kumimoji="1" lang="en-US" altLang="zh-CN" sz="2200" dirty="0">
                <a:solidFill>
                  <a:schemeClr val="accent1">
                    <a:lumMod val="60000"/>
                    <a:lumOff val="40000"/>
                  </a:schemeClr>
                </a:solidFill>
                <a:latin typeface="Arial" panose="020B0604020202020204" pitchFamily="34" charset="0"/>
                <a:cs typeface="Arial" panose="020B0604020202020204" pitchFamily="34" charset="0"/>
              </a:rPr>
              <a:t>make all</a:t>
            </a:r>
          </a:p>
          <a:p>
            <a:pPr>
              <a:lnSpc>
                <a:spcPct val="110000"/>
              </a:lnSpc>
              <a:buNone/>
            </a:pPr>
            <a:r>
              <a:rPr kumimoji="1" lang="en-US" altLang="zh-CN" sz="2200" dirty="0">
                <a:solidFill>
                  <a:schemeClr val="accent1">
                    <a:lumMod val="60000"/>
                    <a:lumOff val="40000"/>
                  </a:schemeClr>
                </a:solidFill>
                <a:latin typeface="Arial" panose="020B0604020202020204" pitchFamily="34" charset="0"/>
                <a:cs typeface="Arial" panose="020B0604020202020204" pitchFamily="34" charset="0"/>
              </a:rPr>
              <a:t>./</a:t>
            </a:r>
            <a:r>
              <a:rPr kumimoji="1" lang="en-US" altLang="zh-CN" sz="2200" dirty="0" err="1">
                <a:solidFill>
                  <a:schemeClr val="accent1">
                    <a:lumMod val="60000"/>
                    <a:lumOff val="40000"/>
                  </a:schemeClr>
                </a:solidFill>
                <a:latin typeface="Arial" panose="020B0604020202020204" pitchFamily="34" charset="0"/>
                <a:cs typeface="Arial" panose="020B0604020202020204" pitchFamily="34" charset="0"/>
              </a:rPr>
              <a:t>samtools</a:t>
            </a:r>
            <a:endParaRPr kumimoji="1" lang="en-US" altLang="zh-CN" sz="2200" dirty="0">
              <a:solidFill>
                <a:schemeClr val="accent1">
                  <a:lumMod val="60000"/>
                  <a:lumOff val="40000"/>
                </a:schemeClr>
              </a:solidFill>
              <a:latin typeface="Arial" panose="020B0604020202020204" pitchFamily="34" charset="0"/>
              <a:cs typeface="Arial" panose="020B0604020202020204" pitchFamily="34" charset="0"/>
            </a:endParaRPr>
          </a:p>
          <a:p>
            <a:pPr>
              <a:lnSpc>
                <a:spcPct val="110000"/>
              </a:lnSpc>
              <a:buNone/>
            </a:pPr>
            <a:r>
              <a:rPr kumimoji="1" lang="en-US" altLang="zh-CN" sz="2200" dirty="0">
                <a:solidFill>
                  <a:schemeClr val="accent1">
                    <a:lumMod val="60000"/>
                    <a:lumOff val="40000"/>
                  </a:schemeClr>
                </a:solidFill>
                <a:latin typeface="Arial" panose="020B0604020202020204" pitchFamily="34" charset="0"/>
                <a:cs typeface="Arial" panose="020B0604020202020204" pitchFamily="34" charset="0"/>
              </a:rPr>
              <a:t>make install</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3496267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四、并行算法设计</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第四节：并行计算</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40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8" name="Rectangle 3">
            <a:extLst>
              <a:ext uri="{FF2B5EF4-FFF2-40B4-BE49-F238E27FC236}">
                <a16:creationId xmlns:a16="http://schemas.microsoft.com/office/drawing/2014/main" id="{5CA3EE30-1F51-F317-2B48-A10275013364}"/>
              </a:ext>
            </a:extLst>
          </p:cNvPr>
          <p:cNvSpPr>
            <a:spLocks noGrp="1" noChangeArrowheads="1"/>
          </p:cNvSpPr>
          <p:nvPr>
            <p:ph idx="1"/>
          </p:nvPr>
        </p:nvSpPr>
        <p:spPr>
          <a:xfrm>
            <a:off x="444054" y="1383482"/>
            <a:ext cx="8137884" cy="5107093"/>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1</a:t>
            </a:r>
            <a:r>
              <a:rPr kumimoji="1" lang="zh-CN" altLang="en-US" sz="1800" b="1" dirty="0">
                <a:latin typeface="Arial" panose="020B0604020202020204" pitchFamily="34" charset="0"/>
                <a:cs typeface="Arial" panose="020B0604020202020204" pitchFamily="34" charset="0"/>
              </a:rPr>
              <a:t>、基本概念</a:t>
            </a:r>
          </a:p>
          <a:p>
            <a:pPr eaLnBrk="1" hangingPunct="1">
              <a:lnSpc>
                <a:spcPct val="110000"/>
              </a:lnSpc>
              <a:buFont typeface="Wingdings" panose="05000000000000000000" pitchFamily="2" charset="2"/>
              <a:buNone/>
            </a:pPr>
            <a:r>
              <a:rPr kumimoji="1" lang="en-US" altLang="zh-CN" sz="1600" b="1" dirty="0">
                <a:latin typeface="Arial" panose="020B0604020202020204" pitchFamily="34" charset="0"/>
                <a:cs typeface="Arial" panose="020B0604020202020204" pitchFamily="34" charset="0"/>
              </a:rPr>
              <a:t>	  </a:t>
            </a:r>
            <a:r>
              <a:rPr kumimoji="1" lang="zh-CN" altLang="en-US" sz="1600" b="1" dirty="0">
                <a:latin typeface="Arial" panose="020B0604020202020204" pitchFamily="34" charset="0"/>
                <a:cs typeface="Arial" panose="020B0604020202020204" pitchFamily="34" charset="0"/>
              </a:rPr>
              <a:t>粒度、加速比、效率、性能</a:t>
            </a:r>
            <a:endParaRPr kumimoji="1" lang="en-US" altLang="zh-CN" sz="16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zh-CN" altLang="en-US"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2</a:t>
            </a:r>
            <a:r>
              <a:rPr kumimoji="1" lang="zh-CN" altLang="en-US" sz="1800" b="1" dirty="0">
                <a:latin typeface="Arial" panose="020B0604020202020204" pitchFamily="34" charset="0"/>
                <a:cs typeface="Arial" panose="020B0604020202020204" pitchFamily="34" charset="0"/>
              </a:rPr>
              <a:t>、基本方法</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600" b="1" dirty="0">
                <a:latin typeface="Arial" panose="020B0604020202020204" pitchFamily="34" charset="0"/>
                <a:cs typeface="Arial" panose="020B0604020202020204" pitchFamily="34" charset="0"/>
              </a:rPr>
              <a:t>	  </a:t>
            </a:r>
            <a:r>
              <a:rPr kumimoji="1" lang="zh-CN" altLang="en-US" sz="1600" b="1" dirty="0">
                <a:latin typeface="Arial" panose="020B0604020202020204" pitchFamily="34" charset="0"/>
                <a:cs typeface="Arial" panose="020B0604020202020204" pitchFamily="34" charset="0"/>
              </a:rPr>
              <a:t>① 区域分解方法；② 功能分解方法；</a:t>
            </a:r>
            <a:endParaRPr kumimoji="1" lang="en-US" altLang="zh-CN" sz="16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600" b="1" dirty="0">
                <a:latin typeface="Arial" panose="020B0604020202020204" pitchFamily="34" charset="0"/>
                <a:cs typeface="Arial" panose="020B0604020202020204" pitchFamily="34" charset="0"/>
              </a:rPr>
              <a:t>	  </a:t>
            </a:r>
            <a:r>
              <a:rPr kumimoji="1" lang="zh-CN" altLang="en-US" sz="1600" b="1" dirty="0">
                <a:latin typeface="Arial" panose="020B0604020202020204" pitchFamily="34" charset="0"/>
                <a:cs typeface="Arial" panose="020B0604020202020204" pitchFamily="34" charset="0"/>
              </a:rPr>
              <a:t>③ 流水线技术；④ 分治法；</a:t>
            </a:r>
            <a:endParaRPr kumimoji="1" lang="en-US" altLang="zh-CN" sz="16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600" b="1" dirty="0">
                <a:latin typeface="Arial" panose="020B0604020202020204" pitchFamily="34" charset="0"/>
                <a:cs typeface="Arial" panose="020B0604020202020204" pitchFamily="34" charset="0"/>
              </a:rPr>
              <a:t>	  </a:t>
            </a:r>
            <a:r>
              <a:rPr kumimoji="1" lang="zh-CN" altLang="en-US" sz="1600" b="1" dirty="0">
                <a:latin typeface="Arial" panose="020B0604020202020204" pitchFamily="34" charset="0"/>
                <a:cs typeface="Arial" panose="020B0604020202020204" pitchFamily="34" charset="0"/>
              </a:rPr>
              <a:t>⑤ 同步并行算法；⑥ 异步并行算法。</a:t>
            </a: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3</a:t>
            </a:r>
            <a:r>
              <a:rPr kumimoji="1" lang="zh-CN" altLang="en-US" sz="1800" b="1" dirty="0">
                <a:latin typeface="Arial" panose="020B0604020202020204" pitchFamily="34" charset="0"/>
                <a:cs typeface="Arial" panose="020B0604020202020204" pitchFamily="34" charset="0"/>
              </a:rPr>
              <a:t>、并行计算的实现</a:t>
            </a:r>
            <a:endParaRPr kumimoji="1" lang="en-US" altLang="zh-CN" sz="1800" b="1" dirty="0">
              <a:latin typeface="Arial" panose="020B0604020202020204" pitchFamily="34" charset="0"/>
              <a:cs typeface="Arial" panose="020B0604020202020204" pitchFamily="34" charset="0"/>
            </a:endParaRPr>
          </a:p>
          <a:p>
            <a:pPr>
              <a:lnSpc>
                <a:spcPct val="110000"/>
              </a:lnSpc>
              <a:buNone/>
            </a:pPr>
            <a:r>
              <a:rPr kumimoji="1" lang="en-US" altLang="zh-CN" sz="1600" b="1" dirty="0">
                <a:latin typeface="Arial" panose="020B0604020202020204" pitchFamily="34" charset="0"/>
                <a:cs typeface="Arial" panose="020B0604020202020204" pitchFamily="34" charset="0"/>
              </a:rPr>
              <a:t>	  ① </a:t>
            </a:r>
            <a:r>
              <a:rPr kumimoji="1" lang="zh-CN" altLang="en-US" sz="1600" b="1" dirty="0">
                <a:latin typeface="Arial" panose="020B0604020202020204" pitchFamily="34" charset="0"/>
                <a:cs typeface="Arial" panose="020B0604020202020204" pitchFamily="34" charset="0"/>
              </a:rPr>
              <a:t>矩阵变换及线性方程组的求解；② 矩阵特征值的计算；</a:t>
            </a:r>
          </a:p>
          <a:p>
            <a:pPr>
              <a:lnSpc>
                <a:spcPct val="110000"/>
              </a:lnSpc>
              <a:buNone/>
            </a:pPr>
            <a:r>
              <a:rPr kumimoji="1" lang="en-US" altLang="zh-CN" sz="1600" b="1" dirty="0">
                <a:latin typeface="Arial" panose="020B0604020202020204" pitchFamily="34" charset="0"/>
                <a:cs typeface="Arial" panose="020B0604020202020204" pitchFamily="34" charset="0"/>
              </a:rPr>
              <a:t>	  </a:t>
            </a:r>
            <a:r>
              <a:rPr kumimoji="1" lang="zh-CN" altLang="en-US" sz="1600" b="1" dirty="0">
                <a:latin typeface="Arial" panose="020B0604020202020204" pitchFamily="34" charset="0"/>
                <a:cs typeface="Arial" panose="020B0604020202020204" pitchFamily="34" charset="0"/>
              </a:rPr>
              <a:t>③ 快速傅里叶变换；④ 网格计算；</a:t>
            </a:r>
          </a:p>
          <a:p>
            <a:pPr>
              <a:lnSpc>
                <a:spcPct val="110000"/>
              </a:lnSpc>
              <a:buNone/>
            </a:pPr>
            <a:r>
              <a:rPr kumimoji="1" lang="en-US" altLang="zh-CN" sz="1600" b="1" dirty="0">
                <a:latin typeface="Arial" panose="020B0604020202020204" pitchFamily="34" charset="0"/>
                <a:cs typeface="Arial" panose="020B0604020202020204" pitchFamily="34" charset="0"/>
              </a:rPr>
              <a:t>	  </a:t>
            </a:r>
            <a:r>
              <a:rPr kumimoji="1" lang="zh-CN" altLang="en-US" sz="1600" b="1" dirty="0">
                <a:latin typeface="Arial" panose="020B0604020202020204" pitchFamily="34" charset="0"/>
                <a:cs typeface="Arial" panose="020B0604020202020204" pitchFamily="34" charset="0"/>
              </a:rPr>
              <a:t>⑤ 支持向量机奇异值分解；⑥ 区域分解。</a:t>
            </a:r>
          </a:p>
        </p:txBody>
      </p:sp>
    </p:spTree>
    <p:extLst>
      <p:ext uri="{BB962C8B-B14F-4D97-AF65-F5344CB8AC3E}">
        <p14:creationId xmlns:p14="http://schemas.microsoft.com/office/powerpoint/2010/main" val="3291681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五、云计算</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第四节：并行计算</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41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8" name="Rectangle 3">
            <a:extLst>
              <a:ext uri="{FF2B5EF4-FFF2-40B4-BE49-F238E27FC236}">
                <a16:creationId xmlns:a16="http://schemas.microsoft.com/office/drawing/2014/main" id="{5CA3EE30-1F51-F317-2B48-A10275013364}"/>
              </a:ext>
            </a:extLst>
          </p:cNvPr>
          <p:cNvSpPr>
            <a:spLocks noGrp="1" noChangeArrowheads="1"/>
          </p:cNvSpPr>
          <p:nvPr>
            <p:ph idx="1"/>
          </p:nvPr>
        </p:nvSpPr>
        <p:spPr>
          <a:xfrm>
            <a:off x="444054" y="1911989"/>
            <a:ext cx="8137884" cy="3720303"/>
          </a:xfrm>
        </p:spPr>
        <p:txBody>
          <a:bodyPr>
            <a:normAutofit/>
          </a:bodyPr>
          <a:lstStyle/>
          <a:p>
            <a:pPr eaLnBrk="1" hangingPunct="1">
              <a:lnSpc>
                <a:spcPct val="110000"/>
              </a:lnSpc>
              <a:buFont typeface="Wingdings" panose="05000000000000000000" pitchFamily="2" charset="2"/>
              <a:buNone/>
            </a:pPr>
            <a:r>
              <a:rPr kumimoji="1" lang="zh-CN" altLang="en-US" sz="1800" b="1" dirty="0">
                <a:latin typeface="Arial" panose="020B0604020202020204" pitchFamily="34" charset="0"/>
                <a:cs typeface="Arial" panose="020B0604020202020204" pitchFamily="34" charset="0"/>
              </a:rPr>
              <a:t>云计算是分布式计算技术的一种，是指通过网络将庞大的计算处理程序自动分拆成无数个较小的子程序，再交由多部服务器所组成的庞大系统经搜寻、计算分析之后将处理结果回传给用户。</a:t>
            </a: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800" b="1" dirty="0">
                <a:latin typeface="Arial" panose="020B0604020202020204" pitchFamily="34" charset="0"/>
                <a:cs typeface="Arial" panose="020B0604020202020204" pitchFamily="34" charset="0"/>
              </a:rPr>
              <a:t>通过这项技术，网络服务提供者可以在数秒之内，达成处理数以千万计甚至亿计的信息，达到和“超级计算机”同样强大效能的网络服务。</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zh-CN" altLang="en-US"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800" b="1" dirty="0">
                <a:latin typeface="Arial" panose="020B0604020202020204" pitchFamily="34" charset="0"/>
                <a:cs typeface="Arial" panose="020B0604020202020204" pitchFamily="34" charset="0"/>
              </a:rPr>
              <a:t>特点：</a:t>
            </a:r>
          </a:p>
          <a:p>
            <a:pPr eaLnBrk="1" hangingPunct="1">
              <a:lnSpc>
                <a:spcPct val="110000"/>
              </a:lnSpc>
              <a:buFont typeface="Wingdings" panose="05000000000000000000" pitchFamily="2" charset="2"/>
              <a:buNone/>
            </a:pPr>
            <a:r>
              <a:rPr kumimoji="1" lang="en-US" altLang="zh-CN" sz="1600" b="1" dirty="0">
                <a:latin typeface="Arial" panose="020B0604020202020204" pitchFamily="34" charset="0"/>
                <a:cs typeface="Arial" panose="020B0604020202020204" pitchFamily="34" charset="0"/>
              </a:rPr>
              <a:t>	    </a:t>
            </a:r>
            <a:r>
              <a:rPr kumimoji="1" lang="zh-CN" altLang="en-US" sz="1600" b="1" dirty="0">
                <a:latin typeface="Arial" panose="020B0604020202020204" pitchFamily="34" charset="0"/>
                <a:cs typeface="Arial" panose="020B0604020202020204" pitchFamily="34" charset="0"/>
              </a:rPr>
              <a:t>超大规模、虚拟化、高可靠性、通用性、高可扩展性、按需服务、极其廉价</a:t>
            </a:r>
          </a:p>
        </p:txBody>
      </p:sp>
    </p:spTree>
    <p:extLst>
      <p:ext uri="{BB962C8B-B14F-4D97-AF65-F5344CB8AC3E}">
        <p14:creationId xmlns:p14="http://schemas.microsoft.com/office/powerpoint/2010/main" val="1581801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本课程教材：致学生的信</a:t>
            </a: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0" name="灯片编号占位符 19"/>
          <p:cNvSpPr>
            <a:spLocks noGrp="1"/>
          </p:cNvSpPr>
          <p:nvPr>
            <p:ph type="sldNum" sz="quarter" idx="12"/>
          </p:nvPr>
        </p:nvSpPr>
        <p:spPr>
          <a:xfrm>
            <a:off x="8279934" y="6492875"/>
            <a:ext cx="687897" cy="365125"/>
          </a:xfrm>
        </p:spPr>
        <p:txBody>
          <a:bodyPr/>
          <a:lstStyle/>
          <a:p>
            <a:pPr algn="ctr"/>
            <a:fld id="{7A9B8ABA-E741-4B5A-BC12-4FB7471CFE15}" type="slidenum">
              <a:rPr lang="zh-CN" altLang="en-US" smtClean="0"/>
              <a:pPr algn="ctr"/>
              <a:t>42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10" name="内容占位符 2">
            <a:extLst>
              <a:ext uri="{FF2B5EF4-FFF2-40B4-BE49-F238E27FC236}">
                <a16:creationId xmlns:a16="http://schemas.microsoft.com/office/drawing/2014/main" id="{1D01A49E-5596-48D0-B8FE-3A855D6E2A92}"/>
              </a:ext>
            </a:extLst>
          </p:cNvPr>
          <p:cNvSpPr txBox="1">
            <a:spLocks noChangeArrowheads="1"/>
          </p:cNvSpPr>
          <p:nvPr/>
        </p:nvSpPr>
        <p:spPr>
          <a:xfrm>
            <a:off x="388057" y="685228"/>
            <a:ext cx="2718033" cy="333669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buClr>
                <a:srgbClr val="C00000"/>
              </a:buClr>
              <a:buFont typeface="Wingdings" panose="05000000000000000000" pitchFamily="2" charset="2"/>
              <a:buChar char="p"/>
            </a:pPr>
            <a:r>
              <a:rPr lang="zh-CN" altLang="en-US" dirty="0"/>
              <a:t>提高学习兴趣</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扫一扫二维码</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做一做思考题</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练一练编程计算</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看一看实践视频</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读一读参考文献</a:t>
            </a:r>
          </a:p>
        </p:txBody>
      </p:sp>
      <p:pic>
        <p:nvPicPr>
          <p:cNvPr id="11" name="Picture 2" descr="第四版">
            <a:extLst>
              <a:ext uri="{FF2B5EF4-FFF2-40B4-BE49-F238E27FC236}">
                <a16:creationId xmlns:a16="http://schemas.microsoft.com/office/drawing/2014/main" id="{8CBBE458-61E7-4C64-926B-241F44E42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211" y="1171549"/>
            <a:ext cx="2860659" cy="396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生物信息学实验">
            <a:extLst>
              <a:ext uri="{FF2B5EF4-FFF2-40B4-BE49-F238E27FC236}">
                <a16:creationId xmlns:a16="http://schemas.microsoft.com/office/drawing/2014/main" id="{0F2C41F4-5274-4A36-9978-E0C1E45FD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566" y="1493999"/>
            <a:ext cx="2584434" cy="365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
            <a:extLst>
              <a:ext uri="{FF2B5EF4-FFF2-40B4-BE49-F238E27FC236}">
                <a16:creationId xmlns:a16="http://schemas.microsoft.com/office/drawing/2014/main" id="{8B08DF59-4851-47D2-8181-D23319F01C53}"/>
              </a:ext>
            </a:extLst>
          </p:cNvPr>
          <p:cNvSpPr txBox="1">
            <a:spLocks noChangeArrowheads="1"/>
          </p:cNvSpPr>
          <p:nvPr/>
        </p:nvSpPr>
        <p:spPr bwMode="auto">
          <a:xfrm>
            <a:off x="44745" y="6490771"/>
            <a:ext cx="42739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spcBef>
                <a:spcPct val="0"/>
              </a:spcBef>
              <a:buClrTx/>
              <a:buNone/>
            </a:pPr>
            <a:r>
              <a:rPr lang="zh-CN" altLang="en-US" sz="1800" b="1" dirty="0">
                <a:solidFill>
                  <a:srgbClr val="C00000"/>
                </a:solidFill>
                <a:latin typeface="Arial" panose="020B0604020202020204" pitchFamily="34" charset="0"/>
              </a:rPr>
              <a:t>致谢本章</a:t>
            </a:r>
            <a:r>
              <a:rPr lang="en-US" altLang="zh-CN" sz="1800" b="1" dirty="0">
                <a:solidFill>
                  <a:srgbClr val="C00000"/>
                </a:solidFill>
                <a:latin typeface="Arial" panose="020B0604020202020204" pitchFamily="34" charset="0"/>
              </a:rPr>
              <a:t>PPT</a:t>
            </a:r>
            <a:r>
              <a:rPr lang="zh-CN" altLang="en-US" sz="1800" b="1" dirty="0">
                <a:solidFill>
                  <a:srgbClr val="C00000"/>
                </a:solidFill>
                <a:latin typeface="Arial" panose="020B0604020202020204" pitchFamily="34" charset="0"/>
              </a:rPr>
              <a:t>贡献者：胡言石</a:t>
            </a:r>
            <a:r>
              <a:rPr lang="en-US" altLang="zh-CN" sz="1800" b="1" dirty="0">
                <a:solidFill>
                  <a:srgbClr val="C00000"/>
                </a:solidFill>
                <a:latin typeface="Arial" panose="020B0604020202020204" pitchFamily="34" charset="0"/>
              </a:rPr>
              <a:t>(</a:t>
            </a:r>
            <a:r>
              <a:rPr lang="zh-CN" altLang="en-US" sz="1800" b="1" dirty="0">
                <a:solidFill>
                  <a:srgbClr val="C00000"/>
                </a:solidFill>
                <a:latin typeface="Arial" panose="020B0604020202020204" pitchFamily="34" charset="0"/>
              </a:rPr>
              <a:t>浙江大学</a:t>
            </a:r>
            <a:r>
              <a:rPr lang="en-US" altLang="zh-CN" sz="1800" b="1" dirty="0">
                <a:solidFill>
                  <a:srgbClr val="C00000"/>
                </a:solidFill>
                <a:latin typeface="Arial" panose="020B0604020202020204" pitchFamily="34" charset="0"/>
              </a:rPr>
              <a:t>)</a:t>
            </a:r>
          </a:p>
        </p:txBody>
      </p:sp>
      <p:sp>
        <p:nvSpPr>
          <p:cNvPr id="15" name="文本框 4">
            <a:extLst>
              <a:ext uri="{FF2B5EF4-FFF2-40B4-BE49-F238E27FC236}">
                <a16:creationId xmlns:a16="http://schemas.microsoft.com/office/drawing/2014/main" id="{8A08B347-270B-41A4-8395-550F20441142}"/>
              </a:ext>
            </a:extLst>
          </p:cNvPr>
          <p:cNvSpPr txBox="1">
            <a:spLocks noChangeArrowheads="1"/>
          </p:cNvSpPr>
          <p:nvPr/>
        </p:nvSpPr>
        <p:spPr bwMode="auto">
          <a:xfrm>
            <a:off x="44745" y="5865644"/>
            <a:ext cx="31458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a:r>
              <a:rPr lang="zh-CN" altLang="en-US" sz="1100" dirty="0"/>
              <a:t>http://bis.zju.edu.cn/binfo/textbook/</a:t>
            </a:r>
          </a:p>
        </p:txBody>
      </p:sp>
      <p:pic>
        <p:nvPicPr>
          <p:cNvPr id="16" name="图片 15">
            <a:extLst>
              <a:ext uri="{FF2B5EF4-FFF2-40B4-BE49-F238E27FC236}">
                <a16:creationId xmlns:a16="http://schemas.microsoft.com/office/drawing/2014/main" id="{3C98DE99-E176-445F-8049-1C903D1E0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730" y="4102309"/>
            <a:ext cx="1609899" cy="1609899"/>
          </a:xfrm>
          <a:prstGeom prst="rect">
            <a:avLst/>
          </a:prstGeom>
        </p:spPr>
      </p:pic>
      <p:sp>
        <p:nvSpPr>
          <p:cNvPr id="13" name="矩形 12">
            <a:extLst>
              <a:ext uri="{FF2B5EF4-FFF2-40B4-BE49-F238E27FC236}">
                <a16:creationId xmlns:a16="http://schemas.microsoft.com/office/drawing/2014/main" id="{432B9F29-265C-4B18-8819-37C5FCEC2CC4}"/>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8" name="Text Box 4">
            <a:extLst>
              <a:ext uri="{FF2B5EF4-FFF2-40B4-BE49-F238E27FC236}">
                <a16:creationId xmlns:a16="http://schemas.microsoft.com/office/drawing/2014/main" id="{E73ABD24-DC2A-42FE-BD27-2A67DEF3DDAA}"/>
              </a:ext>
            </a:extLst>
          </p:cNvPr>
          <p:cNvSpPr txBox="1">
            <a:spLocks noChangeArrowheads="1"/>
          </p:cNvSpPr>
          <p:nvPr/>
        </p:nvSpPr>
        <p:spPr bwMode="auto">
          <a:xfrm>
            <a:off x="3391675" y="5675131"/>
            <a:ext cx="55883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2000" b="1" dirty="0">
                <a:solidFill>
                  <a:srgbClr val="C00000"/>
                </a:solidFill>
                <a:latin typeface="Arial" panose="020B0604020202020204" pitchFamily="34" charset="0"/>
              </a:rPr>
              <a:t>欢迎更多老师参与完善本章节</a:t>
            </a:r>
            <a:r>
              <a:rPr lang="en-US" altLang="zh-CN" sz="2000" b="1" dirty="0">
                <a:solidFill>
                  <a:srgbClr val="C00000"/>
                </a:solidFill>
                <a:latin typeface="Arial" panose="020B0604020202020204" pitchFamily="34" charset="0"/>
              </a:rPr>
              <a:t>PPT</a:t>
            </a:r>
            <a:r>
              <a:rPr lang="zh-CN" altLang="en-US" sz="2000" b="1" dirty="0">
                <a:solidFill>
                  <a:srgbClr val="C00000"/>
                </a:solidFill>
                <a:latin typeface="Arial" panose="020B0604020202020204" pitchFamily="34" charset="0"/>
              </a:rPr>
              <a:t>内容，谢谢！</a:t>
            </a:r>
            <a:endParaRPr lang="en-US" altLang="zh-CN" sz="2000" b="1" dirty="0">
              <a:solidFill>
                <a:srgbClr val="C00000"/>
              </a:solidFill>
              <a:latin typeface="Arial" panose="020B0604020202020204" pitchFamily="34" charset="0"/>
            </a:endParaRPr>
          </a:p>
        </p:txBody>
      </p:sp>
    </p:spTree>
    <p:extLst>
      <p:ext uri="{BB962C8B-B14F-4D97-AF65-F5344CB8AC3E}">
        <p14:creationId xmlns:p14="http://schemas.microsoft.com/office/powerpoint/2010/main" val="423388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5145337" cy="515056"/>
          </a:xfrm>
        </p:spPr>
        <p:txBody>
          <a:bodyPr>
            <a:noAutofit/>
          </a:bodyPr>
          <a:lstStyle/>
          <a:p>
            <a:r>
              <a:rPr lang="zh-CN" altLang="en-US" sz="2400" dirty="0">
                <a:latin typeface="华文楷体" panose="02010600040101010101" pitchFamily="2" charset="-122"/>
                <a:ea typeface="华文楷体" panose="02010600040101010101" pitchFamily="2" charset="-122"/>
              </a:rPr>
              <a:t>四、使用</a:t>
            </a:r>
            <a:r>
              <a:rPr lang="en-US" altLang="zh-CN" sz="2400" dirty="0" err="1">
                <a:latin typeface="华文楷体" panose="02010600040101010101" pitchFamily="2" charset="-122"/>
                <a:ea typeface="华文楷体" panose="02010600040101010101" pitchFamily="2" charset="-122"/>
              </a:rPr>
              <a:t>conda</a:t>
            </a:r>
            <a:r>
              <a:rPr lang="zh-CN" altLang="en-US" sz="2400" dirty="0">
                <a:latin typeface="华文楷体" panose="02010600040101010101" pitchFamily="2" charset="-122"/>
                <a:ea typeface="华文楷体" panose="02010600040101010101" pitchFamily="2" charset="-122"/>
              </a:rPr>
              <a:t>管理软件和安装环境</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a:t>
            </a:r>
            <a:r>
              <a:rPr lang="en-US" altLang="zh-CN" sz="2400" dirty="0">
                <a:latin typeface="华文楷体" panose="02010600040101010101" pitchFamily="2" charset="-122"/>
                <a:ea typeface="华文楷体" panose="02010600040101010101" pitchFamily="2" charset="-122"/>
                <a:cs typeface="+mj-cs"/>
              </a:rPr>
              <a:t>Linux </a:t>
            </a:r>
            <a:r>
              <a:rPr lang="zh-CN" altLang="en-US" sz="2400" dirty="0">
                <a:latin typeface="华文楷体" panose="02010600040101010101" pitchFamily="2" charset="-122"/>
                <a:ea typeface="华文楷体" panose="02010600040101010101" pitchFamily="2" charset="-122"/>
                <a:cs typeface="+mj-cs"/>
              </a:rPr>
              <a:t>操作系统</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63492" y="1370267"/>
            <a:ext cx="7866775" cy="5050589"/>
          </a:xfrm>
        </p:spPr>
        <p:txBody>
          <a:bodyPr>
            <a:normAutofit fontScale="62500" lnSpcReduction="20000"/>
          </a:bodyPr>
          <a:lstStyle/>
          <a:p>
            <a:pPr eaLnBrk="1" hangingPunct="1">
              <a:lnSpc>
                <a:spcPct val="110000"/>
              </a:lnSpc>
              <a:buFont typeface="Wingdings" panose="05000000000000000000" pitchFamily="2" charset="2"/>
              <a:buNone/>
            </a:pPr>
            <a:r>
              <a:rPr kumimoji="1" lang="en-US" altLang="zh-CN" sz="3300" b="1" dirty="0">
                <a:latin typeface="Arial" panose="020B0604020202020204" pitchFamily="34" charset="0"/>
                <a:cs typeface="Arial" panose="020B0604020202020204" pitchFamily="34" charset="0"/>
              </a:rPr>
              <a:t>1</a:t>
            </a:r>
            <a:r>
              <a:rPr kumimoji="1" lang="zh-CN" altLang="en-US" sz="3300" b="1" dirty="0">
                <a:latin typeface="Arial" panose="020B0604020202020204" pitchFamily="34" charset="0"/>
                <a:cs typeface="Arial" panose="020B0604020202020204" pitchFamily="34" charset="0"/>
              </a:rPr>
              <a:t>．为什么我们需要</a:t>
            </a:r>
            <a:r>
              <a:rPr kumimoji="1" lang="en-US" altLang="zh-CN" sz="3300" b="1" dirty="0" err="1">
                <a:latin typeface="Arial" panose="020B0604020202020204" pitchFamily="34" charset="0"/>
                <a:cs typeface="Arial" panose="020B0604020202020204" pitchFamily="34" charset="0"/>
              </a:rPr>
              <a:t>conda</a:t>
            </a:r>
            <a:endParaRPr kumimoji="1" lang="en-US" altLang="zh-CN" sz="33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2100" b="1" dirty="0">
                <a:latin typeface="Arial" panose="020B0604020202020204" pitchFamily="34" charset="0"/>
                <a:cs typeface="Arial" panose="020B0604020202020204" pitchFamily="34" charset="0"/>
              </a:rPr>
              <a:t>有必要使用一个工具对不同版本的包和安装环境进行管理，方便切换并减少错误的发生。</a:t>
            </a:r>
            <a:endParaRPr kumimoji="1" lang="en-US" altLang="zh-CN" sz="2100" dirty="0">
              <a:solidFill>
                <a:schemeClr val="accent1">
                  <a:lumMod val="60000"/>
                  <a:lumOff val="40000"/>
                </a:schemeClr>
              </a:solidFill>
              <a:latin typeface="Arial" panose="020B0604020202020204" pitchFamily="34" charset="0"/>
              <a:cs typeface="Arial" panose="020B0604020202020204" pitchFamily="34" charset="0"/>
            </a:endParaRPr>
          </a:p>
          <a:p>
            <a:pPr>
              <a:lnSpc>
                <a:spcPct val="110000"/>
              </a:lnSpc>
              <a:buNone/>
            </a:pPr>
            <a:r>
              <a:rPr kumimoji="1" lang="en-US" altLang="zh-CN" sz="3300" b="1" dirty="0">
                <a:latin typeface="Arial" panose="020B0604020202020204" pitchFamily="34" charset="0"/>
                <a:cs typeface="Arial" panose="020B0604020202020204" pitchFamily="34" charset="0"/>
              </a:rPr>
              <a:t>2</a:t>
            </a:r>
            <a:r>
              <a:rPr kumimoji="1" lang="zh-CN" altLang="en-US" sz="3300" b="1" dirty="0">
                <a:latin typeface="Arial" panose="020B0604020202020204" pitchFamily="34" charset="0"/>
                <a:cs typeface="Arial" panose="020B0604020202020204" pitchFamily="34" charset="0"/>
              </a:rPr>
              <a:t>． </a:t>
            </a:r>
            <a:r>
              <a:rPr kumimoji="1" lang="en-US" altLang="zh-CN" sz="3300" b="1" dirty="0" err="1">
                <a:latin typeface="Arial" panose="020B0604020202020204" pitchFamily="34" charset="0"/>
                <a:cs typeface="Arial" panose="020B0604020202020204" pitchFamily="34" charset="0"/>
              </a:rPr>
              <a:t>conda</a:t>
            </a:r>
            <a:r>
              <a:rPr kumimoji="1" lang="zh-CN" altLang="en-US" sz="3300" b="1" dirty="0">
                <a:latin typeface="Arial" panose="020B0604020202020204" pitchFamily="34" charset="0"/>
                <a:cs typeface="Arial" panose="020B0604020202020204" pitchFamily="34" charset="0"/>
              </a:rPr>
              <a:t>的安装</a:t>
            </a:r>
            <a:endParaRPr kumimoji="1" lang="en-US" altLang="zh-CN" sz="3300" b="1" dirty="0">
              <a:latin typeface="Arial" panose="020B0604020202020204" pitchFamily="34" charset="0"/>
              <a:cs typeface="Arial" panose="020B0604020202020204" pitchFamily="34" charset="0"/>
            </a:endParaRPr>
          </a:p>
          <a:p>
            <a:pPr>
              <a:lnSpc>
                <a:spcPct val="110000"/>
              </a:lnSpc>
              <a:buNone/>
            </a:pPr>
            <a:r>
              <a:rPr kumimoji="1" lang="zh-CN" altLang="en-US" sz="2200" b="1" dirty="0">
                <a:latin typeface="Arial" panose="020B0604020202020204" pitchFamily="34" charset="0"/>
                <a:cs typeface="Arial" panose="020B0604020202020204" pitchFamily="34" charset="0"/>
              </a:rPr>
              <a:t>下载</a:t>
            </a:r>
            <a:r>
              <a:rPr kumimoji="1" lang="en-US" altLang="zh-CN" sz="2200" b="1" dirty="0" err="1">
                <a:latin typeface="Arial" panose="020B0604020202020204" pitchFamily="34" charset="0"/>
                <a:cs typeface="Arial" panose="020B0604020202020204" pitchFamily="34" charset="0"/>
              </a:rPr>
              <a:t>conda</a:t>
            </a:r>
            <a:r>
              <a:rPr kumimoji="1" lang="zh-CN" altLang="en-US" sz="2200" b="1" dirty="0">
                <a:latin typeface="Arial" panose="020B0604020202020204" pitchFamily="34" charset="0"/>
                <a:cs typeface="Arial" panose="020B0604020202020204" pitchFamily="34" charset="0"/>
              </a:rPr>
              <a:t>：</a:t>
            </a:r>
            <a:endParaRPr kumimoji="1" lang="en-US" altLang="zh-CN" sz="2200" b="1" dirty="0">
              <a:latin typeface="Arial" panose="020B0604020202020204" pitchFamily="34" charset="0"/>
              <a:cs typeface="Arial" panose="020B0604020202020204" pitchFamily="34" charset="0"/>
            </a:endParaRPr>
          </a:p>
          <a:p>
            <a:pPr>
              <a:lnSpc>
                <a:spcPct val="110000"/>
              </a:lnSpc>
              <a:buNone/>
            </a:pPr>
            <a:r>
              <a:rPr kumimoji="1" lang="da-DK" altLang="zh-CN" sz="2200" dirty="0">
                <a:solidFill>
                  <a:schemeClr val="accent1">
                    <a:lumMod val="60000"/>
                    <a:lumOff val="40000"/>
                  </a:schemeClr>
                </a:solidFill>
                <a:latin typeface="Arial" panose="020B0604020202020204" pitchFamily="34" charset="0"/>
                <a:cs typeface="Arial" panose="020B0604020202020204" pitchFamily="34" charset="0"/>
              </a:rPr>
              <a:t>wget https://repo.anaconda.com/miniconda/Miniconda3-latest-Linux-x86_64.sh </a:t>
            </a:r>
          </a:p>
          <a:p>
            <a:pPr>
              <a:lnSpc>
                <a:spcPct val="110000"/>
              </a:lnSpc>
              <a:buNone/>
            </a:pPr>
            <a:r>
              <a:rPr kumimoji="1" lang="zh-CN" altLang="en-US" sz="2200" b="1" dirty="0">
                <a:latin typeface="Arial" panose="020B0604020202020204" pitchFamily="34" charset="0"/>
                <a:cs typeface="Arial" panose="020B0604020202020204" pitchFamily="34" charset="0"/>
              </a:rPr>
              <a:t>依据安装界面提示完成安装：</a:t>
            </a:r>
            <a:endParaRPr kumimoji="1" lang="en-US" altLang="zh-CN" sz="2200" b="1" dirty="0">
              <a:latin typeface="Arial" panose="020B0604020202020204" pitchFamily="34" charset="0"/>
              <a:cs typeface="Arial" panose="020B0604020202020204" pitchFamily="34" charset="0"/>
            </a:endParaRPr>
          </a:p>
          <a:p>
            <a:pPr>
              <a:lnSpc>
                <a:spcPct val="110000"/>
              </a:lnSpc>
              <a:buNone/>
            </a:pPr>
            <a:r>
              <a:rPr kumimoji="1" lang="en-US" altLang="zh-CN" sz="2200" dirty="0">
                <a:solidFill>
                  <a:schemeClr val="accent1">
                    <a:lumMod val="60000"/>
                    <a:lumOff val="40000"/>
                  </a:schemeClr>
                </a:solidFill>
                <a:latin typeface="Arial" panose="020B0604020202020204" pitchFamily="34" charset="0"/>
                <a:cs typeface="Arial" panose="020B0604020202020204" pitchFamily="34" charset="0"/>
              </a:rPr>
              <a:t>bash Miniconda3-latest-Linux-x86_64.sh </a:t>
            </a:r>
            <a:endParaRPr kumimoji="1" lang="en-US" altLang="zh-CN" sz="2200" b="1" dirty="0">
              <a:latin typeface="Arial" panose="020B0604020202020204" pitchFamily="34" charset="0"/>
              <a:cs typeface="Arial" panose="020B0604020202020204" pitchFamily="34" charset="0"/>
            </a:endParaRPr>
          </a:p>
          <a:p>
            <a:pPr>
              <a:lnSpc>
                <a:spcPct val="110000"/>
              </a:lnSpc>
              <a:buNone/>
            </a:pPr>
            <a:r>
              <a:rPr kumimoji="1" lang="en-US" altLang="zh-CN" sz="3300" b="1" dirty="0">
                <a:latin typeface="Arial" panose="020B0604020202020204" pitchFamily="34" charset="0"/>
                <a:cs typeface="Arial" panose="020B0604020202020204" pitchFamily="34" charset="0"/>
              </a:rPr>
              <a:t>3</a:t>
            </a:r>
            <a:r>
              <a:rPr kumimoji="1" lang="zh-CN" altLang="en-US" sz="3300" b="1" dirty="0">
                <a:latin typeface="Arial" panose="020B0604020202020204" pitchFamily="34" charset="0"/>
                <a:cs typeface="Arial" panose="020B0604020202020204" pitchFamily="34" charset="0"/>
              </a:rPr>
              <a:t>． </a:t>
            </a:r>
            <a:r>
              <a:rPr kumimoji="1" lang="en-US" altLang="zh-CN" sz="3300" b="1" dirty="0" err="1">
                <a:latin typeface="Arial" panose="020B0604020202020204" pitchFamily="34" charset="0"/>
                <a:cs typeface="Arial" panose="020B0604020202020204" pitchFamily="34" charset="0"/>
              </a:rPr>
              <a:t>conda</a:t>
            </a:r>
            <a:r>
              <a:rPr kumimoji="1" lang="zh-CN" altLang="en-US" sz="3300" b="1" dirty="0">
                <a:latin typeface="Arial" panose="020B0604020202020204" pitchFamily="34" charset="0"/>
                <a:cs typeface="Arial" panose="020B0604020202020204" pitchFamily="34" charset="0"/>
              </a:rPr>
              <a:t>的使用</a:t>
            </a:r>
            <a:endParaRPr kumimoji="1" lang="en-US" altLang="zh-CN" sz="3300" b="1" dirty="0">
              <a:latin typeface="Arial" panose="020B0604020202020204" pitchFamily="34" charset="0"/>
              <a:cs typeface="Arial" panose="020B0604020202020204" pitchFamily="34" charset="0"/>
            </a:endParaRPr>
          </a:p>
          <a:p>
            <a:pPr>
              <a:lnSpc>
                <a:spcPct val="110000"/>
              </a:lnSpc>
              <a:buNone/>
            </a:pPr>
            <a:r>
              <a:rPr kumimoji="1" lang="en-US" altLang="zh-CN" sz="2100" b="1" dirty="0" err="1">
                <a:latin typeface="Arial" panose="020B0604020202020204" pitchFamily="34" charset="0"/>
                <a:cs typeface="Arial" panose="020B0604020202020204" pitchFamily="34" charset="0"/>
              </a:rPr>
              <a:t>conda</a:t>
            </a:r>
            <a:r>
              <a:rPr kumimoji="1" lang="en-US" altLang="zh-CN" sz="2100" b="1" dirty="0">
                <a:latin typeface="Arial" panose="020B0604020202020204" pitchFamily="34" charset="0"/>
                <a:cs typeface="Arial" panose="020B0604020202020204" pitchFamily="34" charset="0"/>
              </a:rPr>
              <a:t> </a:t>
            </a:r>
            <a:r>
              <a:rPr kumimoji="1" lang="zh-CN" altLang="en-US" sz="2100" b="1" dirty="0">
                <a:latin typeface="Arial" panose="020B0604020202020204" pitchFamily="34" charset="0"/>
                <a:cs typeface="Arial" panose="020B0604020202020204" pitchFamily="34" charset="0"/>
              </a:rPr>
              <a:t>创建环境：</a:t>
            </a:r>
            <a:r>
              <a:rPr kumimoji="1" lang="en-US" altLang="zh-CN" sz="2200" dirty="0" err="1">
                <a:solidFill>
                  <a:schemeClr val="accent1">
                    <a:lumMod val="60000"/>
                    <a:lumOff val="40000"/>
                  </a:schemeClr>
                </a:solidFill>
                <a:latin typeface="Arial" panose="020B0604020202020204" pitchFamily="34" charset="0"/>
                <a:cs typeface="Arial" panose="020B0604020202020204" pitchFamily="34" charset="0"/>
              </a:rPr>
              <a:t>conda</a:t>
            </a:r>
            <a:r>
              <a:rPr kumimoji="1" lang="en-US" altLang="zh-CN" sz="2200" dirty="0">
                <a:solidFill>
                  <a:schemeClr val="accent1">
                    <a:lumMod val="60000"/>
                    <a:lumOff val="40000"/>
                  </a:schemeClr>
                </a:solidFill>
                <a:latin typeface="Arial" panose="020B0604020202020204" pitchFamily="34" charset="0"/>
                <a:cs typeface="Arial" panose="020B0604020202020204" pitchFamily="34" charset="0"/>
              </a:rPr>
              <a:t> create -n </a:t>
            </a:r>
            <a:r>
              <a:rPr kumimoji="1" lang="en-US" altLang="zh-CN" sz="2200" dirty="0" err="1">
                <a:solidFill>
                  <a:schemeClr val="accent1">
                    <a:lumMod val="60000"/>
                    <a:lumOff val="40000"/>
                  </a:schemeClr>
                </a:solidFill>
                <a:latin typeface="Arial" panose="020B0604020202020204" pitchFamily="34" charset="0"/>
                <a:cs typeface="Arial" panose="020B0604020202020204" pitchFamily="34" charset="0"/>
              </a:rPr>
              <a:t>env_name</a:t>
            </a:r>
            <a:r>
              <a:rPr kumimoji="1" lang="en-US" altLang="zh-CN" sz="2200" dirty="0">
                <a:solidFill>
                  <a:schemeClr val="accent1">
                    <a:lumMod val="60000"/>
                    <a:lumOff val="40000"/>
                  </a:schemeClr>
                </a:solidFill>
                <a:latin typeface="Arial" panose="020B0604020202020204" pitchFamily="34" charset="0"/>
                <a:cs typeface="Arial" panose="020B0604020202020204" pitchFamily="34" charset="0"/>
              </a:rPr>
              <a:t> list of packages</a:t>
            </a:r>
          </a:p>
          <a:p>
            <a:pPr>
              <a:lnSpc>
                <a:spcPct val="110000"/>
              </a:lnSpc>
              <a:buNone/>
            </a:pPr>
            <a:r>
              <a:rPr kumimoji="1" lang="zh-CN" altLang="en-US" sz="2100" b="1" dirty="0">
                <a:latin typeface="Arial" panose="020B0604020202020204" pitchFamily="34" charset="0"/>
                <a:cs typeface="Arial" panose="020B0604020202020204" pitchFamily="34" charset="0"/>
              </a:rPr>
              <a:t>配置一个用于 </a:t>
            </a:r>
            <a:r>
              <a:rPr kumimoji="1" lang="en-US" altLang="zh-CN" sz="2100" b="1" dirty="0">
                <a:latin typeface="Arial" panose="020B0604020202020204" pitchFamily="34" charset="0"/>
                <a:cs typeface="Arial" panose="020B0604020202020204" pitchFamily="34" charset="0"/>
              </a:rPr>
              <a:t>RNA-seq </a:t>
            </a:r>
            <a:r>
              <a:rPr kumimoji="1" lang="zh-CN" altLang="en-US" sz="2100" b="1" dirty="0">
                <a:latin typeface="Arial" panose="020B0604020202020204" pitchFamily="34" charset="0"/>
                <a:cs typeface="Arial" panose="020B0604020202020204" pitchFamily="34" charset="0"/>
              </a:rPr>
              <a:t>分析的环境，需要安装 </a:t>
            </a:r>
            <a:r>
              <a:rPr kumimoji="1" lang="en-US" altLang="zh-CN" sz="2100" b="1" dirty="0">
                <a:latin typeface="Arial" panose="020B0604020202020204" pitchFamily="34" charset="0"/>
                <a:cs typeface="Arial" panose="020B0604020202020204" pitchFamily="34" charset="0"/>
              </a:rPr>
              <a:t>3.7 </a:t>
            </a:r>
            <a:r>
              <a:rPr kumimoji="1" lang="zh-CN" altLang="en-US" sz="2100" b="1" dirty="0">
                <a:latin typeface="Arial" panose="020B0604020202020204" pitchFamily="34" charset="0"/>
                <a:cs typeface="Arial" panose="020B0604020202020204" pitchFamily="34" charset="0"/>
              </a:rPr>
              <a:t>版本的</a:t>
            </a:r>
            <a:r>
              <a:rPr kumimoji="1" lang="en-US" altLang="zh-CN" sz="2100" b="1" dirty="0">
                <a:latin typeface="Arial" panose="020B0604020202020204" pitchFamily="34" charset="0"/>
                <a:cs typeface="Arial" panose="020B0604020202020204" pitchFamily="34" charset="0"/>
              </a:rPr>
              <a:t>Python </a:t>
            </a:r>
            <a:r>
              <a:rPr kumimoji="1" lang="zh-CN" altLang="en-US" sz="2100" b="1" dirty="0">
                <a:latin typeface="Arial" panose="020B0604020202020204" pitchFamily="34" charset="0"/>
                <a:cs typeface="Arial" panose="020B0604020202020204" pitchFamily="34" charset="0"/>
              </a:rPr>
              <a:t>和 </a:t>
            </a:r>
            <a:r>
              <a:rPr kumimoji="1" lang="en-US" altLang="zh-CN" sz="2100" b="1" dirty="0">
                <a:latin typeface="Arial" panose="020B0604020202020204" pitchFamily="34" charset="0"/>
                <a:cs typeface="Arial" panose="020B0604020202020204" pitchFamily="34" charset="0"/>
              </a:rPr>
              <a:t>3.6 </a:t>
            </a:r>
            <a:r>
              <a:rPr kumimoji="1" lang="zh-CN" altLang="en-US" sz="2100" b="1" dirty="0">
                <a:latin typeface="Arial" panose="020B0604020202020204" pitchFamily="34" charset="0"/>
                <a:cs typeface="Arial" panose="020B0604020202020204" pitchFamily="34" charset="0"/>
              </a:rPr>
              <a:t>版本的 </a:t>
            </a:r>
            <a:r>
              <a:rPr kumimoji="1" lang="en-US" altLang="zh-CN" sz="2100" b="1" dirty="0">
                <a:latin typeface="Arial" panose="020B0604020202020204" pitchFamily="34" charset="0"/>
                <a:cs typeface="Arial" panose="020B0604020202020204" pitchFamily="34" charset="0"/>
              </a:rPr>
              <a:t>R </a:t>
            </a:r>
            <a:r>
              <a:rPr kumimoji="1" lang="zh-CN" altLang="en-US" sz="2100" b="1" dirty="0">
                <a:latin typeface="Arial" panose="020B0604020202020204" pitchFamily="34" charset="0"/>
                <a:cs typeface="Arial" panose="020B0604020202020204" pitchFamily="34" charset="0"/>
              </a:rPr>
              <a:t>：</a:t>
            </a:r>
            <a:endParaRPr kumimoji="1" lang="en-US" altLang="zh-CN" sz="2100" b="1" dirty="0">
              <a:latin typeface="Arial" panose="020B0604020202020204" pitchFamily="34" charset="0"/>
              <a:cs typeface="Arial" panose="020B0604020202020204" pitchFamily="34" charset="0"/>
            </a:endParaRPr>
          </a:p>
          <a:p>
            <a:pPr>
              <a:lnSpc>
                <a:spcPct val="110000"/>
              </a:lnSpc>
              <a:buNone/>
            </a:pPr>
            <a:r>
              <a:rPr kumimoji="1" lang="pt-BR" altLang="zh-CN" sz="2200" dirty="0">
                <a:solidFill>
                  <a:schemeClr val="accent1">
                    <a:lumMod val="60000"/>
                    <a:lumOff val="40000"/>
                  </a:schemeClr>
                </a:solidFill>
                <a:latin typeface="Arial" panose="020B0604020202020204" pitchFamily="34" charset="0"/>
                <a:cs typeface="Arial" panose="020B0604020202020204" pitchFamily="34" charset="0"/>
              </a:rPr>
              <a:t>conda create -n RNAseq r-base </a:t>
            </a:r>
            <a:r>
              <a:rPr kumimoji="1" lang="zh-CN" altLang="pt-BR" sz="2200" dirty="0">
                <a:solidFill>
                  <a:schemeClr val="accent1">
                    <a:lumMod val="60000"/>
                    <a:lumOff val="40000"/>
                  </a:schemeClr>
                </a:solidFill>
                <a:latin typeface="Arial" panose="020B0604020202020204" pitchFamily="34" charset="0"/>
                <a:cs typeface="Arial" panose="020B0604020202020204" pitchFamily="34" charset="0"/>
              </a:rPr>
              <a:t>＝ </a:t>
            </a:r>
            <a:r>
              <a:rPr kumimoji="1" lang="pt-BR" altLang="zh-CN" sz="2200" dirty="0">
                <a:solidFill>
                  <a:schemeClr val="accent1">
                    <a:lumMod val="60000"/>
                    <a:lumOff val="40000"/>
                  </a:schemeClr>
                </a:solidFill>
                <a:latin typeface="Arial" panose="020B0604020202020204" pitchFamily="34" charset="0"/>
                <a:cs typeface="Arial" panose="020B0604020202020204" pitchFamily="34" charset="0"/>
              </a:rPr>
              <a:t>3.6 python </a:t>
            </a:r>
            <a:r>
              <a:rPr kumimoji="1" lang="zh-CN" altLang="pt-BR" sz="2200" dirty="0">
                <a:solidFill>
                  <a:schemeClr val="accent1">
                    <a:lumMod val="60000"/>
                    <a:lumOff val="40000"/>
                  </a:schemeClr>
                </a:solidFill>
                <a:latin typeface="Arial" panose="020B0604020202020204" pitchFamily="34" charset="0"/>
                <a:cs typeface="Arial" panose="020B0604020202020204" pitchFamily="34" charset="0"/>
              </a:rPr>
              <a:t>＝ </a:t>
            </a:r>
            <a:r>
              <a:rPr kumimoji="1" lang="pt-BR" altLang="zh-CN" sz="2200" dirty="0">
                <a:solidFill>
                  <a:schemeClr val="accent1">
                    <a:lumMod val="60000"/>
                    <a:lumOff val="40000"/>
                  </a:schemeClr>
                </a:solidFill>
                <a:latin typeface="Arial" panose="020B0604020202020204" pitchFamily="34" charset="0"/>
                <a:cs typeface="Arial" panose="020B0604020202020204" pitchFamily="34" charset="0"/>
              </a:rPr>
              <a:t>3.7</a:t>
            </a:r>
            <a:endParaRPr kumimoji="1" lang="en-US" altLang="zh-CN" sz="2200" dirty="0">
              <a:solidFill>
                <a:schemeClr val="accent1">
                  <a:lumMod val="60000"/>
                  <a:lumOff val="40000"/>
                </a:schemeClr>
              </a:solidFill>
              <a:latin typeface="Arial" panose="020B0604020202020204" pitchFamily="34" charset="0"/>
              <a:cs typeface="Arial" panose="020B0604020202020204" pitchFamily="34" charset="0"/>
            </a:endParaRPr>
          </a:p>
          <a:p>
            <a:pPr>
              <a:lnSpc>
                <a:spcPct val="110000"/>
              </a:lnSpc>
              <a:buNone/>
            </a:pPr>
            <a:r>
              <a:rPr kumimoji="1" lang="zh-CN" altLang="en-US" sz="2100" b="1" dirty="0">
                <a:latin typeface="Arial" panose="020B0604020202020204" pitchFamily="34" charset="0"/>
                <a:cs typeface="Arial" panose="020B0604020202020204" pitchFamily="34" charset="0"/>
              </a:rPr>
              <a:t>激活</a:t>
            </a:r>
            <a:r>
              <a:rPr kumimoji="1" lang="en-US" altLang="zh-CN" sz="2100" b="1" dirty="0" err="1">
                <a:latin typeface="Arial" panose="020B0604020202020204" pitchFamily="34" charset="0"/>
                <a:cs typeface="Arial" panose="020B0604020202020204" pitchFamily="34" charset="0"/>
              </a:rPr>
              <a:t>RNAseq</a:t>
            </a:r>
            <a:r>
              <a:rPr kumimoji="1" lang="zh-CN" altLang="en-US" sz="2100" b="1" dirty="0">
                <a:latin typeface="Arial" panose="020B0604020202020204" pitchFamily="34" charset="0"/>
                <a:cs typeface="Arial" panose="020B0604020202020204" pitchFamily="34" charset="0"/>
              </a:rPr>
              <a:t>环境：</a:t>
            </a:r>
            <a:r>
              <a:rPr kumimoji="1" lang="en-US" altLang="zh-CN" sz="2200" dirty="0" err="1">
                <a:solidFill>
                  <a:schemeClr val="accent1">
                    <a:lumMod val="60000"/>
                    <a:lumOff val="40000"/>
                  </a:schemeClr>
                </a:solidFill>
                <a:latin typeface="Arial" panose="020B0604020202020204" pitchFamily="34" charset="0"/>
                <a:cs typeface="Arial" panose="020B0604020202020204" pitchFamily="34" charset="0"/>
              </a:rPr>
              <a:t>conda</a:t>
            </a:r>
            <a:r>
              <a:rPr kumimoji="1" lang="en-US" altLang="zh-CN" sz="2200" dirty="0">
                <a:solidFill>
                  <a:schemeClr val="accent1">
                    <a:lumMod val="60000"/>
                    <a:lumOff val="40000"/>
                  </a:schemeClr>
                </a:solidFill>
                <a:latin typeface="Arial" panose="020B0604020202020204" pitchFamily="34" charset="0"/>
                <a:cs typeface="Arial" panose="020B0604020202020204" pitchFamily="34" charset="0"/>
              </a:rPr>
              <a:t> activate </a:t>
            </a:r>
            <a:r>
              <a:rPr kumimoji="1" lang="en-US" altLang="zh-CN" sz="2200" dirty="0" err="1">
                <a:solidFill>
                  <a:schemeClr val="accent1">
                    <a:lumMod val="60000"/>
                    <a:lumOff val="40000"/>
                  </a:schemeClr>
                </a:solidFill>
                <a:latin typeface="Arial" panose="020B0604020202020204" pitchFamily="34" charset="0"/>
                <a:cs typeface="Arial" panose="020B0604020202020204" pitchFamily="34" charset="0"/>
              </a:rPr>
              <a:t>RNAseq</a:t>
            </a:r>
            <a:endParaRPr kumimoji="1" lang="en-US" altLang="zh-CN" sz="2200" dirty="0">
              <a:solidFill>
                <a:schemeClr val="accent1">
                  <a:lumMod val="60000"/>
                  <a:lumOff val="40000"/>
                </a:schemeClr>
              </a:solidFill>
              <a:latin typeface="Arial" panose="020B0604020202020204" pitchFamily="34" charset="0"/>
              <a:cs typeface="Arial" panose="020B0604020202020204" pitchFamily="34" charset="0"/>
            </a:endParaRPr>
          </a:p>
          <a:p>
            <a:pPr>
              <a:lnSpc>
                <a:spcPct val="110000"/>
              </a:lnSpc>
              <a:buNone/>
            </a:pPr>
            <a:r>
              <a:rPr kumimoji="1" lang="zh-CN" altLang="en-US" sz="2100" b="1" dirty="0">
                <a:latin typeface="Arial" panose="020B0604020202020204" pitchFamily="34" charset="0"/>
                <a:cs typeface="Arial" panose="020B0604020202020204" pitchFamily="34" charset="0"/>
              </a:rPr>
              <a:t>退出环境：</a:t>
            </a:r>
            <a:r>
              <a:rPr kumimoji="1" lang="en-US" altLang="zh-CN" sz="2200" dirty="0" err="1">
                <a:solidFill>
                  <a:schemeClr val="accent1">
                    <a:lumMod val="60000"/>
                    <a:lumOff val="40000"/>
                  </a:schemeClr>
                </a:solidFill>
                <a:latin typeface="Arial" panose="020B0604020202020204" pitchFamily="34" charset="0"/>
                <a:cs typeface="Arial" panose="020B0604020202020204" pitchFamily="34" charset="0"/>
              </a:rPr>
              <a:t>conda</a:t>
            </a:r>
            <a:r>
              <a:rPr kumimoji="1" lang="en-US" altLang="zh-CN" sz="2200" dirty="0">
                <a:solidFill>
                  <a:schemeClr val="accent1">
                    <a:lumMod val="60000"/>
                    <a:lumOff val="40000"/>
                  </a:schemeClr>
                </a:solidFill>
                <a:latin typeface="Arial" panose="020B0604020202020204" pitchFamily="34" charset="0"/>
                <a:cs typeface="Arial" panose="020B0604020202020204" pitchFamily="34" charset="0"/>
              </a:rPr>
              <a:t> deactivate</a:t>
            </a:r>
          </a:p>
          <a:p>
            <a:pPr>
              <a:lnSpc>
                <a:spcPct val="110000"/>
              </a:lnSpc>
              <a:buNone/>
            </a:pPr>
            <a:r>
              <a:rPr kumimoji="1" lang="zh-CN" altLang="en-US" sz="2100" b="1" dirty="0">
                <a:latin typeface="Arial" panose="020B0604020202020204" pitchFamily="34" charset="0"/>
                <a:cs typeface="Arial" panose="020B0604020202020204" pitchFamily="34" charset="0"/>
              </a:rPr>
              <a:t>在环境配置好后，安装其他软件包：</a:t>
            </a:r>
            <a:r>
              <a:rPr kumimoji="1" lang="en-US" altLang="zh-CN" sz="2200" dirty="0" err="1">
                <a:solidFill>
                  <a:schemeClr val="accent1">
                    <a:lumMod val="60000"/>
                    <a:lumOff val="40000"/>
                  </a:schemeClr>
                </a:solidFill>
                <a:latin typeface="Arial" panose="020B0604020202020204" pitchFamily="34" charset="0"/>
                <a:cs typeface="Arial" panose="020B0604020202020204" pitchFamily="34" charset="0"/>
              </a:rPr>
              <a:t>conda</a:t>
            </a:r>
            <a:r>
              <a:rPr kumimoji="1" lang="en-US" altLang="zh-CN" sz="2200" dirty="0">
                <a:solidFill>
                  <a:schemeClr val="accent1">
                    <a:lumMod val="60000"/>
                    <a:lumOff val="40000"/>
                  </a:schemeClr>
                </a:solidFill>
                <a:latin typeface="Arial" panose="020B0604020202020204" pitchFamily="34" charset="0"/>
                <a:cs typeface="Arial" panose="020B0604020202020204" pitchFamily="34" charset="0"/>
              </a:rPr>
              <a:t> install </a:t>
            </a:r>
            <a:r>
              <a:rPr kumimoji="1" lang="en-US" altLang="zh-CN" sz="2200" dirty="0" err="1">
                <a:solidFill>
                  <a:schemeClr val="accent1">
                    <a:lumMod val="60000"/>
                    <a:lumOff val="40000"/>
                  </a:schemeClr>
                </a:solidFill>
                <a:latin typeface="Arial" panose="020B0604020202020204" pitchFamily="34" charset="0"/>
                <a:cs typeface="Arial" panose="020B0604020202020204" pitchFamily="34" charset="0"/>
              </a:rPr>
              <a:t>package_name</a:t>
            </a:r>
            <a:endParaRPr kumimoji="1" lang="en-US" altLang="zh-CN" sz="2200" dirty="0">
              <a:solidFill>
                <a:schemeClr val="accent1">
                  <a:lumMod val="60000"/>
                  <a:lumOff val="40000"/>
                </a:schemeClr>
              </a:solidFill>
              <a:latin typeface="Arial" panose="020B0604020202020204" pitchFamily="34" charset="0"/>
              <a:cs typeface="Arial" panose="020B0604020202020204" pitchFamily="34" charset="0"/>
            </a:endParaRPr>
          </a:p>
          <a:p>
            <a:pPr>
              <a:lnSpc>
                <a:spcPct val="110000"/>
              </a:lnSpc>
              <a:buNone/>
            </a:pPr>
            <a:r>
              <a:rPr kumimoji="1" lang="zh-CN" altLang="en-US" sz="2100" b="1" dirty="0">
                <a:latin typeface="Arial" panose="020B0604020202020204" pitchFamily="34" charset="0"/>
                <a:cs typeface="Arial" panose="020B0604020202020204" pitchFamily="34" charset="0"/>
              </a:rPr>
              <a:t>卸载软件包：</a:t>
            </a:r>
            <a:r>
              <a:rPr kumimoji="1" lang="en-US" altLang="zh-CN" sz="2200" dirty="0" err="1">
                <a:solidFill>
                  <a:schemeClr val="accent1">
                    <a:lumMod val="60000"/>
                    <a:lumOff val="40000"/>
                  </a:schemeClr>
                </a:solidFill>
                <a:latin typeface="Arial" panose="020B0604020202020204" pitchFamily="34" charset="0"/>
                <a:cs typeface="Arial" panose="020B0604020202020204" pitchFamily="34" charset="0"/>
              </a:rPr>
              <a:t>conda</a:t>
            </a:r>
            <a:r>
              <a:rPr kumimoji="1" lang="en-US" altLang="zh-CN" sz="2200" dirty="0">
                <a:solidFill>
                  <a:schemeClr val="accent1">
                    <a:lumMod val="60000"/>
                    <a:lumOff val="40000"/>
                  </a:schemeClr>
                </a:solidFill>
                <a:latin typeface="Arial" panose="020B0604020202020204" pitchFamily="34" charset="0"/>
                <a:cs typeface="Arial" panose="020B0604020202020204" pitchFamily="34" charset="0"/>
              </a:rPr>
              <a:t> remove </a:t>
            </a:r>
            <a:r>
              <a:rPr kumimoji="1" lang="en-US" altLang="zh-CN" sz="2200" dirty="0" err="1">
                <a:solidFill>
                  <a:schemeClr val="accent1">
                    <a:lumMod val="60000"/>
                    <a:lumOff val="40000"/>
                  </a:schemeClr>
                </a:solidFill>
                <a:latin typeface="Arial" panose="020B0604020202020204" pitchFamily="34" charset="0"/>
                <a:cs typeface="Arial" panose="020B0604020202020204" pitchFamily="34" charset="0"/>
              </a:rPr>
              <a:t>package_name</a:t>
            </a:r>
            <a:endParaRPr kumimoji="1" lang="en-US" altLang="zh-CN" sz="22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2209128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5145337" cy="515056"/>
          </a:xfrm>
        </p:spPr>
        <p:txBody>
          <a:bodyPr>
            <a:noAutofit/>
          </a:bodyPr>
          <a:lstStyle/>
          <a:p>
            <a:r>
              <a:rPr lang="zh-CN" altLang="en-US" sz="2400" dirty="0">
                <a:latin typeface="华文楷体" panose="02010600040101010101" pitchFamily="2" charset="-122"/>
                <a:ea typeface="华文楷体" panose="02010600040101010101" pitchFamily="2" charset="-122"/>
              </a:rPr>
              <a:t>五、容器化技术介绍</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a:t>
            </a:r>
            <a:r>
              <a:rPr lang="en-US" altLang="zh-CN" sz="2400" dirty="0">
                <a:latin typeface="华文楷体" panose="02010600040101010101" pitchFamily="2" charset="-122"/>
                <a:ea typeface="华文楷体" panose="02010600040101010101" pitchFamily="2" charset="-122"/>
                <a:cs typeface="+mj-cs"/>
              </a:rPr>
              <a:t>Linux </a:t>
            </a:r>
            <a:r>
              <a:rPr lang="zh-CN" altLang="en-US" sz="2400" dirty="0">
                <a:latin typeface="华文楷体" panose="02010600040101010101" pitchFamily="2" charset="-122"/>
                <a:ea typeface="华文楷体" panose="02010600040101010101" pitchFamily="2" charset="-122"/>
                <a:cs typeface="+mj-cs"/>
              </a:rPr>
              <a:t>操作系统</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63492" y="1546436"/>
            <a:ext cx="7866775" cy="5050589"/>
          </a:xfrm>
        </p:spPr>
        <p:txBody>
          <a:bodyPr>
            <a:normAutofit fontScale="55000" lnSpcReduction="20000"/>
          </a:bodyPr>
          <a:lstStyle/>
          <a:p>
            <a:pPr eaLnBrk="1" hangingPunct="1">
              <a:lnSpc>
                <a:spcPct val="110000"/>
              </a:lnSpc>
              <a:buFont typeface="Wingdings" panose="05000000000000000000" pitchFamily="2" charset="2"/>
              <a:buNone/>
            </a:pPr>
            <a:r>
              <a:rPr kumimoji="1" lang="zh-CN" altLang="en-US" sz="3300" b="1" dirty="0">
                <a:latin typeface="Arial" panose="020B0604020202020204" pitchFamily="34" charset="0"/>
                <a:cs typeface="Arial" panose="020B0604020202020204" pitchFamily="34" charset="0"/>
              </a:rPr>
              <a:t>目前最流行的</a:t>
            </a:r>
            <a:r>
              <a:rPr kumimoji="1" lang="en-US" altLang="zh-CN" sz="3300" b="1" dirty="0">
                <a:latin typeface="Arial" panose="020B0604020202020204" pitchFamily="34" charset="0"/>
                <a:cs typeface="Arial" panose="020B0604020202020204" pitchFamily="34" charset="0"/>
              </a:rPr>
              <a:t>Linux</a:t>
            </a:r>
            <a:r>
              <a:rPr kumimoji="1" lang="zh-CN" altLang="en-US" sz="3300" b="1" dirty="0">
                <a:latin typeface="Arial" panose="020B0604020202020204" pitchFamily="34" charset="0"/>
                <a:cs typeface="Arial" panose="020B0604020202020204" pitchFamily="34" charset="0"/>
              </a:rPr>
              <a:t>容器解决方案是</a:t>
            </a:r>
            <a:r>
              <a:rPr kumimoji="1" lang="en-US" altLang="zh-CN" sz="3300" b="1" dirty="0">
                <a:latin typeface="Arial" panose="020B0604020202020204" pitchFamily="34" charset="0"/>
                <a:cs typeface="Arial" panose="020B0604020202020204" pitchFamily="34" charset="0"/>
              </a:rPr>
              <a:t>Docker</a:t>
            </a:r>
            <a:r>
              <a:rPr kumimoji="1" lang="zh-CN" altLang="en-US" sz="3300" b="1" dirty="0">
                <a:latin typeface="Arial" panose="020B0604020202020204" pitchFamily="34" charset="0"/>
                <a:cs typeface="Arial" panose="020B0604020202020204" pitchFamily="34" charset="0"/>
              </a:rPr>
              <a:t>，它提供了简单易用的容器使用接口。</a:t>
            </a:r>
            <a:endParaRPr kumimoji="1" lang="en-US" altLang="zh-CN" sz="33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33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3300" b="1" dirty="0">
                <a:latin typeface="Arial" panose="020B0604020202020204" pitchFamily="34" charset="0"/>
                <a:cs typeface="Arial" panose="020B0604020202020204" pitchFamily="34" charset="0"/>
              </a:rPr>
              <a:t>Linux</a:t>
            </a:r>
            <a:r>
              <a:rPr kumimoji="1" lang="zh-CN" altLang="en-US" sz="3300" b="1" dirty="0">
                <a:latin typeface="Arial" panose="020B0604020202020204" pitchFamily="34" charset="0"/>
                <a:cs typeface="Arial" panose="020B0604020202020204" pitchFamily="34" charset="0"/>
              </a:rPr>
              <a:t>容器不是一个完整的操作系统，而是与系统其他部分隔离开的一系列进程。运行这些进程所需的所有文件都由另一个镜像提供，对于容器里面的进程来说，它接触到的各种资源都是虚拟的，从而实现了与底层系统的隔离。</a:t>
            </a:r>
            <a:endParaRPr kumimoji="1" lang="en-US" altLang="zh-CN" sz="33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33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3300" b="1" dirty="0">
                <a:latin typeface="Arial" panose="020B0604020202020204" pitchFamily="34" charset="0"/>
                <a:cs typeface="Arial" panose="020B0604020202020204" pitchFamily="34" charset="0"/>
              </a:rPr>
              <a:t>对于生物信息学来说， </a:t>
            </a:r>
            <a:r>
              <a:rPr kumimoji="1" lang="en-US" altLang="zh-CN" sz="3300" b="1" dirty="0">
                <a:latin typeface="Arial" panose="020B0604020202020204" pitchFamily="34" charset="0"/>
                <a:cs typeface="Arial" panose="020B0604020202020204" pitchFamily="34" charset="0"/>
              </a:rPr>
              <a:t>Docker</a:t>
            </a:r>
            <a:r>
              <a:rPr kumimoji="1" lang="zh-CN" altLang="en-US" sz="3300" b="1" dirty="0">
                <a:latin typeface="Arial" panose="020B0604020202020204" pitchFamily="34" charset="0"/>
                <a:cs typeface="Arial" panose="020B0604020202020204" pitchFamily="34" charset="0"/>
              </a:rPr>
              <a:t>主要有两个用途：</a:t>
            </a:r>
            <a:endParaRPr kumimoji="1" lang="en-US" altLang="zh-CN" sz="33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3300" b="1" dirty="0">
                <a:latin typeface="Arial" panose="020B0604020202020204" pitchFamily="34" charset="0"/>
                <a:cs typeface="Arial" panose="020B0604020202020204" pitchFamily="34" charset="0"/>
              </a:rPr>
              <a:t>①快速部署生物信息学软件；</a:t>
            </a:r>
            <a:endParaRPr kumimoji="1" lang="en-US" altLang="zh-CN" sz="33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3300" b="1" dirty="0">
                <a:latin typeface="Arial" panose="020B0604020202020204" pitchFamily="34" charset="0"/>
                <a:cs typeface="Arial" panose="020B0604020202020204" pitchFamily="34" charset="0"/>
              </a:rPr>
              <a:t>②开发生物信息学软件时提供测试环境和打包服务。</a:t>
            </a:r>
            <a:endParaRPr kumimoji="1" lang="en-US" altLang="zh-CN" sz="33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33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3300" b="1" dirty="0">
                <a:latin typeface="Arial" panose="020B0604020202020204" pitchFamily="34" charset="0"/>
                <a:cs typeface="Arial" panose="020B0604020202020204" pitchFamily="34" charset="0"/>
              </a:rPr>
              <a:t>Docker CE </a:t>
            </a:r>
            <a:r>
              <a:rPr kumimoji="1" lang="zh-CN" altLang="en-US" sz="3300" b="1" dirty="0">
                <a:latin typeface="Arial" panose="020B0604020202020204" pitchFamily="34" charset="0"/>
                <a:cs typeface="Arial" panose="020B0604020202020204" pitchFamily="34" charset="0"/>
              </a:rPr>
              <a:t>的安装可以参考官方文档</a:t>
            </a:r>
            <a:r>
              <a:rPr kumimoji="1" lang="en-US" altLang="zh-CN" sz="3300" b="1" dirty="0">
                <a:latin typeface="Arial" panose="020B0604020202020204" pitchFamily="34" charset="0"/>
                <a:cs typeface="Arial" panose="020B0604020202020204" pitchFamily="34" charset="0"/>
              </a:rPr>
              <a:t>https://docs.docker.com/engine/install</a:t>
            </a:r>
            <a:r>
              <a:rPr kumimoji="1" lang="zh-CN" altLang="en-US" sz="3300" b="1" dirty="0">
                <a:latin typeface="Arial" panose="020B0604020202020204" pitchFamily="34" charset="0"/>
                <a:cs typeface="Arial" panose="020B0604020202020204" pitchFamily="34" charset="0"/>
              </a:rPr>
              <a:t>。</a:t>
            </a:r>
            <a:endParaRPr kumimoji="1" lang="en-US" altLang="zh-CN" sz="3300" b="1"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292816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a:t>
            </a:r>
            <a:r>
              <a:rPr lang="en-US" altLang="zh-CN" sz="2400" dirty="0">
                <a:latin typeface="华文楷体" panose="02010600040101010101" pitchFamily="2" charset="-122"/>
                <a:ea typeface="华文楷体" panose="02010600040101010101" pitchFamily="2" charset="-122"/>
              </a:rPr>
              <a:t>Perl</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第二节：生物信息学中的编程语言</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08651"/>
            <a:ext cx="8001000" cy="4267200"/>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1</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Perl</a:t>
            </a:r>
            <a:r>
              <a:rPr kumimoji="1" lang="zh-CN" altLang="en-US" sz="1800" b="1" dirty="0">
                <a:latin typeface="Arial" panose="020B0604020202020204" pitchFamily="34" charset="0"/>
                <a:cs typeface="Arial" panose="020B0604020202020204" pitchFamily="34" charset="0"/>
              </a:rPr>
              <a:t>简介</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2" name="Picture 2">
            <a:extLst>
              <a:ext uri="{FF2B5EF4-FFF2-40B4-BE49-F238E27FC236}">
                <a16:creationId xmlns:a16="http://schemas.microsoft.com/office/drawing/2014/main" id="{6E70DE44-6A33-C820-33FC-496F643BBE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979068"/>
            <a:ext cx="65532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11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a:t>
            </a:r>
            <a:r>
              <a:rPr lang="en-US" altLang="zh-CN" sz="2400" dirty="0">
                <a:latin typeface="华文楷体" panose="02010600040101010101" pitchFamily="2" charset="-122"/>
                <a:ea typeface="华文楷体" panose="02010600040101010101" pitchFamily="2" charset="-122"/>
              </a:rPr>
              <a:t>Perl</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第二节：生物信息学中的编程语言</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66704"/>
            <a:ext cx="8001000" cy="5059077"/>
          </a:xfrm>
        </p:spPr>
        <p:txBody>
          <a:bodyPr>
            <a:normAutofit/>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2</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Perl</a:t>
            </a:r>
            <a:r>
              <a:rPr kumimoji="1" lang="zh-CN" altLang="en-US" sz="1800" b="1" dirty="0">
                <a:latin typeface="Arial" panose="020B0604020202020204" pitchFamily="34" charset="0"/>
                <a:cs typeface="Arial" panose="020B0604020202020204" pitchFamily="34" charset="0"/>
              </a:rPr>
              <a:t>基础</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500" b="1" dirty="0">
                <a:latin typeface="Arial" panose="020B0604020202020204" pitchFamily="34" charset="0"/>
                <a:cs typeface="Arial" panose="020B0604020202020204" pitchFamily="34" charset="0"/>
              </a:rPr>
              <a:t>数据类型：</a:t>
            </a:r>
          </a:p>
          <a:p>
            <a:pPr eaLnBrk="1" hangingPunct="1">
              <a:lnSpc>
                <a:spcPct val="110000"/>
              </a:lnSpc>
              <a:buFont typeface="Wingdings" panose="05000000000000000000" pitchFamily="2" charset="2"/>
              <a:buNone/>
            </a:pPr>
            <a:r>
              <a:rPr kumimoji="1" lang="zh-CN" altLang="en-US" sz="1500" b="1" dirty="0">
                <a:latin typeface="Arial" panose="020B0604020202020204" pitchFamily="34" charset="0"/>
                <a:cs typeface="Arial" panose="020B0604020202020204" pitchFamily="34" charset="0"/>
              </a:rPr>
              <a:t>字符串</a:t>
            </a:r>
            <a:r>
              <a:rPr kumimoji="1" lang="en-US" altLang="zh-CN" sz="1500" b="1" dirty="0">
                <a:latin typeface="Arial" panose="020B0604020202020204" pitchFamily="34" charset="0"/>
                <a:cs typeface="Arial" panose="020B0604020202020204" pitchFamily="34" charset="0"/>
              </a:rPr>
              <a:t>(</a:t>
            </a: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$string</a:t>
            </a:r>
            <a:r>
              <a:rPr kumimoji="1" lang="en-US" altLang="zh-CN" sz="1500" b="1" dirty="0">
                <a:latin typeface="Arial" panose="020B0604020202020204" pitchFamily="34" charset="0"/>
                <a:cs typeface="Arial" panose="020B0604020202020204" pitchFamily="34" charset="0"/>
              </a:rPr>
              <a:t>)</a:t>
            </a:r>
            <a:r>
              <a:rPr kumimoji="1" lang="zh-CN" altLang="en-US" sz="1500" b="1" dirty="0">
                <a:latin typeface="Arial" panose="020B0604020202020204" pitchFamily="34" charset="0"/>
                <a:cs typeface="Arial" panose="020B0604020202020204" pitchFamily="34" charset="0"/>
              </a:rPr>
              <a:t>、数组</a:t>
            </a:r>
            <a:r>
              <a:rPr kumimoji="1" lang="en-US" altLang="zh-CN" sz="1500" b="1" dirty="0">
                <a:latin typeface="Arial" panose="020B0604020202020204" pitchFamily="34" charset="0"/>
                <a:cs typeface="Arial" panose="020B0604020202020204" pitchFamily="34" charset="0"/>
              </a:rPr>
              <a:t>(</a:t>
            </a: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@array</a:t>
            </a:r>
            <a:r>
              <a:rPr kumimoji="1" lang="en-US" altLang="zh-CN" sz="1500" b="1" dirty="0">
                <a:latin typeface="Arial" panose="020B0604020202020204" pitchFamily="34" charset="0"/>
                <a:cs typeface="Arial" panose="020B0604020202020204" pitchFamily="34" charset="0"/>
              </a:rPr>
              <a:t>)</a:t>
            </a:r>
            <a:r>
              <a:rPr kumimoji="1" lang="zh-CN" altLang="en-US" sz="1500" b="1" dirty="0">
                <a:latin typeface="Arial" panose="020B0604020202020204" pitchFamily="34" charset="0"/>
                <a:cs typeface="Arial" panose="020B0604020202020204" pitchFamily="34" charset="0"/>
              </a:rPr>
              <a:t>、哈希表</a:t>
            </a:r>
            <a:r>
              <a:rPr kumimoji="1" lang="en-US" altLang="zh-CN" sz="1500" b="1" dirty="0">
                <a:latin typeface="Arial" panose="020B0604020202020204" pitchFamily="34" charset="0"/>
                <a:cs typeface="Arial" panose="020B0604020202020204" pitchFamily="34" charset="0"/>
              </a:rPr>
              <a:t>(</a:t>
            </a: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%hash</a:t>
            </a:r>
            <a:r>
              <a:rPr kumimoji="1" lang="en-US" altLang="zh-CN" sz="1500" b="1" dirty="0">
                <a:latin typeface="Arial" panose="020B0604020202020204" pitchFamily="34" charset="0"/>
                <a:cs typeface="Arial" panose="020B0604020202020204" pitchFamily="34" charset="0"/>
              </a:rPr>
              <a:t>)</a:t>
            </a: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a:lnSpc>
                <a:spcPct val="110000"/>
              </a:lnSpc>
              <a:buNone/>
            </a:pPr>
            <a:r>
              <a:rPr kumimoji="1" lang="zh-CN" altLang="en-US" sz="1500" b="1" dirty="0">
                <a:latin typeface="Arial" panose="020B0604020202020204" pitchFamily="34" charset="0"/>
                <a:cs typeface="Arial" panose="020B0604020202020204" pitchFamily="34" charset="0"/>
              </a:rPr>
              <a:t>正则表达式：</a:t>
            </a:r>
          </a:p>
          <a:p>
            <a:pPr>
              <a:lnSpc>
                <a:spcPct val="110000"/>
              </a:lnSpc>
              <a:buNone/>
            </a:pP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m//</a:t>
            </a:r>
            <a:r>
              <a:rPr kumimoji="1" lang="zh-CN" altLang="en-US" sz="1500" dirty="0">
                <a:solidFill>
                  <a:schemeClr val="accent1">
                    <a:lumMod val="60000"/>
                    <a:lumOff val="40000"/>
                  </a:schemeClr>
                </a:solidFill>
                <a:latin typeface="Arial" panose="020B0604020202020204" pitchFamily="34" charset="0"/>
                <a:cs typeface="Arial" panose="020B0604020202020204" pitchFamily="34" charset="0"/>
              </a:rPr>
              <a:t>；</a:t>
            </a:r>
          </a:p>
          <a:p>
            <a:pPr>
              <a:lnSpc>
                <a:spcPct val="110000"/>
              </a:lnSpc>
              <a:buNone/>
            </a:pPr>
            <a:endParaRPr kumimoji="1" lang="zh-CN" altLang="en-US" sz="1500" b="1" dirty="0">
              <a:latin typeface="Arial" panose="020B0604020202020204" pitchFamily="34" charset="0"/>
              <a:cs typeface="Arial" panose="020B0604020202020204" pitchFamily="34" charset="0"/>
            </a:endParaRPr>
          </a:p>
          <a:p>
            <a:pPr>
              <a:lnSpc>
                <a:spcPct val="110000"/>
              </a:lnSpc>
              <a:buNone/>
            </a:pPr>
            <a:r>
              <a:rPr kumimoji="1" lang="zh-CN" altLang="en-US" sz="1500" b="1" dirty="0">
                <a:latin typeface="Arial" panose="020B0604020202020204" pitchFamily="34" charset="0"/>
                <a:cs typeface="Arial" panose="020B0604020202020204" pitchFamily="34" charset="0"/>
              </a:rPr>
              <a:t>子程序：</a:t>
            </a:r>
          </a:p>
          <a:p>
            <a:pPr>
              <a:lnSpc>
                <a:spcPct val="110000"/>
              </a:lnSpc>
              <a:buNone/>
            </a:pP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Sub SUBNAME</a:t>
            </a:r>
          </a:p>
          <a:p>
            <a:pPr>
              <a:lnSpc>
                <a:spcPct val="110000"/>
              </a:lnSpc>
              <a:buNone/>
            </a:pP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a:t>
            </a:r>
          </a:p>
          <a:p>
            <a:pPr>
              <a:lnSpc>
                <a:spcPct val="110000"/>
              </a:lnSpc>
              <a:buNone/>
            </a:pP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    code;</a:t>
            </a:r>
          </a:p>
          <a:p>
            <a:pPr>
              <a:lnSpc>
                <a:spcPct val="110000"/>
              </a:lnSpc>
              <a:buNone/>
            </a:pP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8" name="图片 7">
            <a:extLst>
              <a:ext uri="{FF2B5EF4-FFF2-40B4-BE49-F238E27FC236}">
                <a16:creationId xmlns:a16="http://schemas.microsoft.com/office/drawing/2014/main" id="{670EA364-32F9-1054-5E81-17699E1E555A}"/>
              </a:ext>
            </a:extLst>
          </p:cNvPr>
          <p:cNvPicPr>
            <a:picLocks noChangeAspect="1"/>
          </p:cNvPicPr>
          <p:nvPr/>
        </p:nvPicPr>
        <p:blipFill rotWithShape="1">
          <a:blip r:embed="rId4"/>
          <a:srcRect l="3191"/>
          <a:stretch/>
        </p:blipFill>
        <p:spPr>
          <a:xfrm>
            <a:off x="2348917" y="3429000"/>
            <a:ext cx="6618914" cy="2636508"/>
          </a:xfrm>
          <a:prstGeom prst="rect">
            <a:avLst/>
          </a:prstGeom>
        </p:spPr>
      </p:pic>
    </p:spTree>
    <p:extLst>
      <p:ext uri="{BB962C8B-B14F-4D97-AF65-F5344CB8AC3E}">
        <p14:creationId xmlns:p14="http://schemas.microsoft.com/office/powerpoint/2010/main" val="2295767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a:t>
            </a:r>
            <a:r>
              <a:rPr lang="en-US" altLang="zh-CN" sz="2400" dirty="0">
                <a:latin typeface="华文楷体" panose="02010600040101010101" pitchFamily="2" charset="-122"/>
                <a:ea typeface="华文楷体" panose="02010600040101010101" pitchFamily="2" charset="-122"/>
              </a:rPr>
              <a:t>Perl</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第二节：生物信息学中的编程语言</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83482"/>
            <a:ext cx="8001000" cy="5059077"/>
          </a:xfrm>
        </p:spPr>
        <p:txBody>
          <a:bodyPr>
            <a:normAutofit lnSpcReduction="10000"/>
          </a:bodyPr>
          <a:lstStyle/>
          <a:p>
            <a:pPr eaLnBrk="1" hangingPunct="1">
              <a:lnSpc>
                <a:spcPct val="110000"/>
              </a:lnSpc>
              <a:buFont typeface="Wingdings" panose="05000000000000000000" pitchFamily="2" charset="2"/>
              <a:buNone/>
            </a:pPr>
            <a:r>
              <a:rPr kumimoji="1" lang="en-US" altLang="zh-CN" sz="1800" b="1" dirty="0">
                <a:latin typeface="Arial" panose="020B0604020202020204" pitchFamily="34" charset="0"/>
                <a:cs typeface="Arial" panose="020B0604020202020204" pitchFamily="34" charset="0"/>
              </a:rPr>
              <a:t>2</a:t>
            </a:r>
            <a:r>
              <a:rPr kumimoji="1" lang="zh-CN" altLang="en-US" sz="1800" b="1" dirty="0">
                <a:latin typeface="Arial" panose="020B0604020202020204" pitchFamily="34" charset="0"/>
                <a:cs typeface="Arial" panose="020B0604020202020204" pitchFamily="34" charset="0"/>
              </a:rPr>
              <a:t>、</a:t>
            </a:r>
            <a:r>
              <a:rPr kumimoji="1" lang="en-US" altLang="zh-CN" sz="1800" b="1" dirty="0">
                <a:latin typeface="Arial" panose="020B0604020202020204" pitchFamily="34" charset="0"/>
                <a:cs typeface="Arial" panose="020B0604020202020204" pitchFamily="34" charset="0"/>
              </a:rPr>
              <a:t>Perl</a:t>
            </a:r>
            <a:r>
              <a:rPr kumimoji="1" lang="zh-CN" altLang="en-US" sz="1800" b="1" dirty="0">
                <a:latin typeface="Arial" panose="020B0604020202020204" pitchFamily="34" charset="0"/>
                <a:cs typeface="Arial" panose="020B0604020202020204" pitchFamily="34" charset="0"/>
              </a:rPr>
              <a:t>基础</a:t>
            </a: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endParaRPr kumimoji="1" lang="en-US" altLang="zh-CN" sz="18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500" b="1" dirty="0">
                <a:latin typeface="Arial" panose="020B0604020202020204" pitchFamily="34" charset="0"/>
                <a:cs typeface="Arial" panose="020B0604020202020204" pitchFamily="34" charset="0"/>
              </a:rPr>
              <a:t>创建包及包函数：</a:t>
            </a: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Package package1</a:t>
            </a:r>
            <a:r>
              <a:rPr kumimoji="1" lang="zh-CN" altLang="en-US" sz="1500" dirty="0">
                <a:solidFill>
                  <a:schemeClr val="accent1">
                    <a:lumMod val="60000"/>
                    <a:lumOff val="40000"/>
                  </a:schemeClr>
                </a:solidFill>
                <a:latin typeface="Arial" panose="020B0604020202020204" pitchFamily="34" charset="0"/>
                <a:cs typeface="Arial" panose="020B0604020202020204" pitchFamily="34" charset="0"/>
              </a:rPr>
              <a:t>；</a:t>
            </a: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sub subroutine1</a:t>
            </a:r>
            <a:r>
              <a:rPr kumimoji="1" lang="zh-CN" altLang="en-US" sz="1500" dirty="0">
                <a:solidFill>
                  <a:schemeClr val="accent1">
                    <a:lumMod val="60000"/>
                    <a:lumOff val="40000"/>
                  </a:schemeClr>
                </a:solidFill>
                <a:latin typeface="Arial" panose="020B0604020202020204" pitchFamily="34" charset="0"/>
                <a:cs typeface="Arial" panose="020B0604020202020204" pitchFamily="34" charset="0"/>
              </a:rPr>
              <a:t>；</a:t>
            </a:r>
            <a:r>
              <a:rPr kumimoji="1" lang="en-US" altLang="zh-CN" sz="1500" dirty="0">
                <a:solidFill>
                  <a:schemeClr val="accent1">
                    <a:lumMod val="60000"/>
                    <a:lumOff val="40000"/>
                  </a:schemeClr>
                </a:solidFill>
                <a:latin typeface="Arial" panose="020B0604020202020204" pitchFamily="34" charset="0"/>
                <a:cs typeface="Arial" panose="020B0604020202020204" pitchFamily="34" charset="0"/>
              </a:rPr>
              <a:t>sub subroutine2</a:t>
            </a:r>
            <a:r>
              <a:rPr kumimoji="1" lang="zh-CN" altLang="en-US" sz="1500" dirty="0">
                <a:solidFill>
                  <a:schemeClr val="accent1">
                    <a:lumMod val="60000"/>
                    <a:lumOff val="40000"/>
                  </a:schemeClr>
                </a:solidFill>
                <a:latin typeface="Arial" panose="020B0604020202020204" pitchFamily="34" charset="0"/>
                <a:cs typeface="Arial" panose="020B0604020202020204" pitchFamily="34" charset="0"/>
              </a:rPr>
              <a:t>；</a:t>
            </a:r>
            <a:endParaRPr kumimoji="1" lang="en-US" altLang="zh-CN" sz="1500" dirty="0">
              <a:solidFill>
                <a:schemeClr val="accent1">
                  <a:lumMod val="60000"/>
                  <a:lumOff val="40000"/>
                </a:schemeClr>
              </a:solidFill>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500" b="1" dirty="0">
                <a:latin typeface="Arial" panose="020B0604020202020204" pitchFamily="34" charset="0"/>
                <a:cs typeface="Arial" panose="020B0604020202020204" pitchFamily="34" charset="0"/>
              </a:rPr>
              <a:t>调用包：</a:t>
            </a:r>
            <a:endParaRPr kumimoji="1" lang="en-US" altLang="zh-CN" sz="1500" b="1" dirty="0">
              <a:latin typeface="Arial" panose="020B0604020202020204" pitchFamily="34" charset="0"/>
              <a:cs typeface="Arial" panose="020B0604020202020204" pitchFamily="34" charset="0"/>
            </a:endParaRPr>
          </a:p>
          <a:p>
            <a:pPr>
              <a:lnSpc>
                <a:spcPct val="110000"/>
              </a:lnSpc>
              <a:buNone/>
            </a:pPr>
            <a:r>
              <a:rPr kumimoji="1" lang="en-US" altLang="zh-CN" sz="1400" dirty="0">
                <a:solidFill>
                  <a:schemeClr val="accent1">
                    <a:lumMod val="60000"/>
                    <a:lumOff val="40000"/>
                  </a:schemeClr>
                </a:solidFill>
                <a:latin typeface="Arial" panose="020B0604020202020204" pitchFamily="34" charset="0"/>
                <a:cs typeface="Arial" panose="020B0604020202020204" pitchFamily="34" charset="0"/>
              </a:rPr>
              <a:t>require'/path/package1. pl’</a:t>
            </a:r>
            <a:r>
              <a:rPr kumimoji="1" lang="zh-CN" altLang="en-US" sz="1400" dirty="0">
                <a:solidFill>
                  <a:schemeClr val="accent1">
                    <a:lumMod val="60000"/>
                    <a:lumOff val="40000"/>
                  </a:schemeClr>
                </a:solidFill>
                <a:latin typeface="Arial" panose="020B0604020202020204" pitchFamily="34" charset="0"/>
                <a:cs typeface="Arial" panose="020B0604020202020204" pitchFamily="34" charset="0"/>
              </a:rPr>
              <a:t>；</a:t>
            </a:r>
            <a:r>
              <a:rPr kumimoji="1" lang="en-US" altLang="zh-CN" sz="1400" dirty="0">
                <a:solidFill>
                  <a:schemeClr val="accent1">
                    <a:lumMod val="60000"/>
                    <a:lumOff val="40000"/>
                  </a:schemeClr>
                </a:solidFill>
                <a:latin typeface="Arial" panose="020B0604020202020204" pitchFamily="34" charset="0"/>
                <a:cs typeface="Arial" panose="020B0604020202020204" pitchFamily="34" charset="0"/>
              </a:rPr>
              <a:t>package1::subroutine1()</a:t>
            </a:r>
            <a:r>
              <a:rPr kumimoji="1" lang="zh-CN" altLang="en-US" sz="1400" dirty="0">
                <a:solidFill>
                  <a:schemeClr val="accent1">
                    <a:lumMod val="60000"/>
                    <a:lumOff val="40000"/>
                  </a:schemeClr>
                </a:solidFill>
                <a:latin typeface="Arial" panose="020B0604020202020204" pitchFamily="34" charset="0"/>
                <a:cs typeface="Arial" panose="020B0604020202020204" pitchFamily="34" charset="0"/>
              </a:rPr>
              <a:t>；</a:t>
            </a:r>
            <a:endParaRPr kumimoji="1" lang="zh-CN" altLang="en-US"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500" b="1" dirty="0">
                <a:latin typeface="Arial" panose="020B0604020202020204" pitchFamily="34" charset="0"/>
                <a:cs typeface="Arial" panose="020B0604020202020204" pitchFamily="34" charset="0"/>
              </a:rPr>
              <a:t>内置函数：</a:t>
            </a:r>
          </a:p>
          <a:p>
            <a:pPr>
              <a:lnSpc>
                <a:spcPct val="110000"/>
              </a:lnSpc>
              <a:buNone/>
            </a:pPr>
            <a:r>
              <a:rPr kumimoji="1" lang="en-US" altLang="zh-CN" sz="1400" dirty="0">
                <a:solidFill>
                  <a:schemeClr val="accent1">
                    <a:lumMod val="60000"/>
                    <a:lumOff val="40000"/>
                  </a:schemeClr>
                </a:solidFill>
                <a:latin typeface="Arial" panose="020B0604020202020204" pitchFamily="34" charset="0"/>
                <a:cs typeface="Arial" panose="020B0604020202020204" pitchFamily="34" charset="0"/>
              </a:rPr>
              <a:t>abs</a:t>
            </a:r>
            <a:r>
              <a:rPr kumimoji="1" lang="zh-CN" altLang="en-US" sz="1400" dirty="0">
                <a:solidFill>
                  <a:schemeClr val="accent1">
                    <a:lumMod val="60000"/>
                    <a:lumOff val="40000"/>
                  </a:schemeClr>
                </a:solidFill>
                <a:latin typeface="Arial" panose="020B0604020202020204" pitchFamily="34" charset="0"/>
                <a:cs typeface="Arial" panose="020B0604020202020204" pitchFamily="34" charset="0"/>
              </a:rPr>
              <a:t>、</a:t>
            </a:r>
            <a:r>
              <a:rPr kumimoji="1" lang="en-US" altLang="zh-CN" sz="1400" dirty="0">
                <a:solidFill>
                  <a:schemeClr val="accent1">
                    <a:lumMod val="60000"/>
                    <a:lumOff val="40000"/>
                  </a:schemeClr>
                </a:solidFill>
                <a:latin typeface="Arial" panose="020B0604020202020204" pitchFamily="34" charset="0"/>
                <a:cs typeface="Arial" panose="020B0604020202020204" pitchFamily="34" charset="0"/>
              </a:rPr>
              <a:t>sqrt</a:t>
            </a:r>
            <a:r>
              <a:rPr kumimoji="1" lang="zh-CN" altLang="en-US" sz="1400" dirty="0">
                <a:solidFill>
                  <a:schemeClr val="accent1">
                    <a:lumMod val="60000"/>
                    <a:lumOff val="40000"/>
                  </a:schemeClr>
                </a:solidFill>
                <a:latin typeface="Arial" panose="020B0604020202020204" pitchFamily="34" charset="0"/>
                <a:cs typeface="Arial" panose="020B0604020202020204" pitchFamily="34" charset="0"/>
              </a:rPr>
              <a:t>、</a:t>
            </a:r>
            <a:r>
              <a:rPr kumimoji="1" lang="en-US" altLang="zh-CN" sz="1400" dirty="0">
                <a:solidFill>
                  <a:schemeClr val="accent1">
                    <a:lumMod val="60000"/>
                    <a:lumOff val="40000"/>
                  </a:schemeClr>
                </a:solidFill>
                <a:latin typeface="Arial" panose="020B0604020202020204" pitchFamily="34" charset="0"/>
                <a:cs typeface="Arial" panose="020B0604020202020204" pitchFamily="34" charset="0"/>
              </a:rPr>
              <a:t>exp</a:t>
            </a: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500" b="1" dirty="0">
                <a:latin typeface="Arial" panose="020B0604020202020204" pitchFamily="34" charset="0"/>
                <a:cs typeface="Arial" panose="020B0604020202020204" pitchFamily="34" charset="0"/>
              </a:rPr>
              <a:t>文件处理：</a:t>
            </a:r>
          </a:p>
          <a:p>
            <a:pPr>
              <a:lnSpc>
                <a:spcPct val="110000"/>
              </a:lnSpc>
              <a:buNone/>
            </a:pPr>
            <a:r>
              <a:rPr kumimoji="1" lang="en-US" altLang="zh-CN" sz="1400" dirty="0">
                <a:solidFill>
                  <a:schemeClr val="accent1">
                    <a:lumMod val="60000"/>
                    <a:lumOff val="40000"/>
                  </a:schemeClr>
                </a:solidFill>
                <a:latin typeface="Arial" panose="020B0604020202020204" pitchFamily="34" charset="0"/>
                <a:cs typeface="Arial" panose="020B0604020202020204" pitchFamily="34" charset="0"/>
              </a:rPr>
              <a:t>open(</a:t>
            </a:r>
            <a:r>
              <a:rPr kumimoji="1" lang="en-US" altLang="zh-CN" sz="1400" dirty="0" err="1">
                <a:solidFill>
                  <a:schemeClr val="accent1">
                    <a:lumMod val="60000"/>
                    <a:lumOff val="40000"/>
                  </a:schemeClr>
                </a:solidFill>
                <a:latin typeface="Arial" panose="020B0604020202020204" pitchFamily="34" charset="0"/>
                <a:cs typeface="Arial" panose="020B0604020202020204" pitchFamily="34" charset="0"/>
              </a:rPr>
              <a:t>FH,”path</a:t>
            </a:r>
            <a:r>
              <a:rPr kumimoji="1" lang="en-US" altLang="zh-CN" sz="1400" dirty="0">
                <a:solidFill>
                  <a:schemeClr val="accent1">
                    <a:lumMod val="60000"/>
                    <a:lumOff val="40000"/>
                  </a:schemeClr>
                </a:solidFill>
                <a:latin typeface="Arial" panose="020B0604020202020204" pitchFamily="34" charset="0"/>
                <a:cs typeface="Arial" panose="020B0604020202020204" pitchFamily="34" charset="0"/>
              </a:rPr>
              <a:t>../filename”);</a:t>
            </a:r>
            <a:endParaRPr kumimoji="1" lang="en-US" altLang="zh-CN" sz="1500" b="1" dirty="0">
              <a:latin typeface="Arial" panose="020B0604020202020204" pitchFamily="34" charset="0"/>
              <a:cs typeface="Arial" panose="020B0604020202020204" pitchFamily="34" charset="0"/>
            </a:endParaRPr>
          </a:p>
          <a:p>
            <a:pPr eaLnBrk="1" hangingPunct="1">
              <a:lnSpc>
                <a:spcPct val="110000"/>
              </a:lnSpc>
              <a:buFont typeface="Wingdings" panose="05000000000000000000" pitchFamily="2" charset="2"/>
              <a:buNone/>
            </a:pPr>
            <a:r>
              <a:rPr kumimoji="1" lang="zh-CN" altLang="en-US" sz="1500" b="1" dirty="0">
                <a:latin typeface="Arial" panose="020B0604020202020204" pitchFamily="34" charset="0"/>
                <a:cs typeface="Arial" panose="020B0604020202020204" pitchFamily="34" charset="0"/>
              </a:rPr>
              <a:t>模块：</a:t>
            </a:r>
          </a:p>
          <a:p>
            <a:pPr>
              <a:lnSpc>
                <a:spcPct val="110000"/>
              </a:lnSpc>
              <a:buNone/>
            </a:pPr>
            <a:r>
              <a:rPr kumimoji="1" lang="en-US" altLang="zh-CN" sz="1400" dirty="0">
                <a:solidFill>
                  <a:schemeClr val="accent1">
                    <a:lumMod val="60000"/>
                    <a:lumOff val="40000"/>
                  </a:schemeClr>
                </a:solidFill>
                <a:latin typeface="Arial" panose="020B0604020202020204" pitchFamily="34" charset="0"/>
                <a:cs typeface="Arial" panose="020B0604020202020204" pitchFamily="34" charset="0"/>
              </a:rPr>
              <a:t>LWP::Simple</a:t>
            </a:r>
          </a:p>
          <a:p>
            <a:pPr>
              <a:lnSpc>
                <a:spcPct val="110000"/>
              </a:lnSpc>
              <a:buNone/>
            </a:pPr>
            <a:r>
              <a:rPr kumimoji="1" lang="en-US" altLang="zh-CN" sz="1400" dirty="0">
                <a:solidFill>
                  <a:schemeClr val="accent1">
                    <a:lumMod val="60000"/>
                    <a:lumOff val="40000"/>
                  </a:schemeClr>
                </a:solidFill>
                <a:latin typeface="Arial" panose="020B0604020202020204" pitchFamily="34" charset="0"/>
                <a:cs typeface="Arial" panose="020B0604020202020204" pitchFamily="34" charset="0"/>
              </a:rPr>
              <a:t>LWP::</a:t>
            </a:r>
            <a:r>
              <a:rPr kumimoji="1" lang="en-US" altLang="zh-CN" sz="1400" dirty="0" err="1">
                <a:solidFill>
                  <a:schemeClr val="accent1">
                    <a:lumMod val="60000"/>
                    <a:lumOff val="40000"/>
                  </a:schemeClr>
                </a:solidFill>
                <a:latin typeface="Arial" panose="020B0604020202020204" pitchFamily="34" charset="0"/>
                <a:cs typeface="Arial" panose="020B0604020202020204" pitchFamily="34" charset="0"/>
              </a:rPr>
              <a:t>UserAgent</a:t>
            </a:r>
            <a:endParaRPr kumimoji="1" lang="en-US" altLang="zh-CN" sz="1400" dirty="0">
              <a:solidFill>
                <a:schemeClr val="accent1">
                  <a:lumMod val="60000"/>
                  <a:lumOff val="40000"/>
                </a:schemeClr>
              </a:solidFill>
              <a:latin typeface="Arial" panose="020B0604020202020204" pitchFamily="34" charset="0"/>
              <a:cs typeface="Arial" panose="020B0604020202020204" pitchFamily="34" charset="0"/>
            </a:endParaRPr>
          </a:p>
          <a:p>
            <a:pPr>
              <a:lnSpc>
                <a:spcPct val="110000"/>
              </a:lnSpc>
              <a:buNone/>
            </a:pPr>
            <a:r>
              <a:rPr kumimoji="1" lang="en-US" altLang="zh-CN" sz="1400" dirty="0">
                <a:solidFill>
                  <a:schemeClr val="accent1">
                    <a:lumMod val="60000"/>
                    <a:lumOff val="40000"/>
                  </a:schemeClr>
                </a:solidFill>
                <a:latin typeface="Arial" panose="020B0604020202020204" pitchFamily="34" charset="0"/>
                <a:cs typeface="Arial" panose="020B0604020202020204" pitchFamily="34" charset="0"/>
              </a:rPr>
              <a:t>DBI</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3606549119"/>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467</TotalTime>
  <Words>2240</Words>
  <Application>Microsoft Office PowerPoint</Application>
  <PresentationFormat>全屏显示(4:3)</PresentationFormat>
  <Paragraphs>431</Paragraphs>
  <Slides>42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42</vt:i4>
      </vt:variant>
    </vt:vector>
  </HeadingPairs>
  <TitlesOfParts>
    <vt:vector size="52" baseType="lpstr">
      <vt:lpstr>等线</vt:lpstr>
      <vt:lpstr>等线 Light</vt:lpstr>
      <vt:lpstr>华文楷体</vt:lpstr>
      <vt:lpstr>宋体</vt:lpstr>
      <vt:lpstr>Arial</vt:lpstr>
      <vt:lpstr>Calibri</vt:lpstr>
      <vt:lpstr>Calibri Light</vt:lpstr>
      <vt:lpstr>Verdana</vt:lpstr>
      <vt:lpstr>Wingdings</vt:lpstr>
      <vt:lpstr>Office 主题​​</vt:lpstr>
      <vt:lpstr>PowerPoint 演示文稿</vt:lpstr>
      <vt:lpstr>一、Linux简介</vt:lpstr>
      <vt:lpstr>二、Linux常用命令行操作</vt:lpstr>
      <vt:lpstr>三、在 Linux 下使用 SAMtools</vt:lpstr>
      <vt:lpstr>四、使用conda管理软件和安装环境</vt:lpstr>
      <vt:lpstr>五、容器化技术介绍</vt:lpstr>
      <vt:lpstr>一、Perl</vt:lpstr>
      <vt:lpstr>一、Perl</vt:lpstr>
      <vt:lpstr>一、Perl</vt:lpstr>
      <vt:lpstr>一、Perl</vt:lpstr>
      <vt:lpstr>一、Perl</vt:lpstr>
      <vt:lpstr>二、Python</vt:lpstr>
      <vt:lpstr>二、Python</vt:lpstr>
      <vt:lpstr>二、Python</vt:lpstr>
      <vt:lpstr>二、Python</vt:lpstr>
      <vt:lpstr>二、Python</vt:lpstr>
      <vt:lpstr>三、其他编程语言</vt:lpstr>
      <vt:lpstr>三、其他编程语言</vt:lpstr>
      <vt:lpstr>三、其他编程语言</vt:lpstr>
      <vt:lpstr>三、其他编程语言</vt:lpstr>
      <vt:lpstr>三、其他编程语言</vt:lpstr>
      <vt:lpstr>三、其他编程语言</vt:lpstr>
      <vt:lpstr>三、其他编程语言</vt:lpstr>
      <vt:lpstr>三、其他编程语言</vt:lpstr>
      <vt:lpstr>三、其他编程语言</vt:lpstr>
      <vt:lpstr>一、数据库和数据库技术</vt:lpstr>
      <vt:lpstr>二、MySQL</vt:lpstr>
      <vt:lpstr>二、MySQL</vt:lpstr>
      <vt:lpstr>二、MySQL</vt:lpstr>
      <vt:lpstr>二、MySQL</vt:lpstr>
      <vt:lpstr>二、MySQL</vt:lpstr>
      <vt:lpstr>二、MySQL</vt:lpstr>
      <vt:lpstr>二、MySQL</vt:lpstr>
      <vt:lpstr>三、PHP</vt:lpstr>
      <vt:lpstr>一、概述</vt:lpstr>
      <vt:lpstr>二、硬件</vt:lpstr>
      <vt:lpstr>二、硬件</vt:lpstr>
      <vt:lpstr>二、硬件</vt:lpstr>
      <vt:lpstr>三、软件</vt:lpstr>
      <vt:lpstr>四、并行算法设计</vt:lpstr>
      <vt:lpstr>五、云计算</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haoyu chao</dc:creator>
  <cp:lastModifiedBy>haoyu chao</cp:lastModifiedBy>
  <cp:revision>46</cp:revision>
  <dcterms:created xsi:type="dcterms:W3CDTF">2022-09-02T06:05:02Z</dcterms:created>
  <dcterms:modified xsi:type="dcterms:W3CDTF">2022-09-08T13:17:06Z</dcterms:modified>
</cp:coreProperties>
</file>