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302" r:id="rId4"/>
    <p:sldId id="304" r:id="rId5"/>
    <p:sldId id="303" r:id="rId6"/>
    <p:sldId id="305" r:id="rId7"/>
    <p:sldId id="306" r:id="rId8"/>
    <p:sldId id="307" r:id="rId9"/>
    <p:sldId id="308" r:id="rId10"/>
    <p:sldId id="309" r:id="rId11"/>
    <p:sldId id="311" r:id="rId12"/>
    <p:sldId id="312" r:id="rId13"/>
    <p:sldId id="313" r:id="rId14"/>
    <p:sldId id="314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8" r:id="rId26"/>
    <p:sldId id="329" r:id="rId27"/>
    <p:sldId id="330" r:id="rId28"/>
    <p:sldId id="33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8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86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1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1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0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6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EC965C94-1187-40BA-AA3E-416C8982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197" y="256053"/>
            <a:ext cx="24929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普通高等教育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“十四五”规划教材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生物信息学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Bioinformatics</a:t>
            </a:r>
          </a:p>
        </p:txBody>
      </p:sp>
      <p:pic>
        <p:nvPicPr>
          <p:cNvPr id="11" name="Picture 6" descr="生物信息学教材">
            <a:extLst>
              <a:ext uri="{FF2B5EF4-FFF2-40B4-BE49-F238E27FC236}">
                <a16:creationId xmlns:a16="http://schemas.microsoft.com/office/drawing/2014/main" id="{598813B8-6BF8-45E8-BE67-7776F363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" y="77124"/>
            <a:ext cx="1524000" cy="21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5BFF576-B0DF-4D41-BBEB-776DBD8F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059" y="3013720"/>
            <a:ext cx="8899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lvl="0" algn="r" defTabSz="914400" eaLnBrk="1" hangingPunct="1"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/>
                <a:cs typeface="+mj-cs"/>
              </a:rPr>
              <a:t>第十四</a:t>
            </a:r>
            <a:r>
              <a:rPr lang="zh-CN" altLang="en-US" kern="0" dirty="0">
                <a:solidFill>
                  <a:srgbClr val="000000"/>
                </a:solidFill>
                <a:latin typeface="Verdana"/>
                <a:ea typeface="宋体"/>
              </a:rPr>
              <a:t>章：新一代测序技术</a:t>
            </a:r>
            <a:endParaRPr lang="en-US" altLang="zh-CN" kern="0" dirty="0">
              <a:solidFill>
                <a:srgbClr val="000000"/>
              </a:solidFill>
              <a:latin typeface="Verdana"/>
              <a:ea typeface="宋体"/>
            </a:endParaRPr>
          </a:p>
          <a:p>
            <a:pPr lvl="0" algn="r" defTabSz="914400" eaLnBrk="1" hangingPunct="1">
              <a:defRPr/>
            </a:pPr>
            <a:r>
              <a:rPr lang="zh-CN" altLang="en-US" kern="0" dirty="0">
                <a:solidFill>
                  <a:srgbClr val="000000"/>
                </a:solidFill>
                <a:latin typeface="Verdana"/>
                <a:ea typeface="宋体"/>
              </a:rPr>
              <a:t>及其应用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宋体"/>
              <a:cs typeface="+mj-cs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5A18F2F-FBD4-404E-8B0C-2C6E3779788D}"/>
              </a:ext>
            </a:extLst>
          </p:cNvPr>
          <p:cNvCxnSpPr/>
          <p:nvPr/>
        </p:nvCxnSpPr>
        <p:spPr>
          <a:xfrm>
            <a:off x="360727" y="2382473"/>
            <a:ext cx="8607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81677A3-C65B-4C5C-8DFF-33EC4B9F90DB}"/>
              </a:ext>
            </a:extLst>
          </p:cNvPr>
          <p:cNvSpPr txBox="1"/>
          <p:nvPr/>
        </p:nvSpPr>
        <p:spPr>
          <a:xfrm>
            <a:off x="5203081" y="154285"/>
            <a:ext cx="376474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本</a:t>
            </a:r>
            <a:r>
              <a:rPr lang="en-US" altLang="zh-CN" dirty="0">
                <a:solidFill>
                  <a:srgbClr val="FFFF00"/>
                </a:solidFill>
              </a:rPr>
              <a:t>PPT</a:t>
            </a:r>
            <a:r>
              <a:rPr lang="zh-CN" altLang="en-US" dirty="0">
                <a:solidFill>
                  <a:srgbClr val="FFFF00"/>
                </a:solidFill>
              </a:rPr>
              <a:t>仅免费用于全国各院校教学，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FFFF00"/>
                </a:solidFill>
              </a:rPr>
              <a:t>不得用于商业目的，将视为侵权！</a:t>
            </a:r>
          </a:p>
        </p:txBody>
      </p:sp>
    </p:spTree>
    <p:extLst>
      <p:ext uri="{BB962C8B-B14F-4D97-AF65-F5344CB8AC3E}">
        <p14:creationId xmlns:p14="http://schemas.microsoft.com/office/powerpoint/2010/main" val="41428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基于连接的测序（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Ligation, SBL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FCE383-0B3A-4F2F-AE39-59DA930EC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473" y="1424144"/>
            <a:ext cx="4180018" cy="47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基于连接的测序（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Ligation, SBL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CC221-91EB-476C-B0D0-74C094423E81}"/>
              </a:ext>
            </a:extLst>
          </p:cNvPr>
          <p:cNvSpPr txBox="1"/>
          <p:nvPr/>
        </p:nvSpPr>
        <p:spPr>
          <a:xfrm>
            <a:off x="261081" y="1454601"/>
            <a:ext cx="3853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单碱基探针（</a:t>
            </a:r>
            <a:r>
              <a:rPr lang="en-US" altLang="zh-CN" dirty="0"/>
              <a:t>Complete Genomics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荧光指示探针序列中指定位置的碱基，该碱基的位置可在生产探针时指定。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利用</a:t>
            </a:r>
            <a:r>
              <a:rPr lang="en-US" altLang="zh-CN" dirty="0"/>
              <a:t>DNA</a:t>
            </a:r>
            <a:r>
              <a:rPr lang="zh-CN" altLang="en-US" dirty="0"/>
              <a:t>纳米球扩增时插入的接头，使用与接头互补的锚点片段与之在</a:t>
            </a:r>
            <a:r>
              <a:rPr lang="en-US" altLang="zh-CN" dirty="0"/>
              <a:t>3’</a:t>
            </a:r>
            <a:r>
              <a:rPr lang="zh-CN" altLang="en-US" dirty="0"/>
              <a:t>端或</a:t>
            </a:r>
            <a:r>
              <a:rPr lang="en-US" altLang="zh-CN" dirty="0"/>
              <a:t>5’</a:t>
            </a:r>
            <a:r>
              <a:rPr lang="zh-CN" altLang="en-US" dirty="0"/>
              <a:t>端结合，再将锚点片段与指示第一个碱基的探针连接，即可检测从锚点开始的第一个碱基。成像完成后，除去锚点片段和探针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重复此步骤，使用第</a:t>
            </a:r>
            <a:r>
              <a:rPr lang="en-US" altLang="zh-CN" dirty="0"/>
              <a:t>2</a:t>
            </a:r>
            <a:r>
              <a:rPr lang="zh-CN" altLang="en-US" dirty="0"/>
              <a:t>、第</a:t>
            </a:r>
            <a:r>
              <a:rPr lang="en-US" altLang="zh-CN" dirty="0"/>
              <a:t>3…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个碱基已知的探针，得到锚点开始的第</a:t>
            </a:r>
            <a:r>
              <a:rPr lang="en-US" altLang="zh-CN" dirty="0"/>
              <a:t>1-5</a:t>
            </a:r>
            <a:r>
              <a:rPr lang="zh-CN" altLang="en-US" dirty="0"/>
              <a:t>个碱基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1F1BE02-EC95-4BA3-BE4D-A5A034DC2B29}"/>
              </a:ext>
            </a:extLst>
          </p:cNvPr>
          <p:cNvGrpSpPr/>
          <p:nvPr/>
        </p:nvGrpSpPr>
        <p:grpSpPr>
          <a:xfrm>
            <a:off x="4932857" y="1614238"/>
            <a:ext cx="2850777" cy="4482036"/>
            <a:chOff x="4723307" y="1503132"/>
            <a:chExt cx="3136723" cy="493160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349E1EE-B90C-498D-BD21-CE958DB20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4841" b="48574"/>
            <a:stretch/>
          </p:blipFill>
          <p:spPr>
            <a:xfrm>
              <a:off x="4723307" y="1503132"/>
              <a:ext cx="3136723" cy="201949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0F3BA6F-72BB-4474-968C-40845C142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72" t="21178" r="4642"/>
            <a:stretch/>
          </p:blipFill>
          <p:spPr>
            <a:xfrm>
              <a:off x="4723307" y="3522627"/>
              <a:ext cx="3136722" cy="124742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CB2D020-4A03-4AEF-BF99-1C130664F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3307" y="4611255"/>
              <a:ext cx="3136722" cy="1823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00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基于连接的测序（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Ligation, SBL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CC221-91EB-476C-B0D0-74C094423E81}"/>
              </a:ext>
            </a:extLst>
          </p:cNvPr>
          <p:cNvSpPr txBox="1"/>
          <p:nvPr/>
        </p:nvSpPr>
        <p:spPr>
          <a:xfrm>
            <a:off x="261081" y="1454601"/>
            <a:ext cx="3853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单碱基探针（</a:t>
            </a:r>
            <a:r>
              <a:rPr lang="en-US" altLang="zh-CN" dirty="0"/>
              <a:t>Complete Genomics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5</a:t>
            </a:r>
            <a:r>
              <a:rPr lang="zh-CN" altLang="en-US" dirty="0"/>
              <a:t>个碱基测序完成后，使用延长</a:t>
            </a:r>
            <a:r>
              <a:rPr lang="en-US" altLang="zh-CN" dirty="0"/>
              <a:t>5bp</a:t>
            </a:r>
            <a:r>
              <a:rPr lang="zh-CN" altLang="en-US" dirty="0"/>
              <a:t>的锚点序列，开始下一个循环，直到接头对应的序列测序完成。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一个接头测序完成后，继续对剩下的三个接头测序，得到总长</a:t>
            </a:r>
            <a:r>
              <a:rPr lang="en-US" altLang="zh-CN" dirty="0"/>
              <a:t>100bp</a:t>
            </a:r>
            <a:r>
              <a:rPr lang="zh-CN" altLang="en-US" dirty="0"/>
              <a:t>的读取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48D2ED-4142-4768-B78B-D75968E3B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2186530"/>
            <a:ext cx="3853720" cy="21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基于合成的测序（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Synthesis, SBS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CC221-91EB-476C-B0D0-74C094423E81}"/>
              </a:ext>
            </a:extLst>
          </p:cNvPr>
          <p:cNvSpPr txBox="1"/>
          <p:nvPr/>
        </p:nvSpPr>
        <p:spPr>
          <a:xfrm>
            <a:off x="261081" y="1454601"/>
            <a:ext cx="385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Roche 454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6DD5E5-8DE8-4A1F-BCE5-6D27745B4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74" y="2340132"/>
            <a:ext cx="5248462" cy="22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2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基于合成的测序（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Synthesis, SBS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CC221-91EB-476C-B0D0-74C094423E81}"/>
              </a:ext>
            </a:extLst>
          </p:cNvPr>
          <p:cNvSpPr txBox="1"/>
          <p:nvPr/>
        </p:nvSpPr>
        <p:spPr>
          <a:xfrm>
            <a:off x="261081" y="1454601"/>
            <a:ext cx="385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Illumina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48B025-B352-408F-A71F-B2EA493F3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701" y="1632970"/>
            <a:ext cx="2973139" cy="4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4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基于合成的测序（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Synthesis, SBS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CC221-91EB-476C-B0D0-74C094423E81}"/>
              </a:ext>
            </a:extLst>
          </p:cNvPr>
          <p:cNvSpPr txBox="1"/>
          <p:nvPr/>
        </p:nvSpPr>
        <p:spPr>
          <a:xfrm>
            <a:off x="261081" y="1454601"/>
            <a:ext cx="3853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Thermo Fisher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每次仅添加一种</a:t>
            </a:r>
            <a:r>
              <a:rPr lang="en-US" altLang="zh-CN" dirty="0"/>
              <a:t>dNTP</a:t>
            </a:r>
            <a:r>
              <a:rPr lang="zh-CN" altLang="en-US" dirty="0"/>
              <a:t>，延伸反应完成后冲洗掉多余的</a:t>
            </a:r>
            <a:r>
              <a:rPr lang="en-US" altLang="zh-CN" dirty="0"/>
              <a:t>dNTP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使用互补金属氧化物半导体（</a:t>
            </a:r>
            <a:r>
              <a:rPr lang="en-US" altLang="zh-CN" dirty="0"/>
              <a:t>CMOS</a:t>
            </a:r>
            <a:r>
              <a:rPr lang="zh-CN" altLang="en-US" dirty="0"/>
              <a:t>）</a:t>
            </a:r>
            <a:r>
              <a:rPr lang="en-US" altLang="zh-CN" dirty="0"/>
              <a:t>-</a:t>
            </a:r>
            <a:r>
              <a:rPr lang="zh-CN" altLang="en-US" dirty="0"/>
              <a:t>离子敏感场效应晶体管（</a:t>
            </a:r>
            <a:r>
              <a:rPr lang="en-US" altLang="zh-CN" dirty="0"/>
              <a:t>ISFET</a:t>
            </a:r>
            <a:r>
              <a:rPr lang="zh-CN" altLang="en-US" dirty="0"/>
              <a:t>）检测延伸反应中释放的氢离子浓度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连续相同的碱基会有更强的信号，可以借此推算长度</a:t>
            </a:r>
            <a:endParaRPr lang="en-US" altLang="zh-CN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D20E2B8-B599-4F7F-9D16-5FE160EE36AB}"/>
              </a:ext>
            </a:extLst>
          </p:cNvPr>
          <p:cNvGrpSpPr/>
          <p:nvPr/>
        </p:nvGrpSpPr>
        <p:grpSpPr>
          <a:xfrm>
            <a:off x="5577839" y="1397302"/>
            <a:ext cx="2339341" cy="4622265"/>
            <a:chOff x="5092981" y="1397302"/>
            <a:chExt cx="2877538" cy="568568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129DB3F-9D6B-49F6-8105-FAC32EE06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37" r="50722"/>
            <a:stretch/>
          </p:blipFill>
          <p:spPr>
            <a:xfrm>
              <a:off x="5092981" y="1397302"/>
              <a:ext cx="2797529" cy="284284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1A33E33-08E1-4C6A-958B-983E6C1A2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669" t="1037" r="-1357"/>
            <a:stretch/>
          </p:blipFill>
          <p:spPr>
            <a:xfrm>
              <a:off x="5092981" y="4240142"/>
              <a:ext cx="2877538" cy="2842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0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全基因组测序与重测序（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DNA-seq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第三节　第二代测序技术的应用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BAF92CD-3E42-4C09-83CC-DF50A5DDECB7}"/>
              </a:ext>
            </a:extLst>
          </p:cNvPr>
          <p:cNvGrpSpPr/>
          <p:nvPr/>
        </p:nvGrpSpPr>
        <p:grpSpPr>
          <a:xfrm>
            <a:off x="4841182" y="1586768"/>
            <a:ext cx="3631839" cy="4089525"/>
            <a:chOff x="4437741" y="1122979"/>
            <a:chExt cx="4416699" cy="49732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403D1E8-AA34-4745-B484-FE750CBDE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741" y="1122979"/>
              <a:ext cx="4416699" cy="248549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09B4775-D9A9-4783-9BEC-534EC8D87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7741" y="3610776"/>
              <a:ext cx="4416699" cy="248549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82CF80-96C3-430A-B7A8-4158B082FDC6}"/>
              </a:ext>
            </a:extLst>
          </p:cNvPr>
          <p:cNvGrpSpPr/>
          <p:nvPr/>
        </p:nvGrpSpPr>
        <p:grpSpPr>
          <a:xfrm>
            <a:off x="847110" y="2273265"/>
            <a:ext cx="3129819" cy="2571750"/>
            <a:chOff x="203931" y="3079433"/>
            <a:chExt cx="3129819" cy="2571750"/>
          </a:xfrm>
        </p:grpSpPr>
        <p:pic>
          <p:nvPicPr>
            <p:cNvPr id="1028" name="Picture 4" descr="https://csc.fi/documents/225211/394647/kuva1.png/336db9e9-689b-4589-b60e-90e5dcae7036?t=1560757176730">
              <a:extLst>
                <a:ext uri="{FF2B5EF4-FFF2-40B4-BE49-F238E27FC236}">
                  <a16:creationId xmlns:a16="http://schemas.microsoft.com/office/drawing/2014/main" id="{17DD8CE9-E48C-4810-9D75-153B7D8DBE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8"/>
            <a:stretch/>
          </p:blipFill>
          <p:spPr bwMode="auto">
            <a:xfrm>
              <a:off x="209550" y="3079433"/>
              <a:ext cx="31242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s://csc.fi/documents/225211/394647/kuva1.png/336db9e9-689b-4589-b60e-90e5dcae7036?t=1560757176730">
              <a:extLst>
                <a:ext uri="{FF2B5EF4-FFF2-40B4-BE49-F238E27FC236}">
                  <a16:creationId xmlns:a16="http://schemas.microsoft.com/office/drawing/2014/main" id="{C8AEA1A9-0467-449D-9DAE-D0B30816C0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0" r="240"/>
            <a:stretch/>
          </p:blipFill>
          <p:spPr bwMode="auto">
            <a:xfrm>
              <a:off x="203931" y="4365308"/>
              <a:ext cx="3129819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56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转录组测序（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第三节　第二代测序技术的应用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76B6D8-8076-4B5B-B7B4-6C4481AEC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272" y="1544486"/>
            <a:ext cx="2202139" cy="42020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2BB3919-28C9-4766-B5BF-C151ED292B2C}"/>
              </a:ext>
            </a:extLst>
          </p:cNvPr>
          <p:cNvSpPr txBox="1"/>
          <p:nvPr/>
        </p:nvSpPr>
        <p:spPr>
          <a:xfrm>
            <a:off x="567173" y="1850980"/>
            <a:ext cx="3853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逆转录合成</a:t>
            </a:r>
            <a:r>
              <a:rPr lang="en-US" altLang="zh-CN" dirty="0"/>
              <a:t>cDNA</a:t>
            </a:r>
            <a:r>
              <a:rPr lang="zh-CN" altLang="en-US" dirty="0"/>
              <a:t>后测序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转录水平、转录现象的研究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778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ncRNA-seq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第三节　第二代测序技术的应用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BCDEF9-FB07-41A2-8141-FF4A62B2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21" y="1625927"/>
            <a:ext cx="3150382" cy="41299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F0E767-234D-4AC3-A2A9-51ED407E9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30" y="2274253"/>
            <a:ext cx="4167301" cy="26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表观组学测序和染色质免疫共沉淀测序（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ChIP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-seq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第三节　第二代测序技术的应用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3076" name="Picture 4" descr="https://ars.els-cdn.com/content/image/1-s2.0-S1046202320300591-gr1.jpg">
            <a:extLst>
              <a:ext uri="{FF2B5EF4-FFF2-40B4-BE49-F238E27FC236}">
                <a16:creationId xmlns:a16="http://schemas.microsoft.com/office/drawing/2014/main" id="{FB259D6D-A3AF-4B7E-8783-F95116E0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" y="1737979"/>
            <a:ext cx="7133273" cy="40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9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534558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测序技术概述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第一节：测序技术概述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119EFE-794D-47EE-81EB-74A9D1E601A6}"/>
              </a:ext>
            </a:extLst>
          </p:cNvPr>
          <p:cNvSpPr txBox="1"/>
          <p:nvPr/>
        </p:nvSpPr>
        <p:spPr>
          <a:xfrm>
            <a:off x="444055" y="1644276"/>
            <a:ext cx="77626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第一代测序技术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由</a:t>
            </a:r>
            <a:r>
              <a:rPr lang="en-US" altLang="zh-CN" dirty="0"/>
              <a:t>Frederick Sanger</a:t>
            </a:r>
            <a:r>
              <a:rPr lang="zh-CN" altLang="en-US" dirty="0"/>
              <a:t>在</a:t>
            </a:r>
            <a:r>
              <a:rPr lang="en-US" altLang="zh-CN" dirty="0"/>
              <a:t>1977</a:t>
            </a:r>
            <a:r>
              <a:rPr lang="zh-CN" altLang="en-US" dirty="0"/>
              <a:t>年提出的双脱氧终止法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读长长（</a:t>
            </a:r>
            <a:r>
              <a:rPr lang="en-US" altLang="zh-CN" dirty="0"/>
              <a:t>~1000bp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高准确性、低通量、高成本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第二代测序技术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也叫下一代测序（</a:t>
            </a:r>
            <a:r>
              <a:rPr lang="en-US" altLang="zh-CN" dirty="0"/>
              <a:t>Next Generation Sequencing</a:t>
            </a:r>
            <a:r>
              <a:rPr lang="zh-CN" altLang="en-US" dirty="0"/>
              <a:t>， </a:t>
            </a:r>
            <a:r>
              <a:rPr lang="en-US" altLang="zh-CN" dirty="0"/>
              <a:t>NGS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读长短（小于</a:t>
            </a:r>
            <a:r>
              <a:rPr lang="en-US" altLang="zh-CN" dirty="0"/>
              <a:t>500bp</a:t>
            </a:r>
            <a:r>
              <a:rPr lang="zh-CN" altLang="en-US" dirty="0"/>
              <a:t>，通常低于</a:t>
            </a:r>
            <a:r>
              <a:rPr lang="en-US" altLang="zh-CN" dirty="0"/>
              <a:t>100bp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高准确性、高通量、 高灵敏度、低成本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第三代测序技术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单分子测序技术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读长超长（可达</a:t>
            </a:r>
            <a:r>
              <a:rPr lang="en-US" altLang="zh-CN" dirty="0"/>
              <a:t>70kb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超高灵敏度（单分子）、准确性相对低、通量相对低、成本相对高</a:t>
            </a:r>
          </a:p>
        </p:txBody>
      </p:sp>
    </p:spTree>
    <p:extLst>
      <p:ext uri="{BB962C8B-B14F-4D97-AF65-F5344CB8AC3E}">
        <p14:creationId xmlns:p14="http://schemas.microsoft.com/office/powerpoint/2010/main" val="139672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DNA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甲基化测序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第三节　第二代测序技术的应用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D57E41B-9ED2-449C-AD0C-49C529D2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63" y="2160032"/>
            <a:ext cx="1859739" cy="3554730"/>
          </a:xfrm>
          <a:prstGeom prst="rect">
            <a:avLst/>
          </a:prstGeom>
        </p:spPr>
      </p:pic>
      <p:pic>
        <p:nvPicPr>
          <p:cNvPr id="5122" name="Picture 2" descr="The mechanism of DNA methylation. DNA methylation is exerted by DNA... |  Download Scientific Diagram">
            <a:extLst>
              <a:ext uri="{FF2B5EF4-FFF2-40B4-BE49-F238E27FC236}">
                <a16:creationId xmlns:a16="http://schemas.microsoft.com/office/drawing/2014/main" id="{CD6F9EFD-6D9A-4905-84CF-9162449A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20" y="1581849"/>
            <a:ext cx="2986919" cy="16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NA甲基化测序问题集锦| Public Library of Bioinformatics">
            <a:extLst>
              <a:ext uri="{FF2B5EF4-FFF2-40B4-BE49-F238E27FC236}">
                <a16:creationId xmlns:a16="http://schemas.microsoft.com/office/drawing/2014/main" id="{AD73BBF7-B5BA-4FD7-B661-5DB83371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19" y="3288389"/>
            <a:ext cx="2575560" cy="28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5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NGS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数据获取 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第四节　生物信息学在第二代测序中的应用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6150" name="Picture 6" descr="Links">
            <a:extLst>
              <a:ext uri="{FF2B5EF4-FFF2-40B4-BE49-F238E27FC236}">
                <a16:creationId xmlns:a16="http://schemas.microsoft.com/office/drawing/2014/main" id="{C607E419-A441-4C95-8684-46536CDB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50" y="3171044"/>
            <a:ext cx="1592248" cy="5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ciCrunch | Research Resource Resolver">
            <a:extLst>
              <a:ext uri="{FF2B5EF4-FFF2-40B4-BE49-F238E27FC236}">
                <a16:creationId xmlns:a16="http://schemas.microsoft.com/office/drawing/2014/main" id="{A89C10BA-364B-42DB-BB87-779013FC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50" y="3794684"/>
            <a:ext cx="1279778" cy="7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8392E4-5AD2-4DD7-B481-08C19A449D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0" t="1976" r="1069"/>
          <a:stretch/>
        </p:blipFill>
        <p:spPr>
          <a:xfrm>
            <a:off x="1706150" y="4637708"/>
            <a:ext cx="3136787" cy="702436"/>
          </a:xfrm>
          <a:prstGeom prst="rect">
            <a:avLst/>
          </a:prstGeom>
        </p:spPr>
      </p:pic>
      <p:pic>
        <p:nvPicPr>
          <p:cNvPr id="6156" name="Picture 12" descr="How to download public SRA Run data – EzBioCloud Help center">
            <a:extLst>
              <a:ext uri="{FF2B5EF4-FFF2-40B4-BE49-F238E27FC236}">
                <a16:creationId xmlns:a16="http://schemas.microsoft.com/office/drawing/2014/main" id="{31676536-B30B-4D0B-8518-DAC3B845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50" y="2007443"/>
            <a:ext cx="803528" cy="9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DF82494-E3ED-4A87-9FC8-8A97C27D6750}"/>
              </a:ext>
            </a:extLst>
          </p:cNvPr>
          <p:cNvSpPr/>
          <p:nvPr/>
        </p:nvSpPr>
        <p:spPr>
          <a:xfrm>
            <a:off x="3159591" y="2333941"/>
            <a:ext cx="3366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https://www.ncbi.nlm.nih.gov/sra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CB7F27-BFE6-4D0A-9627-AD42F9328897}"/>
              </a:ext>
            </a:extLst>
          </p:cNvPr>
          <p:cNvSpPr/>
          <p:nvPr/>
        </p:nvSpPr>
        <p:spPr>
          <a:xfrm>
            <a:off x="5105093" y="4814720"/>
            <a:ext cx="248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https://ngdc.cncb.ac.cn/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7028134-AFAD-47D9-9546-3A6DE27FB69B}"/>
              </a:ext>
            </a:extLst>
          </p:cNvPr>
          <p:cNvSpPr/>
          <p:nvPr/>
        </p:nvSpPr>
        <p:spPr>
          <a:xfrm>
            <a:off x="3382698" y="4001483"/>
            <a:ext cx="279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https://www.ddbj.nig.ac.jp/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7A42CFC-11CF-4092-AB1D-5DBE523DE1B1}"/>
              </a:ext>
            </a:extLst>
          </p:cNvPr>
          <p:cNvSpPr/>
          <p:nvPr/>
        </p:nvSpPr>
        <p:spPr>
          <a:xfrm>
            <a:off x="3521103" y="3225533"/>
            <a:ext cx="237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https://www.ebi.ac.uk/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440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生物信息学在第二代测序中的应用举例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第四节　生物信息学在第二代测序中的应用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F08BA5-0160-4968-88A5-0CA971949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185" y="1768717"/>
            <a:ext cx="3392039" cy="376428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98202FC-F202-4FDC-9645-EE0DD68A1D72}"/>
              </a:ext>
            </a:extLst>
          </p:cNvPr>
          <p:cNvSpPr txBox="1"/>
          <p:nvPr/>
        </p:nvSpPr>
        <p:spPr>
          <a:xfrm>
            <a:off x="567173" y="1850980"/>
            <a:ext cx="385372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无参考基因组的转录组分析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转录本重建、定量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计算转录子长度分布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Unigene</a:t>
            </a:r>
            <a:r>
              <a:rPr lang="zh-CN" altLang="en-US" dirty="0"/>
              <a:t>功能注释、富集分析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差异表达分析、差异表达的富集分析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00656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生物信息学在第二代测序中的应用举例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第四节　生物信息学在第二代测序中的应用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98202FC-F202-4FDC-9645-EE0DD68A1D72}"/>
              </a:ext>
            </a:extLst>
          </p:cNvPr>
          <p:cNvSpPr txBox="1"/>
          <p:nvPr/>
        </p:nvSpPr>
        <p:spPr>
          <a:xfrm>
            <a:off x="567173" y="1850980"/>
            <a:ext cx="3853720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有参考基因组的转录组分析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基因组比对、转录本定量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基因功能注释、富集分析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差异表达分析、差异表达的富集分析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B5B4F4-CB10-4D42-9E0F-592899D99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09" y="2133405"/>
            <a:ext cx="3730943" cy="29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单细胞组学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第五节　生物信息学新技术与发展趋势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AutoShape 2" descr="01 Single Cell Introduction - YouTube">
            <a:extLst>
              <a:ext uri="{FF2B5EF4-FFF2-40B4-BE49-F238E27FC236}">
                <a16:creationId xmlns:a16="http://schemas.microsoft.com/office/drawing/2014/main" id="{6E93BF46-729F-4A23-B7BA-374A6334F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9B9665-EA4C-4358-9872-C1A42F723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50" y="2298631"/>
            <a:ext cx="5016500" cy="28217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2CBDE4A-DB43-4BB8-B5B8-6A009A5A9A9E}"/>
              </a:ext>
            </a:extLst>
          </p:cNvPr>
          <p:cNvSpPr txBox="1"/>
          <p:nvPr/>
        </p:nvSpPr>
        <p:spPr>
          <a:xfrm>
            <a:off x="519080" y="2189680"/>
            <a:ext cx="27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组织异质性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应用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重建发育过程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疾病异质性研究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肿瘤微环境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伤口愈合过程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感染恢复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71261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单细胞组学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第五节　生物信息学新技术与发展趋势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663078-C3A9-4AA7-B35E-2D0575961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85" y="1884778"/>
            <a:ext cx="7591030" cy="34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2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宏基因组学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第五节　生物信息学新技术与发展趋势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290" name="Picture 2" descr="Amplicon and metagenomics overview">
            <a:extLst>
              <a:ext uri="{FF2B5EF4-FFF2-40B4-BE49-F238E27FC236}">
                <a16:creationId xmlns:a16="http://schemas.microsoft.com/office/drawing/2014/main" id="{CD253458-ADA9-4181-90C3-93EA686E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44" y="1780689"/>
            <a:ext cx="5678906" cy="37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0B2EAF7-3114-4449-BA1A-1235086A1FDC}"/>
              </a:ext>
            </a:extLst>
          </p:cNvPr>
          <p:cNvSpPr txBox="1"/>
          <p:nvPr/>
        </p:nvSpPr>
        <p:spPr>
          <a:xfrm>
            <a:off x="315880" y="2185259"/>
            <a:ext cx="27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人体微生物群落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肠道菌群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皮肤菌群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环境微生物群落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土壤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海洋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自来水管道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601468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19" y="761726"/>
            <a:ext cx="7456331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三维基因组学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第五节　生物信息学新技术与发展趋势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B2EAF7-3114-4449-BA1A-1235086A1FDC}"/>
              </a:ext>
            </a:extLst>
          </p:cNvPr>
          <p:cNvSpPr txBox="1"/>
          <p:nvPr/>
        </p:nvSpPr>
        <p:spPr>
          <a:xfrm>
            <a:off x="519080" y="2083659"/>
            <a:ext cx="27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重建基因组结构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54186D0-11A6-4693-9BF5-AEC501A0A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371" y="2083659"/>
            <a:ext cx="4749829" cy="33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本课程教材：致学生的信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279934" y="6492875"/>
            <a:ext cx="687897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D01A49E-5596-48D0-B8FE-3A855D6E2A92}"/>
              </a:ext>
            </a:extLst>
          </p:cNvPr>
          <p:cNvSpPr txBox="1">
            <a:spLocks noChangeArrowheads="1"/>
          </p:cNvSpPr>
          <p:nvPr/>
        </p:nvSpPr>
        <p:spPr>
          <a:xfrm>
            <a:off x="388057" y="685228"/>
            <a:ext cx="2718033" cy="3336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提高学习兴趣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扫一扫二维码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做一做思考题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练一练编程计算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看一看实践视频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读一读参考文献</a:t>
            </a:r>
          </a:p>
        </p:txBody>
      </p:sp>
      <p:pic>
        <p:nvPicPr>
          <p:cNvPr id="11" name="Picture 2" descr="第四版">
            <a:extLst>
              <a:ext uri="{FF2B5EF4-FFF2-40B4-BE49-F238E27FC236}">
                <a16:creationId xmlns:a16="http://schemas.microsoft.com/office/drawing/2014/main" id="{8CBBE458-61E7-4C64-926B-241F44E4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11" y="1171549"/>
            <a:ext cx="2860659" cy="39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生物信息学实验">
            <a:extLst>
              <a:ext uri="{FF2B5EF4-FFF2-40B4-BE49-F238E27FC236}">
                <a16:creationId xmlns:a16="http://schemas.microsoft.com/office/drawing/2014/main" id="{0F2C41F4-5274-4A36-9978-E0C1E45F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6" y="1493999"/>
            <a:ext cx="2584434" cy="36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8B08DF59-4851-47D2-8181-D23319F0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5" y="6490771"/>
            <a:ext cx="4273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致谢本章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贡献者：李思达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浙江大学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8A08B347-270B-41A4-8395-550F2044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5" y="5865644"/>
            <a:ext cx="31458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 dirty="0"/>
              <a:t>http://bis.zju.edu.cn/binfo/textbook/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C98DE99-E176-445F-8049-1C903D1E0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0" y="4102309"/>
            <a:ext cx="1609899" cy="160989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32B9F29-265C-4B18-8819-37C5FCEC2CC4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E73ABD24-DC2A-42FE-BD27-2A67DEF3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675" y="5675131"/>
            <a:ext cx="5588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欢迎更多老师参与完善本章节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内容，谢谢！</a:t>
            </a:r>
            <a:endParaRPr lang="en-US" altLang="zh-C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8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534558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第二代测序概述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119EFE-794D-47EE-81EB-74A9D1E601A6}"/>
              </a:ext>
            </a:extLst>
          </p:cNvPr>
          <p:cNvSpPr txBox="1"/>
          <p:nvPr/>
        </p:nvSpPr>
        <p:spPr>
          <a:xfrm>
            <a:off x="752665" y="1541406"/>
            <a:ext cx="67835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问题：如何提高测序通量？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DNA</a:t>
            </a:r>
            <a:r>
              <a:rPr lang="zh-CN" altLang="en-US" dirty="0"/>
              <a:t>序列分割为多个小片段，每个片段</a:t>
            </a:r>
            <a:r>
              <a:rPr lang="zh-CN" altLang="en-US" dirty="0">
                <a:solidFill>
                  <a:srgbClr val="FF0000"/>
                </a:solidFill>
              </a:rPr>
              <a:t>单独扩增</a:t>
            </a:r>
            <a:r>
              <a:rPr lang="en-US" altLang="zh-CN" dirty="0"/>
              <a:t>(</a:t>
            </a:r>
            <a:r>
              <a:rPr lang="zh-CN" altLang="en-US" dirty="0"/>
              <a:t>放大信号）后</a:t>
            </a:r>
            <a:r>
              <a:rPr lang="zh-CN" altLang="en-US" dirty="0">
                <a:solidFill>
                  <a:srgbClr val="FF0000"/>
                </a:solidFill>
              </a:rPr>
              <a:t>并行化测序</a:t>
            </a:r>
            <a:r>
              <a:rPr lang="zh-CN" altLang="en-US" dirty="0"/>
              <a:t>，再通过算法拼接出原始序列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如何单独扩增？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乳液</a:t>
            </a:r>
            <a:r>
              <a:rPr lang="en-US" altLang="zh-CN" dirty="0"/>
              <a:t>PCR</a:t>
            </a:r>
            <a:r>
              <a:rPr lang="zh-CN" altLang="en-US" dirty="0"/>
              <a:t>（</a:t>
            </a:r>
            <a:r>
              <a:rPr lang="en-US" altLang="zh-CN" dirty="0"/>
              <a:t>Emulsion PCR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固相桥式扩增（</a:t>
            </a:r>
            <a:r>
              <a:rPr lang="en-US" altLang="zh-CN" dirty="0"/>
              <a:t>Solid-Phase bridge amplification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固相模板移位（</a:t>
            </a:r>
            <a:r>
              <a:rPr lang="en-US" altLang="zh-CN" dirty="0"/>
              <a:t> Solid-Phase Template Walking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DNA</a:t>
            </a:r>
            <a:r>
              <a:rPr lang="zh-CN" altLang="en-US" dirty="0"/>
              <a:t>纳米球（</a:t>
            </a:r>
            <a:r>
              <a:rPr lang="en-US" altLang="zh-CN" dirty="0"/>
              <a:t>DNA nanoball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如何并行测序？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基于连接的测序（</a:t>
            </a:r>
            <a:r>
              <a:rPr lang="en-US" altLang="zh-CN" dirty="0"/>
              <a:t>Sequencing By Ligation,</a:t>
            </a:r>
            <a:r>
              <a:rPr lang="zh-CN" altLang="en-US" dirty="0"/>
              <a:t> </a:t>
            </a:r>
            <a:r>
              <a:rPr lang="en-US" altLang="zh-CN" dirty="0"/>
              <a:t>SBL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基于合成的测序（</a:t>
            </a:r>
            <a:r>
              <a:rPr lang="en-US" altLang="zh-CN" dirty="0"/>
              <a:t>Sequencing By Synthesis, SBS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4091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534558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乳液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PCR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Emulsion PCR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Picture 2" descr="nrg.2016.49-f1.jpg">
            <a:extLst>
              <a:ext uri="{FF2B5EF4-FFF2-40B4-BE49-F238E27FC236}">
                <a16:creationId xmlns:a16="http://schemas.microsoft.com/office/drawing/2014/main" id="{294BAB24-5A02-4546-BAB1-177E2229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8"/>
          <a:stretch/>
        </p:blipFill>
        <p:spPr bwMode="auto">
          <a:xfrm>
            <a:off x="1476375" y="1539514"/>
            <a:ext cx="5962650" cy="14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40B6298-525F-4F0A-8BCC-3A518B2C7196}"/>
              </a:ext>
            </a:extLst>
          </p:cNvPr>
          <p:cNvSpPr txBox="1"/>
          <p:nvPr/>
        </p:nvSpPr>
        <p:spPr>
          <a:xfrm>
            <a:off x="1065942" y="3145416"/>
            <a:ext cx="6783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将单链</a:t>
            </a:r>
            <a:r>
              <a:rPr lang="en-US" altLang="zh-CN" dirty="0"/>
              <a:t>DNA</a:t>
            </a:r>
            <a:r>
              <a:rPr lang="zh-CN" altLang="en-US" dirty="0"/>
              <a:t>文库固定在带有引物的磁珠上，用扩增试剂乳化得到油包水的乳液体系，使得每个液滴仅包含一个带模板的磁珠（或者不包含）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PCR</a:t>
            </a:r>
            <a:r>
              <a:rPr lang="zh-CN" altLang="en-US" dirty="0"/>
              <a:t>反应在每个液滴内独立进行，扩增完成后，磁珠表面可得到相当数量（多达</a:t>
            </a:r>
            <a:r>
              <a:rPr lang="en-US" altLang="zh-CN" dirty="0"/>
              <a:t>1,000,000</a:t>
            </a:r>
            <a:r>
              <a:rPr lang="zh-CN" altLang="en-US" dirty="0"/>
              <a:t>）的模板拷贝用于后续测序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使用该种扩增方式的有</a:t>
            </a:r>
            <a:r>
              <a:rPr lang="en-US" altLang="zh-CN" dirty="0" err="1"/>
              <a:t>Rhoche</a:t>
            </a:r>
            <a:r>
              <a:rPr lang="en-US" altLang="zh-CN" dirty="0"/>
              <a:t> 454</a:t>
            </a:r>
            <a:r>
              <a:rPr lang="zh-CN" altLang="en-US" dirty="0"/>
              <a:t>、</a:t>
            </a:r>
            <a:r>
              <a:rPr lang="en-US" altLang="zh-CN" dirty="0"/>
              <a:t>Thermo Fisher </a:t>
            </a:r>
            <a:r>
              <a:rPr lang="en-US" altLang="zh-CN" dirty="0" err="1"/>
              <a:t>SOLiD</a:t>
            </a:r>
            <a:r>
              <a:rPr lang="en-US" altLang="zh-CN" dirty="0"/>
              <a:t> Thermo Fisher Ion Torrent</a:t>
            </a:r>
            <a:r>
              <a:rPr lang="zh-CN" altLang="en-US" dirty="0"/>
              <a:t>、</a:t>
            </a:r>
            <a:r>
              <a:rPr lang="en-US" altLang="zh-CN" dirty="0"/>
              <a:t>Qiagen </a:t>
            </a:r>
            <a:r>
              <a:rPr lang="en-US" altLang="zh-CN" dirty="0" err="1"/>
              <a:t>GeneReader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90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70576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固相桥式扩增（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Solid-Phase bridge amplification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Picture 2" descr="nrg.2016.49-f1.jpg">
            <a:extLst>
              <a:ext uri="{FF2B5EF4-FFF2-40B4-BE49-F238E27FC236}">
                <a16:creationId xmlns:a16="http://schemas.microsoft.com/office/drawing/2014/main" id="{294BAB24-5A02-4546-BAB1-177E2229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3" r="48722" b="47848"/>
          <a:stretch/>
        </p:blipFill>
        <p:spPr bwMode="auto">
          <a:xfrm>
            <a:off x="772476" y="1305585"/>
            <a:ext cx="3057525" cy="19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40B6298-525F-4F0A-8BCC-3A518B2C7196}"/>
              </a:ext>
            </a:extLst>
          </p:cNvPr>
          <p:cNvSpPr txBox="1"/>
          <p:nvPr/>
        </p:nvSpPr>
        <p:spPr>
          <a:xfrm>
            <a:off x="772476" y="3367972"/>
            <a:ext cx="6783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3</a:t>
            </a:r>
            <a:r>
              <a:rPr lang="zh-CN" altLang="en-US" dirty="0"/>
              <a:t>’和</a:t>
            </a:r>
            <a:r>
              <a:rPr lang="en-US" altLang="zh-CN" dirty="0"/>
              <a:t>5</a:t>
            </a:r>
            <a:r>
              <a:rPr lang="zh-CN" altLang="en-US" dirty="0"/>
              <a:t>’引物固定在载玻片上，模板稀释后与之随机结合，形成两头均连接在载玻片上的桥状结构，扩增时使用模板结合处附近的其他引物扩增。扩增完成后，载玻片表面可形成以模板链为中心的模板拷贝簇（</a:t>
            </a:r>
            <a:r>
              <a:rPr lang="en-US" altLang="zh-CN" dirty="0"/>
              <a:t>cluster</a:t>
            </a:r>
            <a:r>
              <a:rPr lang="zh-CN" altLang="en-US" dirty="0"/>
              <a:t>），这些簇将被用于后续测序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由于簇和簇之间有可能重叠，现在开发了</a:t>
            </a:r>
            <a:r>
              <a:rPr lang="en-US" altLang="zh-CN" dirty="0"/>
              <a:t>pattern flow cell</a:t>
            </a:r>
            <a:r>
              <a:rPr lang="zh-CN" altLang="en-US" dirty="0"/>
              <a:t>技术，这是在载玻片的基础上，用细管隔出一个个微小的小室，保证每个模板在单独的小室内扩增，而不和其他模板的扩增重叠。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使用该种扩增方式的有</a:t>
            </a:r>
            <a:r>
              <a:rPr lang="en-US" altLang="zh-CN" dirty="0"/>
              <a:t>Illumina</a:t>
            </a:r>
          </a:p>
        </p:txBody>
      </p:sp>
      <p:pic>
        <p:nvPicPr>
          <p:cNvPr id="14" name="Picture 2" descr="nrg.2016.49-f1.jpg">
            <a:extLst>
              <a:ext uri="{FF2B5EF4-FFF2-40B4-BE49-F238E27FC236}">
                <a16:creationId xmlns:a16="http://schemas.microsoft.com/office/drawing/2014/main" id="{92EED6C9-AE1B-4989-8570-6EAD17869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7" r="48722" b="32822"/>
          <a:stretch/>
        </p:blipFill>
        <p:spPr bwMode="auto">
          <a:xfrm>
            <a:off x="4471986" y="1723839"/>
            <a:ext cx="3057525" cy="9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3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固相模板移位（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Solid-Phase Template Walking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2763E8-7E10-410D-BCA4-0A83D94A7B87}"/>
              </a:ext>
            </a:extLst>
          </p:cNvPr>
          <p:cNvGrpSpPr/>
          <p:nvPr/>
        </p:nvGrpSpPr>
        <p:grpSpPr>
          <a:xfrm>
            <a:off x="1565909" y="1387542"/>
            <a:ext cx="5345430" cy="1570517"/>
            <a:chOff x="1596389" y="1163353"/>
            <a:chExt cx="5345430" cy="1570517"/>
          </a:xfrm>
        </p:grpSpPr>
        <p:pic>
          <p:nvPicPr>
            <p:cNvPr id="10" name="Picture 2" descr="nrg.2016.49-f1.jpg">
              <a:extLst>
                <a:ext uri="{FF2B5EF4-FFF2-40B4-BE49-F238E27FC236}">
                  <a16:creationId xmlns:a16="http://schemas.microsoft.com/office/drawing/2014/main" id="{294BAB24-5A02-4546-BAB1-177E2229E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76" t="22934" b="53100"/>
            <a:stretch/>
          </p:blipFill>
          <p:spPr bwMode="auto">
            <a:xfrm>
              <a:off x="1596389" y="1163353"/>
              <a:ext cx="2672715" cy="157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nrg.2016.49-f1.jpg">
              <a:extLst>
                <a:ext uri="{FF2B5EF4-FFF2-40B4-BE49-F238E27FC236}">
                  <a16:creationId xmlns:a16="http://schemas.microsoft.com/office/drawing/2014/main" id="{3F23582C-A3BA-4C72-A662-0B56C715F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76" t="44902" b="32720"/>
            <a:stretch/>
          </p:blipFill>
          <p:spPr bwMode="auto">
            <a:xfrm>
              <a:off x="4269104" y="1267435"/>
              <a:ext cx="2672715" cy="146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A83468E-8014-4911-AF6E-6ABE59F49E4B}"/>
              </a:ext>
            </a:extLst>
          </p:cNvPr>
          <p:cNvSpPr txBox="1"/>
          <p:nvPr/>
        </p:nvSpPr>
        <p:spPr>
          <a:xfrm>
            <a:off x="846866" y="3112702"/>
            <a:ext cx="6783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3</a:t>
            </a:r>
            <a:r>
              <a:rPr lang="zh-CN" altLang="en-US" dirty="0"/>
              <a:t>’或</a:t>
            </a:r>
            <a:r>
              <a:rPr lang="en-US" altLang="zh-CN" dirty="0"/>
              <a:t>5</a:t>
            </a:r>
            <a:r>
              <a:rPr lang="zh-CN" altLang="en-US" dirty="0"/>
              <a:t>’引物固定在载玻片上，单链模板稀释后与之随机结合，扩增延长引物得到第二条链。再次扩增时，加热使模板链部分变性，让自由端可以与邻近的引物结合。扩增完成后，载玻片表面可形成以模板链为中心的模板拷贝簇（</a:t>
            </a:r>
            <a:r>
              <a:rPr lang="en-US" altLang="zh-CN" dirty="0"/>
              <a:t>cluster</a:t>
            </a:r>
            <a:r>
              <a:rPr lang="zh-CN" altLang="en-US" dirty="0"/>
              <a:t>），这些簇将被用于后续测序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使用该种扩增方式的有</a:t>
            </a:r>
            <a:r>
              <a:rPr lang="en-US" altLang="zh-CN" dirty="0"/>
              <a:t>Thermo Fisher</a:t>
            </a:r>
            <a:r>
              <a:rPr lang="zh-CN" altLang="en-US" dirty="0"/>
              <a:t> </a:t>
            </a:r>
            <a:r>
              <a:rPr lang="en-US" altLang="zh-CN" dirty="0" err="1"/>
              <a:t>SOLiD</a:t>
            </a:r>
            <a:r>
              <a:rPr lang="en-US" altLang="zh-CN" dirty="0"/>
              <a:t> Wildfire</a:t>
            </a:r>
          </a:p>
        </p:txBody>
      </p:sp>
    </p:spTree>
    <p:extLst>
      <p:ext uri="{BB962C8B-B14F-4D97-AF65-F5344CB8AC3E}">
        <p14:creationId xmlns:p14="http://schemas.microsoft.com/office/powerpoint/2010/main" val="413850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纳米球（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DNA nanoball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83468E-8014-4911-AF6E-6ABE59F49E4B}"/>
              </a:ext>
            </a:extLst>
          </p:cNvPr>
          <p:cNvSpPr txBox="1"/>
          <p:nvPr/>
        </p:nvSpPr>
        <p:spPr>
          <a:xfrm>
            <a:off x="1103186" y="3835533"/>
            <a:ext cx="6783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DNA</a:t>
            </a:r>
            <a:r>
              <a:rPr lang="zh-CN" altLang="en-US" dirty="0"/>
              <a:t>模板通过迭代的连接、环化、切割，形成一个带有</a:t>
            </a:r>
            <a:r>
              <a:rPr lang="en-US" altLang="zh-CN" dirty="0"/>
              <a:t>4</a:t>
            </a:r>
            <a:r>
              <a:rPr lang="zh-CN" altLang="en-US" dirty="0"/>
              <a:t>个接头的环形模板。环形模板通过滚环扩增形成一条带有多个序列拷贝的超长</a:t>
            </a:r>
            <a:r>
              <a:rPr lang="en-US" altLang="zh-CN" dirty="0"/>
              <a:t>DNA</a:t>
            </a:r>
            <a:r>
              <a:rPr lang="zh-CN" altLang="en-US" dirty="0"/>
              <a:t>，在溶液环境中会自然卷曲成纳米球结构，再将</a:t>
            </a:r>
            <a:r>
              <a:rPr lang="en-US" altLang="zh-CN" dirty="0"/>
              <a:t>DNA</a:t>
            </a:r>
            <a:r>
              <a:rPr lang="zh-CN" altLang="en-US" dirty="0"/>
              <a:t>纳米球固定到</a:t>
            </a:r>
            <a:r>
              <a:rPr lang="en-US" altLang="zh-CN" dirty="0" err="1"/>
              <a:t>patternd</a:t>
            </a:r>
            <a:r>
              <a:rPr lang="en-US" altLang="zh-CN" dirty="0"/>
              <a:t> flow cell</a:t>
            </a:r>
            <a:r>
              <a:rPr lang="zh-CN" altLang="en-US" dirty="0"/>
              <a:t>上以用于后续测序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使用该种扩增方式的有华大基因的</a:t>
            </a:r>
            <a:r>
              <a:rPr lang="en-US" altLang="zh-CN" dirty="0"/>
              <a:t>Complete Genomics</a:t>
            </a:r>
          </a:p>
        </p:txBody>
      </p:sp>
      <p:pic>
        <p:nvPicPr>
          <p:cNvPr id="14" name="Picture 2" descr="nrg.2016.49-f1.jpg">
            <a:extLst>
              <a:ext uri="{FF2B5EF4-FFF2-40B4-BE49-F238E27FC236}">
                <a16:creationId xmlns:a16="http://schemas.microsoft.com/office/drawing/2014/main" id="{6014C0FB-8686-4C74-B84F-666C0BE67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5"/>
          <a:stretch/>
        </p:blipFill>
        <p:spPr bwMode="auto">
          <a:xfrm>
            <a:off x="1513619" y="1396523"/>
            <a:ext cx="5962650" cy="20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30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基于连接的测序（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Ligation, SBL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CC221-91EB-476C-B0D0-74C094423E81}"/>
              </a:ext>
            </a:extLst>
          </p:cNvPr>
          <p:cNvSpPr txBox="1"/>
          <p:nvPr/>
        </p:nvSpPr>
        <p:spPr>
          <a:xfrm>
            <a:off x="261081" y="1989480"/>
            <a:ext cx="3644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DNA</a:t>
            </a:r>
            <a:r>
              <a:rPr lang="zh-CN" altLang="en-US" dirty="0"/>
              <a:t>模板通过迭代的连接、环化、切割，形成一个带有</a:t>
            </a:r>
            <a:r>
              <a:rPr lang="en-US" altLang="zh-CN" dirty="0"/>
              <a:t>4</a:t>
            </a:r>
            <a:r>
              <a:rPr lang="zh-CN" altLang="en-US" dirty="0"/>
              <a:t>个接头的环形模板。环形模板通过滚环扩增形成一条带有多个序列拷贝的超长</a:t>
            </a:r>
            <a:r>
              <a:rPr lang="en-US" altLang="zh-CN" dirty="0"/>
              <a:t>DNA</a:t>
            </a:r>
            <a:r>
              <a:rPr lang="zh-CN" altLang="en-US" dirty="0"/>
              <a:t>，在溶液环境中会自然卷曲成纳米球结构，再将</a:t>
            </a:r>
            <a:r>
              <a:rPr lang="en-US" altLang="zh-CN" dirty="0"/>
              <a:t>DNA</a:t>
            </a:r>
            <a:r>
              <a:rPr lang="zh-CN" altLang="en-US" dirty="0"/>
              <a:t>纳米球固定到</a:t>
            </a:r>
            <a:r>
              <a:rPr lang="en-US" altLang="zh-CN" dirty="0" err="1"/>
              <a:t>patternd</a:t>
            </a:r>
            <a:r>
              <a:rPr lang="en-US" altLang="zh-CN" dirty="0"/>
              <a:t> flow cell</a:t>
            </a:r>
            <a:r>
              <a:rPr lang="zh-CN" altLang="en-US" dirty="0"/>
              <a:t>上以用于后续测序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使用该种扩增方式的有华大基因的</a:t>
            </a:r>
            <a:r>
              <a:rPr lang="en-US" altLang="zh-CN" dirty="0"/>
              <a:t>Complete Genomics</a:t>
            </a:r>
          </a:p>
        </p:txBody>
      </p:sp>
    </p:spTree>
    <p:extLst>
      <p:ext uri="{BB962C8B-B14F-4D97-AF65-F5344CB8AC3E}">
        <p14:creationId xmlns:p14="http://schemas.microsoft.com/office/powerpoint/2010/main" val="7388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7998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基于连接的测序（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Sequencing By Ligation, SBL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第二节：第二代测序原理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8CC221-91EB-476C-B0D0-74C094423E81}"/>
              </a:ext>
            </a:extLst>
          </p:cNvPr>
          <p:cNvSpPr txBox="1"/>
          <p:nvPr/>
        </p:nvSpPr>
        <p:spPr>
          <a:xfrm>
            <a:off x="390621" y="1623720"/>
            <a:ext cx="3644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双碱基探针（</a:t>
            </a:r>
            <a:r>
              <a:rPr lang="en-US" altLang="zh-CN" dirty="0" err="1"/>
              <a:t>SOLiD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一共有</a:t>
            </a:r>
            <a:r>
              <a:rPr lang="en-US" altLang="zh-CN" dirty="0"/>
              <a:t>4</a:t>
            </a:r>
            <a:r>
              <a:rPr lang="zh-CN" altLang="en-US" dirty="0"/>
              <a:t>种颜色，对应</a:t>
            </a:r>
            <a:r>
              <a:rPr lang="en-US" altLang="zh-CN" dirty="0"/>
              <a:t>4x4=16</a:t>
            </a:r>
            <a:r>
              <a:rPr lang="zh-CN" altLang="en-US" dirty="0"/>
              <a:t>种碱基组合，每种颜色有四种碱基可能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每个碱基被测定</a:t>
            </a:r>
            <a:r>
              <a:rPr lang="en-US" altLang="zh-CN" dirty="0"/>
              <a:t>2</a:t>
            </a:r>
            <a:r>
              <a:rPr lang="zh-CN" altLang="en-US" dirty="0"/>
              <a:t>次，通过解码从颜色序列还原出碱基序列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B0D040-A023-4810-AAA0-85909C208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62" y="2060213"/>
            <a:ext cx="4328299" cy="22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0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4608</TotalTime>
  <Words>1548</Words>
  <Application>Microsoft Office PowerPoint</Application>
  <PresentationFormat>全屏显示(4:3)</PresentationFormat>
  <Paragraphs>200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等线 Light</vt:lpstr>
      <vt:lpstr>华文楷体</vt:lpstr>
      <vt:lpstr>宋体</vt:lpstr>
      <vt:lpstr>Arial</vt:lpstr>
      <vt:lpstr>Calibri</vt:lpstr>
      <vt:lpstr>Calibri Light</vt:lpstr>
      <vt:lpstr>Verdana</vt:lpstr>
      <vt:lpstr>Wingdings</vt:lpstr>
      <vt:lpstr>Office 主题​​</vt:lpstr>
      <vt:lpstr>PowerPoint 演示文稿</vt:lpstr>
      <vt:lpstr>测序技术概述</vt:lpstr>
      <vt:lpstr>第二代测序概述</vt:lpstr>
      <vt:lpstr>乳液PCR（Emulsion PCR）</vt:lpstr>
      <vt:lpstr>固相桥式扩增（Solid-Phase bridge amplification）</vt:lpstr>
      <vt:lpstr>固相模板移位（ Solid-Phase Template Walking）</vt:lpstr>
      <vt:lpstr>DNA纳米球（DNA nanoball）</vt:lpstr>
      <vt:lpstr>基于连接的测序（Sequencing By Ligation, SBL）</vt:lpstr>
      <vt:lpstr>基于连接的测序（Sequencing By Ligation, SBL）</vt:lpstr>
      <vt:lpstr>基于连接的测序（Sequencing By Ligation, SBL）</vt:lpstr>
      <vt:lpstr>基于连接的测序（Sequencing By Ligation, SBL）</vt:lpstr>
      <vt:lpstr>基于连接的测序（Sequencing By Ligation, SBL）</vt:lpstr>
      <vt:lpstr>基于合成的测序（Sequencing By Synthesis, SBS）</vt:lpstr>
      <vt:lpstr>基于合成的测序（Sequencing By Synthesis, SBS）</vt:lpstr>
      <vt:lpstr>基于合成的测序（Sequencing By Synthesis, SBS）</vt:lpstr>
      <vt:lpstr>全基因组测序与重测序（DNA-seq）</vt:lpstr>
      <vt:lpstr>转录组测序（RNA-seq）</vt:lpstr>
      <vt:lpstr>非编码 RNA 测序（ncRNA-seq）</vt:lpstr>
      <vt:lpstr>表观组学测序和染色质免疫共沉淀测序（ChIP-seq）　</vt:lpstr>
      <vt:lpstr>DNA 甲基化测序　</vt:lpstr>
      <vt:lpstr>NGS 数据获取 　</vt:lpstr>
      <vt:lpstr>生物信息学在第二代测序中的应用举例　</vt:lpstr>
      <vt:lpstr>生物信息学在第二代测序中的应用举例　</vt:lpstr>
      <vt:lpstr>单细胞组学</vt:lpstr>
      <vt:lpstr>单细胞组学</vt:lpstr>
      <vt:lpstr>宏基因组学</vt:lpstr>
      <vt:lpstr>三维基因组学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haoyu chao</dc:creator>
  <cp:lastModifiedBy>haoyu chao</cp:lastModifiedBy>
  <cp:revision>143</cp:revision>
  <dcterms:created xsi:type="dcterms:W3CDTF">2022-09-02T06:05:02Z</dcterms:created>
  <dcterms:modified xsi:type="dcterms:W3CDTF">2022-09-08T13:17:45Z</dcterms:modified>
</cp:coreProperties>
</file>