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6" r:id="rId3"/>
    <p:sldId id="298" r:id="rId4"/>
    <p:sldId id="300" r:id="rId5"/>
    <p:sldId id="301" r:id="rId6"/>
    <p:sldId id="314" r:id="rId7"/>
    <p:sldId id="315" r:id="rId8"/>
    <p:sldId id="316" r:id="rId9"/>
    <p:sldId id="317" r:id="rId10"/>
    <p:sldId id="318" r:id="rId11"/>
    <p:sldId id="319" r:id="rId12"/>
    <p:sldId id="320" r:id="rId13"/>
    <p:sldId id="337" r:id="rId14"/>
    <p:sldId id="312" r:id="rId15"/>
    <p:sldId id="321" r:id="rId16"/>
    <p:sldId id="322" r:id="rId17"/>
    <p:sldId id="323" r:id="rId18"/>
    <p:sldId id="324" r:id="rId19"/>
    <p:sldId id="325" r:id="rId20"/>
    <p:sldId id="313" r:id="rId21"/>
    <p:sldId id="326" r:id="rId22"/>
    <p:sldId id="328" r:id="rId23"/>
    <p:sldId id="335" r:id="rId24"/>
    <p:sldId id="329" r:id="rId25"/>
    <p:sldId id="331" r:id="rId26"/>
    <p:sldId id="332" r:id="rId27"/>
    <p:sldId id="330" r:id="rId28"/>
    <p:sldId id="333" r:id="rId29"/>
    <p:sldId id="334" r:id="rId30"/>
    <p:sldId id="33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6" d="100"/>
          <a:sy n="106"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2022-09-08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1019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2022-09-08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8218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2022-09-08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298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2022-09-08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5844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25978851-6AB1-4A79-B754-F2EC644C4BA8}" type="datetimeFigureOut">
              <a:rPr lang="zh-CN" altLang="en-US" smtClean="0"/>
              <a:t>2022-09-08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3341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5978851-6AB1-4A79-B754-F2EC644C4BA8}" type="datetimeFigureOut">
              <a:rPr lang="zh-CN" altLang="en-US" smtClean="0"/>
              <a:t>2022-09-08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21450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5978851-6AB1-4A79-B754-F2EC644C4BA8}" type="datetimeFigureOut">
              <a:rPr lang="zh-CN" altLang="en-US" smtClean="0"/>
              <a:t>2022-09-08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5557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5978851-6AB1-4A79-B754-F2EC644C4BA8}" type="datetimeFigureOut">
              <a:rPr lang="zh-CN" altLang="en-US" smtClean="0"/>
              <a:t>2022-09-08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66340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78851-6AB1-4A79-B754-F2EC644C4BA8}" type="datetimeFigureOut">
              <a:rPr lang="zh-CN" altLang="en-US" smtClean="0"/>
              <a:t>2022-09-08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72526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2022-09-08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1569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2022-09-08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2231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78851-6AB1-4A79-B754-F2EC644C4BA8}" type="datetimeFigureOut">
              <a:rPr lang="zh-CN" altLang="en-US" smtClean="0"/>
              <a:t>2022-09-08</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517926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ncbi.nlm.nih.gov/gquer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C965C94-1187-40BA-AA3E-416C8982B31F}"/>
              </a:ext>
            </a:extLst>
          </p:cNvPr>
          <p:cNvSpPr txBox="1">
            <a:spLocks noChangeArrowheads="1"/>
          </p:cNvSpPr>
          <p:nvPr/>
        </p:nvSpPr>
        <p:spPr bwMode="auto">
          <a:xfrm>
            <a:off x="2290197" y="256053"/>
            <a:ext cx="24929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dirty="0">
                <a:latin typeface="Arial" panose="020B0604020202020204" pitchFamily="34" charset="0"/>
              </a:rPr>
              <a:t>普通高等教育</a:t>
            </a:r>
            <a:endParaRPr lang="en-US" altLang="zh-CN" sz="2000" dirty="0">
              <a:latin typeface="Arial" panose="020B0604020202020204" pitchFamily="34" charset="0"/>
            </a:endParaRPr>
          </a:p>
          <a:p>
            <a:pPr eaLnBrk="1" hangingPunct="1">
              <a:spcBef>
                <a:spcPct val="0"/>
              </a:spcBef>
              <a:buClrTx/>
              <a:buFontTx/>
              <a:buNone/>
            </a:pPr>
            <a:r>
              <a:rPr lang="zh-CN" altLang="en-US" sz="2000" dirty="0">
                <a:latin typeface="Arial" panose="020B0604020202020204" pitchFamily="34" charset="0"/>
              </a:rPr>
              <a:t>“十四五”规划教材</a:t>
            </a:r>
            <a:endParaRPr lang="en-US" altLang="zh-CN" sz="2000" dirty="0">
              <a:latin typeface="Arial" panose="020B0604020202020204" pitchFamily="34" charset="0"/>
            </a:endParaRPr>
          </a:p>
          <a:p>
            <a:pPr eaLnBrk="1" hangingPunct="1">
              <a:spcBef>
                <a:spcPct val="0"/>
              </a:spcBef>
              <a:buClrTx/>
              <a:buFontTx/>
              <a:buNone/>
            </a:pPr>
            <a:endParaRPr lang="en-US" altLang="zh-CN" sz="2000" dirty="0">
              <a:latin typeface="Arial" panose="020B0604020202020204" pitchFamily="34" charset="0"/>
            </a:endParaRPr>
          </a:p>
          <a:p>
            <a:pPr eaLnBrk="1" hangingPunct="1">
              <a:spcBef>
                <a:spcPct val="0"/>
              </a:spcBef>
              <a:buClrTx/>
              <a:buFontTx/>
              <a:buNone/>
            </a:pPr>
            <a:r>
              <a:rPr lang="zh-CN" altLang="en-US" sz="2800" b="1" dirty="0">
                <a:solidFill>
                  <a:srgbClr val="C00000"/>
                </a:solidFill>
                <a:latin typeface="Arial" panose="020B0604020202020204" pitchFamily="34" charset="0"/>
              </a:rPr>
              <a:t>生物信息学</a:t>
            </a:r>
            <a:endParaRPr lang="en-US" altLang="zh-CN" sz="2800" b="1" dirty="0">
              <a:solidFill>
                <a:srgbClr val="C00000"/>
              </a:solidFill>
              <a:latin typeface="Arial" panose="020B0604020202020204" pitchFamily="34" charset="0"/>
            </a:endParaRPr>
          </a:p>
          <a:p>
            <a:pPr eaLnBrk="1" hangingPunct="1">
              <a:spcBef>
                <a:spcPct val="0"/>
              </a:spcBef>
              <a:buClrTx/>
              <a:buFontTx/>
              <a:buNone/>
            </a:pPr>
            <a:r>
              <a:rPr lang="en-US" altLang="zh-CN" sz="2000" b="1" dirty="0">
                <a:solidFill>
                  <a:srgbClr val="C00000"/>
                </a:solidFill>
                <a:latin typeface="Arial" panose="020B0604020202020204" pitchFamily="34" charset="0"/>
              </a:rPr>
              <a:t>Bioinformatics</a:t>
            </a:r>
          </a:p>
        </p:txBody>
      </p:sp>
      <p:pic>
        <p:nvPicPr>
          <p:cNvPr id="11" name="Picture 6" descr="生物信息学教材">
            <a:extLst>
              <a:ext uri="{FF2B5EF4-FFF2-40B4-BE49-F238E27FC236}">
                <a16:creationId xmlns:a16="http://schemas.microsoft.com/office/drawing/2014/main" id="{598813B8-6BF8-45E8-BE67-7776F363C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25" y="77124"/>
            <a:ext cx="1524000" cy="21121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55BFF576-B0DF-4D41-BBEB-776DBD8F7FED}"/>
              </a:ext>
            </a:extLst>
          </p:cNvPr>
          <p:cNvSpPr txBox="1">
            <a:spLocks noChangeArrowheads="1"/>
          </p:cNvSpPr>
          <p:nvPr/>
        </p:nvSpPr>
        <p:spPr bwMode="auto">
          <a:xfrm>
            <a:off x="1451295" y="3771166"/>
            <a:ext cx="7516535" cy="82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pitchFamily="2" charset="-122"/>
              </a:defRPr>
            </a:lvl2pPr>
            <a:lvl3pPr algn="l" rtl="0" eaLnBrk="0" fontAlgn="base" hangingPunct="0">
              <a:spcBef>
                <a:spcPct val="0"/>
              </a:spcBef>
              <a:spcAft>
                <a:spcPct val="0"/>
              </a:spcAft>
              <a:defRPr sz="3800">
                <a:solidFill>
                  <a:schemeClr val="tx2"/>
                </a:solidFill>
                <a:latin typeface="Verdana" pitchFamily="34" charset="0"/>
                <a:ea typeface="宋体" pitchFamily="2" charset="-122"/>
              </a:defRPr>
            </a:lvl3pPr>
            <a:lvl4pPr algn="l" rtl="0" eaLnBrk="0" fontAlgn="base" hangingPunct="0">
              <a:spcBef>
                <a:spcPct val="0"/>
              </a:spcBef>
              <a:spcAft>
                <a:spcPct val="0"/>
              </a:spcAft>
              <a:defRPr sz="3800">
                <a:solidFill>
                  <a:schemeClr val="tx2"/>
                </a:solidFill>
                <a:latin typeface="Verdana" pitchFamily="34" charset="0"/>
                <a:ea typeface="宋体" pitchFamily="2" charset="-122"/>
              </a:defRPr>
            </a:lvl4pPr>
            <a:lvl5pPr algn="l" rtl="0" eaLnBrk="0" fontAlgn="base" hangingPunct="0">
              <a:spcBef>
                <a:spcPct val="0"/>
              </a:spcBef>
              <a:spcAft>
                <a:spcPct val="0"/>
              </a:spcAft>
              <a:defRPr sz="3800">
                <a:solidFill>
                  <a:schemeClr val="tx2"/>
                </a:solidFill>
                <a:latin typeface="Verdana" pitchFamily="34" charset="0"/>
                <a:ea typeface="宋体" pitchFamily="2" charset="-122"/>
              </a:defRPr>
            </a:lvl5pPr>
            <a:lvl6pPr marL="457200" algn="l" rtl="0" fontAlgn="base">
              <a:spcBef>
                <a:spcPct val="0"/>
              </a:spcBef>
              <a:spcAft>
                <a:spcPct val="0"/>
              </a:spcAft>
              <a:defRPr sz="3800">
                <a:solidFill>
                  <a:schemeClr val="tx2"/>
                </a:solidFill>
                <a:latin typeface="Verdana" pitchFamily="34" charset="0"/>
                <a:ea typeface="宋体" pitchFamily="2" charset="-122"/>
              </a:defRPr>
            </a:lvl6pPr>
            <a:lvl7pPr marL="914400" algn="l" rtl="0" fontAlgn="base">
              <a:spcBef>
                <a:spcPct val="0"/>
              </a:spcBef>
              <a:spcAft>
                <a:spcPct val="0"/>
              </a:spcAft>
              <a:defRPr sz="3800">
                <a:solidFill>
                  <a:schemeClr val="tx2"/>
                </a:solidFill>
                <a:latin typeface="Verdana" pitchFamily="34" charset="0"/>
                <a:ea typeface="宋体" pitchFamily="2" charset="-122"/>
              </a:defRPr>
            </a:lvl7pPr>
            <a:lvl8pPr marL="1371600" algn="l" rtl="0" fontAlgn="base">
              <a:spcBef>
                <a:spcPct val="0"/>
              </a:spcBef>
              <a:spcAft>
                <a:spcPct val="0"/>
              </a:spcAft>
              <a:defRPr sz="3800">
                <a:solidFill>
                  <a:schemeClr val="tx2"/>
                </a:solidFill>
                <a:latin typeface="Verdana" pitchFamily="34" charset="0"/>
                <a:ea typeface="宋体" pitchFamily="2" charset="-122"/>
              </a:defRPr>
            </a:lvl8pPr>
            <a:lvl9pPr marL="1828800" algn="l" rtl="0" fontAlgn="base">
              <a:spcBef>
                <a:spcPct val="0"/>
              </a:spcBef>
              <a:spcAft>
                <a:spcPct val="0"/>
              </a:spcAft>
              <a:defRPr sz="3800">
                <a:solidFill>
                  <a:schemeClr val="tx2"/>
                </a:solidFill>
                <a:latin typeface="Verdana"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4000" b="0" i="0" u="none" strike="noStrike" kern="0" cap="none" spc="0" normalizeH="0" baseline="0" noProof="0" dirty="0">
                <a:ln>
                  <a:noFill/>
                </a:ln>
                <a:solidFill>
                  <a:srgbClr val="000000"/>
                </a:solidFill>
                <a:effectLst/>
                <a:uLnTx/>
                <a:uFillTx/>
                <a:latin typeface="Verdana"/>
                <a:ea typeface="宋体"/>
                <a:cs typeface="+mj-cs"/>
              </a:rPr>
              <a:t>第二章 生物学数据库及其检索</a:t>
            </a:r>
            <a:endParaRPr kumimoji="0" lang="en-US" altLang="zh-CN" sz="4000" b="0" i="0" u="none" strike="noStrike" kern="0" cap="none" spc="0" normalizeH="0" baseline="0" noProof="0" dirty="0">
              <a:ln>
                <a:noFill/>
              </a:ln>
              <a:solidFill>
                <a:srgbClr val="000000"/>
              </a:solidFill>
              <a:effectLst/>
              <a:uLnTx/>
              <a:uFillTx/>
              <a:latin typeface="Verdana"/>
              <a:ea typeface="宋体"/>
              <a:cs typeface="+mj-cs"/>
            </a:endParaRPr>
          </a:p>
        </p:txBody>
      </p:sp>
      <p:cxnSp>
        <p:nvCxnSpPr>
          <p:cNvPr id="15" name="直接连接符 14">
            <a:extLst>
              <a:ext uri="{FF2B5EF4-FFF2-40B4-BE49-F238E27FC236}">
                <a16:creationId xmlns:a16="http://schemas.microsoft.com/office/drawing/2014/main" id="{B5A18F2F-FBD4-404E-8B0C-2C6E3779788D}"/>
              </a:ext>
            </a:extLst>
          </p:cNvPr>
          <p:cNvCxnSpPr/>
          <p:nvPr/>
        </p:nvCxnSpPr>
        <p:spPr>
          <a:xfrm>
            <a:off x="360727" y="2382473"/>
            <a:ext cx="86071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E0C4035F-B514-4C9D-80D4-A90EC16FC018}"/>
              </a:ext>
            </a:extLst>
          </p:cNvPr>
          <p:cNvSpPr txBox="1"/>
          <p:nvPr/>
        </p:nvSpPr>
        <p:spPr>
          <a:xfrm>
            <a:off x="5203081" y="154285"/>
            <a:ext cx="3764749" cy="646331"/>
          </a:xfrm>
          <a:prstGeom prst="rect">
            <a:avLst/>
          </a:prstGeom>
          <a:solidFill>
            <a:srgbClr val="FF0000"/>
          </a:solidFill>
        </p:spPr>
        <p:txBody>
          <a:bodyPr wrap="none" rtlCol="0">
            <a:spAutoFit/>
          </a:bodyPr>
          <a:lstStyle/>
          <a:p>
            <a:r>
              <a:rPr lang="zh-CN" altLang="en-US" dirty="0">
                <a:solidFill>
                  <a:srgbClr val="FFFF00"/>
                </a:solidFill>
              </a:rPr>
              <a:t>本</a:t>
            </a:r>
            <a:r>
              <a:rPr lang="en-US" altLang="zh-CN" dirty="0">
                <a:solidFill>
                  <a:srgbClr val="FFFF00"/>
                </a:solidFill>
              </a:rPr>
              <a:t>PPT</a:t>
            </a:r>
            <a:r>
              <a:rPr lang="zh-CN" altLang="en-US" dirty="0">
                <a:solidFill>
                  <a:srgbClr val="FFFF00"/>
                </a:solidFill>
              </a:rPr>
              <a:t>仅免费用于全国各院校教学，</a:t>
            </a:r>
            <a:endParaRPr lang="en-US" altLang="zh-CN" dirty="0">
              <a:solidFill>
                <a:srgbClr val="FFFF00"/>
              </a:solidFill>
            </a:endParaRPr>
          </a:p>
          <a:p>
            <a:r>
              <a:rPr lang="zh-CN" altLang="en-US" dirty="0">
                <a:solidFill>
                  <a:srgbClr val="FFFF00"/>
                </a:solidFill>
              </a:rPr>
              <a:t>不得用于商业目的，将视为侵权！</a:t>
            </a:r>
          </a:p>
        </p:txBody>
      </p:sp>
    </p:spTree>
    <p:extLst>
      <p:ext uri="{BB962C8B-B14F-4D97-AF65-F5344CB8AC3E}">
        <p14:creationId xmlns:p14="http://schemas.microsoft.com/office/powerpoint/2010/main" val="414282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10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136472"/>
          </a:xfrm>
        </p:spPr>
        <p:txBody>
          <a:bodyPr>
            <a:normAutofit/>
          </a:bodyPr>
          <a:lstStyle/>
          <a:p>
            <a:r>
              <a:rPr lang="en-US" altLang="zh-CN" sz="2000" dirty="0"/>
              <a:t>NCBI</a:t>
            </a:r>
            <a:r>
              <a:rPr lang="zh-CN" altLang="zh-CN" sz="2000" dirty="0"/>
              <a:t>（</a:t>
            </a:r>
            <a:r>
              <a:rPr lang="en-US" altLang="zh-CN" sz="2000" dirty="0"/>
              <a:t>National Center for Biotechnology Information</a:t>
            </a:r>
            <a:r>
              <a:rPr lang="zh-CN" altLang="zh-CN" sz="2000" dirty="0"/>
              <a:t>，</a:t>
            </a:r>
            <a:r>
              <a:rPr lang="en-US" altLang="zh-CN" sz="2000" dirty="0">
                <a:solidFill>
                  <a:schemeClr val="accent1"/>
                </a:solidFill>
              </a:rPr>
              <a:t>http://www.ncbi.nlm.nih.gov</a:t>
            </a:r>
            <a:r>
              <a:rPr lang="zh-CN" altLang="zh-CN" sz="2000" dirty="0"/>
              <a:t>）建立于</a:t>
            </a:r>
            <a:r>
              <a:rPr lang="en-US" altLang="zh-CN" sz="2000" dirty="0"/>
              <a:t>1988 </a:t>
            </a:r>
            <a:r>
              <a:rPr lang="zh-CN" altLang="zh-CN" sz="2000" dirty="0"/>
              <a:t>年</a:t>
            </a:r>
            <a:r>
              <a:rPr lang="en-US" altLang="zh-CN" sz="2000" dirty="0"/>
              <a:t>11 </a:t>
            </a:r>
            <a:r>
              <a:rPr lang="zh-CN" altLang="zh-CN" sz="2000" dirty="0"/>
              <a:t>月</a:t>
            </a:r>
            <a:r>
              <a:rPr lang="en-US" altLang="zh-CN" sz="2000" dirty="0"/>
              <a:t>4 </a:t>
            </a:r>
            <a:r>
              <a:rPr lang="zh-CN" altLang="zh-CN" sz="2000" dirty="0"/>
              <a:t>日，隶属于美国国立卫生研究院（</a:t>
            </a:r>
            <a:r>
              <a:rPr lang="en-US" altLang="zh-CN" sz="2000" dirty="0"/>
              <a:t>National Institutes of Health</a:t>
            </a:r>
            <a:r>
              <a:rPr lang="zh-CN" altLang="zh-CN" sz="2000" dirty="0"/>
              <a:t>，</a:t>
            </a:r>
            <a:r>
              <a:rPr lang="en-US" altLang="zh-CN" sz="2000" dirty="0"/>
              <a:t>NIH</a:t>
            </a:r>
            <a:r>
              <a:rPr lang="zh-CN" altLang="zh-CN" sz="2000" dirty="0"/>
              <a:t>）的美国国家医学图书馆（</a:t>
            </a:r>
            <a:r>
              <a:rPr lang="en-US" altLang="zh-CN" sz="2000" dirty="0"/>
              <a:t>National Library of Medicine</a:t>
            </a:r>
            <a:r>
              <a:rPr lang="zh-CN" altLang="zh-CN" sz="2000" dirty="0"/>
              <a:t>，</a:t>
            </a:r>
            <a:r>
              <a:rPr lang="en-US" altLang="zh-CN" sz="2000" dirty="0"/>
              <a:t>NLM</a:t>
            </a:r>
            <a:r>
              <a:rPr lang="zh-CN" altLang="zh-CN" sz="2000" dirty="0"/>
              <a:t>），主要任务是创建公共可接入数据库，引导在计算生物学及基因组数据分析方面的软件开发，同时发布各类生物医学信息。</a:t>
            </a:r>
            <a:endParaRPr lang="en-US" altLang="zh-CN" sz="2000" dirty="0"/>
          </a:p>
          <a:p>
            <a:r>
              <a:rPr lang="en-US" altLang="zh-CN" sz="2000" dirty="0"/>
              <a:t>NCBI </a:t>
            </a:r>
            <a:r>
              <a:rPr lang="zh-CN" altLang="zh-CN" sz="2000" dirty="0"/>
              <a:t>的数据资源主要包括数据库、数据下载、数据提交及分析工具</a:t>
            </a:r>
            <a:r>
              <a:rPr lang="en-US" altLang="zh-CN" sz="2000" dirty="0"/>
              <a:t>4 </a:t>
            </a:r>
            <a:r>
              <a:rPr lang="zh-CN" altLang="zh-CN" sz="2000" dirty="0"/>
              <a:t>个部分</a:t>
            </a:r>
            <a:r>
              <a:rPr lang="zh-CN" altLang="en-US" sz="2000" dirty="0"/>
              <a:t>，每个部分的资源都有更为细致的分类 。</a:t>
            </a:r>
            <a:endParaRPr lang="en-US" altLang="zh-CN" sz="24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2" name="文本框 11">
            <a:extLst>
              <a:ext uri="{FF2B5EF4-FFF2-40B4-BE49-F238E27FC236}">
                <a16:creationId xmlns:a16="http://schemas.microsoft.com/office/drawing/2014/main" id="{2B85F616-747B-4B06-B7D1-F64F5D513CA5}"/>
              </a:ext>
            </a:extLst>
          </p:cNvPr>
          <p:cNvSpPr txBox="1"/>
          <p:nvPr/>
        </p:nvSpPr>
        <p:spPr>
          <a:xfrm>
            <a:off x="2879038" y="6026701"/>
            <a:ext cx="3131034" cy="369332"/>
          </a:xfrm>
          <a:prstGeom prst="rect">
            <a:avLst/>
          </a:prstGeom>
          <a:noFill/>
        </p:spPr>
        <p:txBody>
          <a:bodyPr wrap="square" rtlCol="0">
            <a:spAutoFit/>
          </a:bodyPr>
          <a:lstStyle/>
          <a:p>
            <a:r>
              <a:rPr lang="en-US" altLang="zh-CN" dirty="0"/>
              <a:t>NCBI </a:t>
            </a:r>
            <a:r>
              <a:rPr lang="zh-CN" altLang="en-US" dirty="0"/>
              <a:t>主页</a:t>
            </a:r>
          </a:p>
        </p:txBody>
      </p:sp>
      <p:pic>
        <p:nvPicPr>
          <p:cNvPr id="17" name="图片 16">
            <a:extLst>
              <a:ext uri="{FF2B5EF4-FFF2-40B4-BE49-F238E27FC236}">
                <a16:creationId xmlns:a16="http://schemas.microsoft.com/office/drawing/2014/main" id="{50E1D69D-056D-4ACD-96B2-E16B61EC6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607" y="3930090"/>
            <a:ext cx="4082448" cy="2384900"/>
          </a:xfrm>
          <a:prstGeom prst="rect">
            <a:avLst/>
          </a:prstGeom>
        </p:spPr>
      </p:pic>
      <p:sp>
        <p:nvSpPr>
          <p:cNvPr id="8" name="标题 1">
            <a:extLst>
              <a:ext uri="{FF2B5EF4-FFF2-40B4-BE49-F238E27FC236}">
                <a16:creationId xmlns:a16="http://schemas.microsoft.com/office/drawing/2014/main" id="{C397A9CB-C160-0C78-C741-CDE1A8A77904}"/>
              </a:ext>
            </a:extLst>
          </p:cNvPr>
          <p:cNvSpPr>
            <a:spLocks noGrp="1"/>
          </p:cNvSpPr>
          <p:nvPr>
            <p:ph type="title"/>
          </p:nvPr>
        </p:nvSpPr>
        <p:spPr>
          <a:xfrm>
            <a:off x="716401" y="100415"/>
            <a:ext cx="7886700" cy="407191"/>
          </a:xfrm>
        </p:spPr>
        <p:txBody>
          <a:bodyPr>
            <a:noAutofit/>
          </a:bodyPr>
          <a:lstStyle/>
          <a:p>
            <a:r>
              <a:rPr lang="zh-CN" altLang="en-US" sz="2400" dirty="0">
                <a:latin typeface="华文楷体" panose="02010600040101010101" pitchFamily="2" charset="-122"/>
                <a:ea typeface="华文楷体" panose="02010600040101010101" pitchFamily="2" charset="-122"/>
              </a:rPr>
              <a:t>（一）</a:t>
            </a:r>
            <a:r>
              <a:rPr lang="en-US" altLang="zh-CN" sz="2400" dirty="0">
                <a:latin typeface="华文楷体" panose="02010600040101010101" pitchFamily="2" charset="-122"/>
                <a:ea typeface="华文楷体" panose="02010600040101010101" pitchFamily="2" charset="-122"/>
              </a:rPr>
              <a:t>NCBI</a:t>
            </a:r>
            <a:endParaRPr lang="zh-CN" altLang="en-US" sz="24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0624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16401" y="65164"/>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（二）</a:t>
            </a:r>
            <a:r>
              <a:rPr lang="en-US" altLang="zh-CN" sz="2400" dirty="0">
                <a:latin typeface="华文楷体" panose="02010600040101010101" pitchFamily="2" charset="-122"/>
                <a:ea typeface="华文楷体" panose="02010600040101010101" pitchFamily="2" charset="-122"/>
              </a:rPr>
              <a:t>EBI</a:t>
            </a:r>
            <a:endParaRPr lang="zh-CN" altLang="en-US"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76590" cy="365125"/>
          </a:xfrm>
        </p:spPr>
        <p:txBody>
          <a:bodyPr/>
          <a:lstStyle/>
          <a:p>
            <a:pPr algn="ctr"/>
            <a:fld id="{7A9B8ABA-E741-4B5A-BC12-4FB7471CFE15}" type="slidenum">
              <a:rPr lang="zh-CN" altLang="en-US" smtClean="0"/>
              <a:pPr algn="ctr"/>
              <a:t>11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136472"/>
          </a:xfrm>
        </p:spPr>
        <p:txBody>
          <a:bodyPr>
            <a:normAutofit/>
          </a:bodyPr>
          <a:lstStyle/>
          <a:p>
            <a:r>
              <a:rPr lang="en-US" altLang="zh-CN" sz="2000" dirty="0"/>
              <a:t>EBI</a:t>
            </a:r>
            <a:r>
              <a:rPr lang="zh-CN" altLang="zh-CN" sz="2000" dirty="0"/>
              <a:t>（</a:t>
            </a:r>
            <a:r>
              <a:rPr lang="en-US" altLang="zh-CN" sz="2000" dirty="0"/>
              <a:t>European Bioinformatics Institute</a:t>
            </a:r>
            <a:r>
              <a:rPr lang="zh-CN" altLang="zh-CN" sz="2000" dirty="0"/>
              <a:t>，</a:t>
            </a:r>
            <a:r>
              <a:rPr lang="en-US" altLang="zh-CN" sz="2000" dirty="0">
                <a:solidFill>
                  <a:schemeClr val="accent1"/>
                </a:solidFill>
              </a:rPr>
              <a:t>http://www.ebi.ac.uk</a:t>
            </a:r>
            <a:r>
              <a:rPr lang="zh-CN" altLang="zh-CN" sz="2000" dirty="0"/>
              <a:t>），是隶属于欧洲分子生物学研究室（</a:t>
            </a:r>
            <a:r>
              <a:rPr lang="en-US" altLang="zh-CN" sz="2000" dirty="0"/>
              <a:t>EMBL</a:t>
            </a:r>
            <a:r>
              <a:rPr lang="zh-CN" altLang="zh-CN" sz="2000" dirty="0"/>
              <a:t>）的一个非营利性的学术机构，专门从事生物信息学方面的研究与服务。</a:t>
            </a:r>
            <a:r>
              <a:rPr lang="en-US" altLang="zh-CN" sz="2000" dirty="0"/>
              <a:t>EBI </a:t>
            </a:r>
            <a:r>
              <a:rPr lang="zh-CN" altLang="zh-CN" sz="2000" dirty="0"/>
              <a:t>的主要任务包括为科研团体免费提供数据及生物信息学服务；从生物信息学的角度为推动特定科研项目的发展作出努力，为各阶层的科研人员提供高级生物信息学培训，以及帮助向工业界发布最新技术等。</a:t>
            </a:r>
            <a:r>
              <a:rPr lang="en-US" altLang="zh-CN" sz="2000" dirty="0"/>
              <a:t>EBI </a:t>
            </a:r>
            <a:r>
              <a:rPr lang="zh-CN" altLang="zh-CN" sz="2000" dirty="0"/>
              <a:t>的网站在数据规模和承担的任务方面都与</a:t>
            </a:r>
            <a:r>
              <a:rPr lang="en-US" altLang="zh-CN" sz="2000" dirty="0"/>
              <a:t>NCBI </a:t>
            </a:r>
            <a:r>
              <a:rPr lang="zh-CN" altLang="zh-CN" sz="2000" dirty="0"/>
              <a:t>相当，而全部资源及工具则显示在其</a:t>
            </a:r>
            <a:r>
              <a:rPr lang="en-US" altLang="zh-CN" sz="2000" dirty="0"/>
              <a:t>Services A to Z </a:t>
            </a:r>
            <a:r>
              <a:rPr lang="zh-CN" altLang="zh-CN" sz="2000" dirty="0"/>
              <a:t>页面（</a:t>
            </a:r>
            <a:r>
              <a:rPr lang="en-US" altLang="zh-CN" sz="2000" dirty="0">
                <a:solidFill>
                  <a:schemeClr val="accent1"/>
                </a:solidFill>
              </a:rPr>
              <a:t>http://www.ebi.ac.uk/services/all</a:t>
            </a:r>
            <a:r>
              <a:rPr lang="zh-CN" altLang="zh-CN" sz="2000" dirty="0"/>
              <a:t>）中。</a:t>
            </a:r>
            <a:endParaRPr lang="en-US" altLang="zh-CN" sz="18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9CB8FA18-63BB-4A99-9657-3973421DC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77" y="3905678"/>
            <a:ext cx="7080308" cy="2053680"/>
          </a:xfrm>
          <a:prstGeom prst="rect">
            <a:avLst/>
          </a:prstGeom>
        </p:spPr>
      </p:pic>
      <p:sp>
        <p:nvSpPr>
          <p:cNvPr id="8" name="文本框 7">
            <a:extLst>
              <a:ext uri="{FF2B5EF4-FFF2-40B4-BE49-F238E27FC236}">
                <a16:creationId xmlns:a16="http://schemas.microsoft.com/office/drawing/2014/main" id="{44BC0917-6E16-4548-9D25-BFD8B850F682}"/>
              </a:ext>
            </a:extLst>
          </p:cNvPr>
          <p:cNvSpPr txBox="1"/>
          <p:nvPr/>
        </p:nvSpPr>
        <p:spPr>
          <a:xfrm>
            <a:off x="716401" y="6015883"/>
            <a:ext cx="4035104" cy="366219"/>
          </a:xfrm>
          <a:prstGeom prst="rect">
            <a:avLst/>
          </a:prstGeom>
          <a:noFill/>
        </p:spPr>
        <p:txBody>
          <a:bodyPr wrap="square" rtlCol="0">
            <a:spAutoFit/>
          </a:bodyPr>
          <a:lstStyle/>
          <a:p>
            <a:r>
              <a:rPr lang="en-US" altLang="zh-CN" dirty="0"/>
              <a:t>EBI</a:t>
            </a:r>
            <a:r>
              <a:rPr lang="zh-CN" altLang="en-US" dirty="0"/>
              <a:t>主页</a:t>
            </a:r>
          </a:p>
        </p:txBody>
      </p:sp>
    </p:spTree>
    <p:extLst>
      <p:ext uri="{BB962C8B-B14F-4D97-AF65-F5344CB8AC3E}">
        <p14:creationId xmlns:p14="http://schemas.microsoft.com/office/powerpoint/2010/main" val="87249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（三）</a:t>
            </a:r>
            <a:r>
              <a:rPr lang="en-US" altLang="zh-CN" sz="2400" dirty="0" err="1">
                <a:latin typeface="华文楷体" panose="02010600040101010101" pitchFamily="2" charset="-122"/>
                <a:ea typeface="华文楷体" panose="02010600040101010101" pitchFamily="2" charset="-122"/>
                <a:cs typeface="+mj-cs"/>
              </a:rPr>
              <a:t>EMBnet</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0" y="6492875"/>
            <a:ext cx="367537" cy="365125"/>
          </a:xfrm>
        </p:spPr>
        <p:txBody>
          <a:bodyPr/>
          <a:lstStyle/>
          <a:p>
            <a:pPr algn="ctr"/>
            <a:fld id="{7A9B8ABA-E741-4B5A-BC12-4FB7471CFE15}" type="slidenum">
              <a:rPr lang="zh-CN" altLang="en-US" smtClean="0"/>
              <a:pPr algn="ctr"/>
              <a:t>12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136472"/>
          </a:xfrm>
        </p:spPr>
        <p:txBody>
          <a:bodyPr>
            <a:normAutofit/>
          </a:bodyPr>
          <a:lstStyle/>
          <a:p>
            <a:r>
              <a:rPr lang="en-US" altLang="zh-CN" sz="1900" dirty="0" err="1"/>
              <a:t>EMBnet</a:t>
            </a:r>
            <a:r>
              <a:rPr lang="zh-CN" altLang="zh-CN" sz="1900" dirty="0"/>
              <a:t>（</a:t>
            </a:r>
            <a:r>
              <a:rPr lang="en-US" altLang="zh-CN" sz="1900" dirty="0"/>
              <a:t>European Molecular Biology Network</a:t>
            </a:r>
            <a:r>
              <a:rPr lang="zh-CN" altLang="zh-CN" sz="1900" dirty="0"/>
              <a:t>）建立于</a:t>
            </a:r>
            <a:r>
              <a:rPr lang="en-US" altLang="zh-CN" sz="1900" dirty="0"/>
              <a:t>1988 </a:t>
            </a:r>
            <a:r>
              <a:rPr lang="zh-CN" altLang="zh-CN" sz="1900" dirty="0"/>
              <a:t>年，由多个位于欧洲及欧洲以外的成员国节点和专业节点组成。除了上面提到的欧洲生物信息学研究所（</a:t>
            </a:r>
            <a:r>
              <a:rPr lang="en-US" altLang="zh-CN" sz="1900" dirty="0"/>
              <a:t>EMBL-EBI</a:t>
            </a:r>
            <a:r>
              <a:rPr lang="zh-CN" altLang="zh-CN" sz="1900" dirty="0"/>
              <a:t>）外，瑞士生物信息研究所（</a:t>
            </a:r>
            <a:r>
              <a:rPr lang="en-US" altLang="zh-CN" sz="1900" dirty="0"/>
              <a:t>SIB</a:t>
            </a:r>
            <a:r>
              <a:rPr lang="zh-CN" altLang="zh-CN" sz="1900" dirty="0"/>
              <a:t>）、澳大利亚国家基因组学信息服务（</a:t>
            </a:r>
            <a:r>
              <a:rPr lang="en-US" altLang="zh-CN" sz="1900" dirty="0"/>
              <a:t>AGRIS</a:t>
            </a:r>
            <a:r>
              <a:rPr lang="zh-CN" altLang="zh-CN" sz="1900" dirty="0"/>
              <a:t>）及中国北京大学的生物信息中心（</a:t>
            </a:r>
            <a:r>
              <a:rPr lang="en-US" altLang="zh-CN" sz="1900" dirty="0"/>
              <a:t>PKU-CBI</a:t>
            </a:r>
            <a:r>
              <a:rPr lang="zh-CN" altLang="zh-CN" sz="1900" dirty="0"/>
              <a:t>）都是</a:t>
            </a:r>
            <a:r>
              <a:rPr lang="en-US" altLang="zh-CN" sz="1900" dirty="0" err="1"/>
              <a:t>EMBnet</a:t>
            </a:r>
            <a:r>
              <a:rPr lang="en-US" altLang="zh-CN" sz="1900" dirty="0"/>
              <a:t> </a:t>
            </a:r>
            <a:r>
              <a:rPr lang="zh-CN" altLang="zh-CN" sz="1900" dirty="0"/>
              <a:t>的成员。它们不仅为本国用户提供生物信息资源及生物计算服务，同时提供用户支持、培训及进行相关的生物信息研究与开发。例如，专业蛋白质分析系统</a:t>
            </a:r>
            <a:r>
              <a:rPr lang="en-US" altLang="zh-CN" sz="1900" dirty="0" err="1"/>
              <a:t>ExPASy</a:t>
            </a:r>
            <a:r>
              <a:rPr lang="en-US" altLang="zh-CN" sz="1900" dirty="0"/>
              <a:t> </a:t>
            </a:r>
            <a:r>
              <a:rPr lang="zh-CN" altLang="zh-CN" sz="1900" dirty="0"/>
              <a:t>就是由</a:t>
            </a:r>
            <a:r>
              <a:rPr lang="en-US" altLang="zh-CN" sz="1900" dirty="0"/>
              <a:t>SIB </a:t>
            </a:r>
            <a:r>
              <a:rPr lang="zh-CN" altLang="zh-CN" sz="1900" dirty="0"/>
              <a:t>开发及维护的，而通用蛋白质资源数据库</a:t>
            </a:r>
            <a:r>
              <a:rPr lang="en-US" altLang="zh-CN" sz="1900" dirty="0" err="1"/>
              <a:t>UniProt</a:t>
            </a:r>
            <a:r>
              <a:rPr lang="zh-CN" altLang="zh-CN" sz="1900" dirty="0"/>
              <a:t>（</a:t>
            </a:r>
            <a:r>
              <a:rPr lang="en-US" altLang="zh-CN" sz="1900" dirty="0" err="1"/>
              <a:t>UniProt</a:t>
            </a:r>
            <a:r>
              <a:rPr lang="en-US" altLang="zh-CN" sz="1900" dirty="0"/>
              <a:t> 2014</a:t>
            </a:r>
            <a:r>
              <a:rPr lang="zh-CN" altLang="zh-CN" sz="1900" dirty="0"/>
              <a:t>）则由</a:t>
            </a:r>
            <a:r>
              <a:rPr lang="en-US" altLang="zh-CN" sz="1900" dirty="0"/>
              <a:t>EMBL-EBI </a:t>
            </a:r>
            <a:r>
              <a:rPr lang="zh-CN" altLang="zh-CN" sz="1900" dirty="0"/>
              <a:t>及</a:t>
            </a:r>
            <a:r>
              <a:rPr lang="en-US" altLang="zh-CN" sz="1900" dirty="0"/>
              <a:t>SIB</a:t>
            </a:r>
            <a:r>
              <a:rPr lang="zh-CN" altLang="zh-CN" sz="1900" dirty="0"/>
              <a:t>、</a:t>
            </a:r>
            <a:r>
              <a:rPr lang="en-US" altLang="zh-CN" sz="1900" dirty="0"/>
              <a:t>PIR </a:t>
            </a:r>
            <a:r>
              <a:rPr lang="zh-CN" altLang="zh-CN" sz="1900" dirty="0"/>
              <a:t>共同进行维护。</a:t>
            </a:r>
            <a:endParaRPr lang="en-US" altLang="zh-CN" sz="1900" dirty="0"/>
          </a:p>
          <a:p>
            <a:r>
              <a:rPr lang="en-US" altLang="zh-CN" sz="1900" dirty="0" err="1"/>
              <a:t>EMBnet</a:t>
            </a:r>
            <a:r>
              <a:rPr lang="en-US" altLang="zh-CN" sz="1900" dirty="0"/>
              <a:t> </a:t>
            </a:r>
            <a:r>
              <a:rPr lang="zh-CN" altLang="zh-CN" sz="1900" dirty="0"/>
              <a:t>的成员国节点与专业节点各自包含了大量的公共数据信息及自行开发的数据库和分析工具，可作为生物学数据资源的补充来源，如</a:t>
            </a:r>
            <a:r>
              <a:rPr lang="en-US" altLang="zh-CN" sz="1900" dirty="0" err="1"/>
              <a:t>EMBnet</a:t>
            </a:r>
            <a:r>
              <a:rPr lang="en-US" altLang="zh-CN" sz="1900" dirty="0"/>
              <a:t> </a:t>
            </a:r>
            <a:r>
              <a:rPr lang="zh-CN" altLang="zh-CN" sz="1900" dirty="0"/>
              <a:t>瑞士节点（</a:t>
            </a:r>
            <a:r>
              <a:rPr lang="en-US" altLang="zh-CN" sz="1900" dirty="0">
                <a:solidFill>
                  <a:schemeClr val="accent1"/>
                </a:solidFill>
              </a:rPr>
              <a:t>http://www.ch.embnet.org/</a:t>
            </a:r>
            <a:r>
              <a:rPr lang="zh-CN" altLang="zh-CN" sz="1900" dirty="0"/>
              <a:t>）、挪威节点（</a:t>
            </a:r>
            <a:r>
              <a:rPr lang="en-US" altLang="zh-CN" sz="1900" dirty="0">
                <a:solidFill>
                  <a:schemeClr val="accent1"/>
                </a:solidFill>
              </a:rPr>
              <a:t>http://www.no.embnet.org/</a:t>
            </a:r>
            <a:r>
              <a:rPr lang="zh-CN" altLang="zh-CN" sz="1900" dirty="0"/>
              <a:t>）和北京大学生物信息中心节点（</a:t>
            </a:r>
            <a:r>
              <a:rPr lang="en-US" altLang="zh-CN" sz="1900" dirty="0">
                <a:solidFill>
                  <a:schemeClr val="accent1"/>
                </a:solidFill>
              </a:rPr>
              <a:t>http://www.cbi.pku.edu.cn/</a:t>
            </a:r>
            <a:r>
              <a:rPr lang="zh-CN" altLang="zh-CN" sz="1900" dirty="0"/>
              <a:t>）</a:t>
            </a:r>
            <a:r>
              <a:rPr lang="zh-CN" altLang="zh-CN" dirty="0"/>
              <a:t>。</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45149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412804" cy="365125"/>
          </a:xfrm>
        </p:spPr>
        <p:txBody>
          <a:bodyPr/>
          <a:lstStyle/>
          <a:p>
            <a:pPr algn="ctr"/>
            <a:fld id="{7A9B8ABA-E741-4B5A-BC12-4FB7471CFE15}" type="slidenum">
              <a:rPr lang="zh-CN" altLang="en-US" smtClean="0"/>
              <a:pPr algn="ctr"/>
              <a:t>13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136472"/>
          </a:xfrm>
        </p:spPr>
        <p:txBody>
          <a:bodyPr>
            <a:normAutofit/>
          </a:bodyPr>
          <a:lstStyle/>
          <a:p>
            <a:r>
              <a:rPr lang="en-US" altLang="zh-CN" sz="2000" dirty="0"/>
              <a:t>NGDC</a:t>
            </a:r>
            <a:r>
              <a:rPr lang="zh-CN" altLang="zh-CN" sz="2000" dirty="0"/>
              <a:t>（</a:t>
            </a:r>
            <a:r>
              <a:rPr lang="en-US" altLang="zh-CN" sz="2000" dirty="0"/>
              <a:t>National Center for Biotechnology Information</a:t>
            </a:r>
            <a:r>
              <a:rPr lang="zh-CN" altLang="zh-CN" sz="2000" dirty="0"/>
              <a:t>，</a:t>
            </a:r>
            <a:r>
              <a:rPr lang="en-US" altLang="zh-CN" sz="2000" dirty="0">
                <a:solidFill>
                  <a:schemeClr val="accent1"/>
                </a:solidFill>
              </a:rPr>
              <a:t>https://ngdc.cncb.ac.cn/</a:t>
            </a:r>
            <a:r>
              <a:rPr lang="zh-CN" altLang="zh-CN" sz="2000" dirty="0"/>
              <a:t>）</a:t>
            </a:r>
            <a:r>
              <a:rPr lang="zh-CN" altLang="en-US" sz="2000" dirty="0"/>
              <a:t>于 </a:t>
            </a:r>
            <a:r>
              <a:rPr lang="en-US" altLang="zh-CN" sz="2000" dirty="0"/>
              <a:t>2019 </a:t>
            </a:r>
            <a:r>
              <a:rPr lang="zh-CN" altLang="en-US" sz="2000" dirty="0"/>
              <a:t>年 </a:t>
            </a:r>
            <a:r>
              <a:rPr lang="en-US" altLang="zh-CN" sz="2000" dirty="0"/>
              <a:t>6 </a:t>
            </a:r>
            <a:r>
              <a:rPr lang="zh-CN" altLang="en-US" sz="2000" dirty="0"/>
              <a:t>月 </a:t>
            </a:r>
            <a:r>
              <a:rPr lang="en-US" altLang="zh-CN" sz="2000" dirty="0"/>
              <a:t>5 </a:t>
            </a:r>
            <a:r>
              <a:rPr lang="zh-CN" altLang="en-US" sz="2000" dirty="0"/>
              <a:t>日经科技部、财政部通知 公布，由中国科学院北京基因组研究所（国家生物信息中心）作为依托单位，联合中国科学 院生物物理研究所和中国科学院上海营养与健康研究所共同建设。</a:t>
            </a:r>
            <a:endParaRPr lang="en-US" altLang="zh-CN" sz="24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2" name="文本框 11">
            <a:extLst>
              <a:ext uri="{FF2B5EF4-FFF2-40B4-BE49-F238E27FC236}">
                <a16:creationId xmlns:a16="http://schemas.microsoft.com/office/drawing/2014/main" id="{2B85F616-747B-4B06-B7D1-F64F5D513CA5}"/>
              </a:ext>
            </a:extLst>
          </p:cNvPr>
          <p:cNvSpPr txBox="1"/>
          <p:nvPr/>
        </p:nvSpPr>
        <p:spPr>
          <a:xfrm>
            <a:off x="2272456" y="6045628"/>
            <a:ext cx="3131034" cy="369332"/>
          </a:xfrm>
          <a:prstGeom prst="rect">
            <a:avLst/>
          </a:prstGeom>
          <a:noFill/>
        </p:spPr>
        <p:txBody>
          <a:bodyPr wrap="square" rtlCol="0">
            <a:spAutoFit/>
          </a:bodyPr>
          <a:lstStyle/>
          <a:p>
            <a:r>
              <a:rPr lang="en-US" altLang="zh-CN" dirty="0"/>
              <a:t>NGDC </a:t>
            </a:r>
            <a:r>
              <a:rPr lang="zh-CN" altLang="en-US" dirty="0"/>
              <a:t>主页</a:t>
            </a:r>
          </a:p>
        </p:txBody>
      </p:sp>
      <p:sp>
        <p:nvSpPr>
          <p:cNvPr id="8" name="标题 1">
            <a:extLst>
              <a:ext uri="{FF2B5EF4-FFF2-40B4-BE49-F238E27FC236}">
                <a16:creationId xmlns:a16="http://schemas.microsoft.com/office/drawing/2014/main" id="{C397A9CB-C160-0C78-C741-CDE1A8A77904}"/>
              </a:ext>
            </a:extLst>
          </p:cNvPr>
          <p:cNvSpPr>
            <a:spLocks noGrp="1"/>
          </p:cNvSpPr>
          <p:nvPr>
            <p:ph type="title"/>
          </p:nvPr>
        </p:nvSpPr>
        <p:spPr>
          <a:xfrm>
            <a:off x="716401" y="100415"/>
            <a:ext cx="7886700" cy="407191"/>
          </a:xfrm>
        </p:spPr>
        <p:txBody>
          <a:bodyPr>
            <a:noAutofit/>
          </a:bodyPr>
          <a:lstStyle/>
          <a:p>
            <a:r>
              <a:rPr lang="zh-CN" altLang="en-US" sz="2400" dirty="0">
                <a:latin typeface="华文楷体" panose="02010600040101010101" pitchFamily="2" charset="-122"/>
                <a:ea typeface="华文楷体" panose="02010600040101010101" pitchFamily="2" charset="-122"/>
              </a:rPr>
              <a:t>（四）</a:t>
            </a:r>
            <a:r>
              <a:rPr lang="en-US" altLang="zh-CN" sz="2400" dirty="0">
                <a:latin typeface="华文楷体" panose="02010600040101010101" pitchFamily="2" charset="-122"/>
                <a:ea typeface="华文楷体" panose="02010600040101010101" pitchFamily="2" charset="-122"/>
              </a:rPr>
              <a:t>NGDC</a:t>
            </a:r>
            <a:endParaRPr lang="zh-CN" altLang="en-US" sz="2400" dirty="0">
              <a:latin typeface="华文楷体" panose="02010600040101010101" pitchFamily="2" charset="-122"/>
              <a:ea typeface="华文楷体" panose="02010600040101010101" pitchFamily="2" charset="-122"/>
            </a:endParaRPr>
          </a:p>
        </p:txBody>
      </p:sp>
      <p:pic>
        <p:nvPicPr>
          <p:cNvPr id="3" name="图片 2">
            <a:extLst>
              <a:ext uri="{FF2B5EF4-FFF2-40B4-BE49-F238E27FC236}">
                <a16:creationId xmlns:a16="http://schemas.microsoft.com/office/drawing/2014/main" id="{00BB6075-B26D-BDFA-EF53-F12821E1178D}"/>
              </a:ext>
            </a:extLst>
          </p:cNvPr>
          <p:cNvPicPr>
            <a:picLocks noChangeAspect="1"/>
          </p:cNvPicPr>
          <p:nvPr/>
        </p:nvPicPr>
        <p:blipFill>
          <a:blip r:embed="rId4"/>
          <a:stretch>
            <a:fillRect/>
          </a:stretch>
        </p:blipFill>
        <p:spPr>
          <a:xfrm>
            <a:off x="3751775" y="2721528"/>
            <a:ext cx="4795722" cy="4136472"/>
          </a:xfrm>
          <a:prstGeom prst="rect">
            <a:avLst/>
          </a:prstGeom>
        </p:spPr>
      </p:pic>
    </p:spTree>
    <p:extLst>
      <p:ext uri="{BB962C8B-B14F-4D97-AF65-F5344CB8AC3E}">
        <p14:creationId xmlns:p14="http://schemas.microsoft.com/office/powerpoint/2010/main" val="362689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 生物学数据库的数据存储格式</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85644" cy="365125"/>
          </a:xfrm>
        </p:spPr>
        <p:txBody>
          <a:bodyPr/>
          <a:lstStyle/>
          <a:p>
            <a:pPr algn="ctr"/>
            <a:fld id="{7A9B8ABA-E741-4B5A-BC12-4FB7471CFE15}" type="slidenum">
              <a:rPr lang="zh-CN" altLang="en-US" smtClean="0"/>
              <a:pPr algn="ctr"/>
              <a:t>14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eaLnBrk="1" hangingPunct="1"/>
            <a:endParaRPr lang="en-US" altLang="zh-CN" sz="2800" dirty="0">
              <a:latin typeface="宋体" panose="02010600030101010101" pitchFamily="2" charset="-122"/>
              <a:ea typeface="宋体" panose="02010600030101010101" pitchFamily="2" charset="-122"/>
            </a:endParaRPr>
          </a:p>
          <a:p>
            <a:r>
              <a:rPr lang="zh-CN" altLang="en-US" dirty="0">
                <a:latin typeface="等线" panose="02010600030101010101" pitchFamily="2" charset="-122"/>
                <a:ea typeface="等线" panose="02010600030101010101" pitchFamily="2" charset="-122"/>
              </a:rPr>
              <a:t>生物信息学的平面文件格式</a:t>
            </a:r>
            <a:r>
              <a:rPr lang="en-US" altLang="zh-CN" dirty="0">
                <a:latin typeface="等线" panose="02010600030101010101" pitchFamily="2" charset="-122"/>
                <a:ea typeface="等线" panose="02010600030101010101" pitchFamily="2" charset="-122"/>
              </a:rPr>
              <a:t>——Flat File</a:t>
            </a:r>
          </a:p>
          <a:p>
            <a:r>
              <a:rPr lang="zh-CN" altLang="en-US" dirty="0">
                <a:latin typeface="等线" panose="02010600030101010101" pitchFamily="2" charset="-122"/>
                <a:ea typeface="等线" panose="02010600030101010101" pitchFamily="2" charset="-122"/>
              </a:rPr>
              <a:t>生物信息学中的</a:t>
            </a:r>
            <a:r>
              <a:rPr lang="en-US" altLang="zh-CN" dirty="0">
                <a:latin typeface="等线" panose="02010600030101010101" pitchFamily="2" charset="-122"/>
                <a:ea typeface="等线" panose="02010600030101010101" pitchFamily="2" charset="-122"/>
              </a:rPr>
              <a:t>XML</a:t>
            </a:r>
            <a:r>
              <a:rPr lang="zh-CN" altLang="en-US" dirty="0">
                <a:latin typeface="等线" panose="02010600030101010101" pitchFamily="2" charset="-122"/>
                <a:ea typeface="等线" panose="02010600030101010101" pitchFamily="2" charset="-122"/>
              </a:rPr>
              <a:t>格式</a:t>
            </a:r>
            <a:endParaRPr lang="en-US" altLang="zh-CN"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生物信息学中的</a:t>
            </a:r>
            <a:r>
              <a:rPr lang="en-US" altLang="zh-CN" dirty="0">
                <a:latin typeface="等线" panose="02010600030101010101" pitchFamily="2" charset="-122"/>
                <a:ea typeface="等线" panose="02010600030101010101" pitchFamily="2" charset="-122"/>
              </a:rPr>
              <a:t>JSON</a:t>
            </a:r>
            <a:r>
              <a:rPr lang="zh-CN" altLang="en-US" dirty="0">
                <a:latin typeface="等线" panose="02010600030101010101" pitchFamily="2" charset="-122"/>
                <a:ea typeface="等线" panose="02010600030101010101" pitchFamily="2" charset="-122"/>
              </a:rPr>
              <a:t>格式</a:t>
            </a:r>
            <a:endParaRPr lang="en-US" altLang="zh-CN" dirty="0">
              <a:latin typeface="等线" panose="02010600030101010101" pitchFamily="2" charset="-122"/>
              <a:ea typeface="等线" panose="02010600030101010101" pitchFamily="2" charset="-122"/>
            </a:endParaRPr>
          </a:p>
          <a:p>
            <a:r>
              <a:rPr lang="zh-CN" altLang="en-US" dirty="0">
                <a:latin typeface="等线" panose="02010600030101010101" pitchFamily="2" charset="-122"/>
                <a:ea typeface="等线" panose="02010600030101010101" pitchFamily="2" charset="-122"/>
              </a:rPr>
              <a:t>生物信息学中的关系型数据库</a:t>
            </a:r>
            <a:endParaRPr kumimoji="1" lang="zh-CN" altLang="en-US" sz="2100" dirty="0">
              <a:latin typeface="等线" panose="02010600030101010101" pitchFamily="2" charset="-122"/>
              <a:ea typeface="等线" panose="02010600030101010101" pitchFamily="2" charset="-122"/>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77503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16401" y="61753"/>
            <a:ext cx="6831524" cy="515056"/>
          </a:xfrm>
        </p:spPr>
        <p:txBody>
          <a:bodyPr>
            <a:noAutofit/>
          </a:bodyPr>
          <a:lstStyle/>
          <a:p>
            <a:r>
              <a:rPr lang="zh-CN" altLang="en-US" sz="2400" dirty="0">
                <a:latin typeface="华文楷体" panose="02010600040101010101" pitchFamily="2" charset="-122"/>
                <a:ea typeface="华文楷体" panose="02010600040101010101" pitchFamily="2" charset="-122"/>
              </a:rPr>
              <a:t>一、生物信息学的平面文件格式</a:t>
            </a:r>
            <a:r>
              <a:rPr lang="en-US" altLang="zh-CN" sz="2400" dirty="0">
                <a:latin typeface="华文楷体" panose="02010600040101010101" pitchFamily="2" charset="-122"/>
                <a:ea typeface="华文楷体" panose="02010600040101010101" pitchFamily="2" charset="-122"/>
              </a:rPr>
              <a:t>——Flat File</a:t>
            </a:r>
            <a:endParaRPr lang="zh-CN" altLang="en-US"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49430" cy="365125"/>
          </a:xfrm>
        </p:spPr>
        <p:txBody>
          <a:bodyPr/>
          <a:lstStyle/>
          <a:p>
            <a:pPr algn="ctr"/>
            <a:fld id="{7A9B8ABA-E741-4B5A-BC12-4FB7471CFE15}" type="slidenum">
              <a:rPr lang="zh-CN" altLang="en-US" smtClean="0"/>
              <a:pPr algn="ctr"/>
              <a:t>15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16772"/>
            <a:ext cx="8001000" cy="4136472"/>
          </a:xfrm>
        </p:spPr>
        <p:txBody>
          <a:bodyPr>
            <a:normAutofit/>
          </a:bodyPr>
          <a:lstStyle/>
          <a:p>
            <a:r>
              <a:rPr lang="zh-CN" altLang="zh-CN" sz="2400" dirty="0"/>
              <a:t>平面文件格式（</a:t>
            </a:r>
            <a:r>
              <a:rPr lang="en-US" altLang="zh-CN" sz="2400" dirty="0"/>
              <a:t>Flat File</a:t>
            </a:r>
            <a:r>
              <a:rPr lang="zh-CN" altLang="zh-CN" sz="2400" dirty="0"/>
              <a:t>）就是我们平常所说的纯文本文件的另一种说法。</a:t>
            </a:r>
            <a:endParaRPr lang="en-US" altLang="zh-CN" sz="2400" dirty="0"/>
          </a:p>
          <a:p>
            <a:r>
              <a:rPr lang="en-US" altLang="zh-CN" sz="2400" dirty="0"/>
              <a:t>Flat File </a:t>
            </a:r>
            <a:r>
              <a:rPr lang="zh-CN" altLang="zh-CN" sz="2400" dirty="0"/>
              <a:t>数据库由包含纯文本的文件构成，这些文本通常使用</a:t>
            </a:r>
            <a:r>
              <a:rPr lang="en-US" altLang="zh-CN" sz="2400" dirty="0"/>
              <a:t>ASCII </a:t>
            </a:r>
            <a:r>
              <a:rPr lang="zh-CN" altLang="zh-CN" sz="2400" dirty="0"/>
              <a:t>码集合中的字符，但一些包含</a:t>
            </a:r>
            <a:r>
              <a:rPr lang="en-US" altLang="zh-CN" sz="2400" dirty="0"/>
              <a:t>ASCII</a:t>
            </a:r>
            <a:r>
              <a:rPr lang="zh-CN" altLang="zh-CN" sz="2400" dirty="0"/>
              <a:t>码扩展集或</a:t>
            </a:r>
            <a:r>
              <a:rPr lang="en-US" altLang="zh-CN" sz="2400" dirty="0"/>
              <a:t>Unicode </a:t>
            </a:r>
            <a:r>
              <a:rPr lang="zh-CN" altLang="zh-CN" sz="2400" dirty="0"/>
              <a:t>集合中的字符的文本也被认为是平面文件。</a:t>
            </a:r>
            <a:endParaRPr lang="en-US" altLang="zh-CN" sz="2400" dirty="0"/>
          </a:p>
          <a:p>
            <a:r>
              <a:rPr lang="en-US" altLang="zh-CN" sz="2400" dirty="0"/>
              <a:t>Flat File </a:t>
            </a:r>
            <a:r>
              <a:rPr lang="zh-CN" altLang="zh-CN" sz="2400" dirty="0"/>
              <a:t>格式中的数据通常被结构化为一组数据</a:t>
            </a:r>
            <a:r>
              <a:rPr lang="en-US" altLang="zh-CN" sz="2400" dirty="0"/>
              <a:t>Entry</a:t>
            </a:r>
            <a:r>
              <a:rPr lang="zh-CN" altLang="zh-CN" sz="2400" dirty="0"/>
              <a:t>，或称记录或条目。</a:t>
            </a:r>
            <a:r>
              <a:rPr lang="en-US" altLang="zh-CN" sz="2400" dirty="0"/>
              <a:t>Entry </a:t>
            </a:r>
            <a:r>
              <a:rPr lang="zh-CN" altLang="zh-CN" sz="2400" dirty="0"/>
              <a:t>可认为是一组具体数据实体的描述符。</a:t>
            </a:r>
            <a:endParaRPr lang="en-US" altLang="zh-CN" sz="2400" dirty="0"/>
          </a:p>
          <a:p>
            <a:pPr lvl="1"/>
            <a:r>
              <a:rPr lang="zh-CN" altLang="zh-CN" sz="1800" dirty="0"/>
              <a:t>举例来说，在通用蛋白质资源数据库</a:t>
            </a:r>
            <a:r>
              <a:rPr lang="en-US" altLang="zh-CN" sz="1800" dirty="0" err="1"/>
              <a:t>UniProt</a:t>
            </a:r>
            <a:r>
              <a:rPr lang="en-US" altLang="zh-CN" sz="1800" dirty="0"/>
              <a:t> </a:t>
            </a:r>
            <a:r>
              <a:rPr lang="zh-CN" altLang="zh-CN" sz="1800" dirty="0"/>
              <a:t>中，</a:t>
            </a:r>
            <a:r>
              <a:rPr lang="en-US" altLang="zh-CN" sz="1800" dirty="0"/>
              <a:t>Entry </a:t>
            </a:r>
            <a:r>
              <a:rPr lang="zh-CN" altLang="zh-CN" sz="1800" dirty="0"/>
              <a:t>包含的数据为单个蛋白质的序列，相对于其他的数据而言，它包括一组描述符，是对于该蛋白质的描述及该蛋白质特征的列表。在</a:t>
            </a:r>
            <a:r>
              <a:rPr lang="en-US" altLang="zh-CN" sz="1800" dirty="0"/>
              <a:t>Flat File </a:t>
            </a:r>
            <a:r>
              <a:rPr lang="zh-CN" altLang="zh-CN" sz="1800" dirty="0"/>
              <a:t>数据库中，正文行中每列对应一种明确定义的格式。</a:t>
            </a:r>
          </a:p>
          <a:p>
            <a:endParaRPr lang="zh-CN" altLang="zh-CN" sz="32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589849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11858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二、生物信息学中的</a:t>
            </a:r>
            <a:r>
              <a:rPr lang="en-US" altLang="zh-CN" sz="2400" dirty="0">
                <a:latin typeface="华文楷体" panose="02010600040101010101" pitchFamily="2" charset="-122"/>
                <a:ea typeface="华文楷体" panose="02010600040101010101" pitchFamily="2" charset="-122"/>
              </a:rPr>
              <a:t>XML </a:t>
            </a:r>
            <a:r>
              <a:rPr lang="zh-CN" altLang="en-US" sz="2400" dirty="0">
                <a:latin typeface="华文楷体" panose="02010600040101010101" pitchFamily="2" charset="-122"/>
                <a:ea typeface="华文楷体" panose="02010600040101010101" pitchFamily="2" charset="-122"/>
              </a:rPr>
              <a:t>格式</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0" y="6492875"/>
            <a:ext cx="403751" cy="365125"/>
          </a:xfrm>
        </p:spPr>
        <p:txBody>
          <a:bodyPr/>
          <a:lstStyle/>
          <a:p>
            <a:pPr algn="ctr"/>
            <a:fld id="{7A9B8ABA-E741-4B5A-BC12-4FB7471CFE15}" type="slidenum">
              <a:rPr lang="zh-CN" altLang="en-US" smtClean="0"/>
              <a:pPr algn="ctr"/>
              <a:t>16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75513"/>
            <a:ext cx="8001000" cy="4136472"/>
          </a:xfrm>
        </p:spPr>
        <p:txBody>
          <a:bodyPr>
            <a:normAutofit fontScale="77500" lnSpcReduction="20000"/>
          </a:bodyPr>
          <a:lstStyle/>
          <a:p>
            <a:pPr>
              <a:lnSpc>
                <a:spcPct val="120000"/>
              </a:lnSpc>
            </a:pPr>
            <a:r>
              <a:rPr lang="zh-CN" altLang="zh-CN" sz="2400" dirty="0"/>
              <a:t>可扩展标记语言</a:t>
            </a:r>
            <a:r>
              <a:rPr lang="en-US" altLang="zh-CN" sz="2400" dirty="0"/>
              <a:t>XML</a:t>
            </a:r>
            <a:r>
              <a:rPr lang="zh-CN" altLang="zh-CN" sz="2400" dirty="0"/>
              <a:t>（</a:t>
            </a:r>
            <a:r>
              <a:rPr lang="en-US" altLang="zh-CN" sz="2400" dirty="0"/>
              <a:t>extensible markup language</a:t>
            </a:r>
            <a:r>
              <a:rPr lang="zh-CN" altLang="zh-CN" sz="2400" dirty="0"/>
              <a:t>）是一种在文本文件中组织数据的语言。万维网联盟（</a:t>
            </a:r>
            <a:r>
              <a:rPr lang="en-US" altLang="zh-CN" sz="2400" dirty="0"/>
              <a:t>http://www.w3c.com/</a:t>
            </a:r>
            <a:r>
              <a:rPr lang="zh-CN" altLang="zh-CN" sz="2400" dirty="0"/>
              <a:t>）已经定义并建议将</a:t>
            </a:r>
            <a:r>
              <a:rPr lang="en-US" altLang="zh-CN" sz="2400" dirty="0"/>
              <a:t>XML </a:t>
            </a:r>
            <a:r>
              <a:rPr lang="zh-CN" altLang="zh-CN" sz="2400" dirty="0"/>
              <a:t>作为一个通用的独立平台结构化文件。在过去的</a:t>
            </a:r>
            <a:r>
              <a:rPr lang="en-US" altLang="zh-CN" sz="2400" dirty="0"/>
              <a:t>10 </a:t>
            </a:r>
            <a:r>
              <a:rPr lang="zh-CN" altLang="zh-CN" sz="2400" dirty="0"/>
              <a:t>年中，</a:t>
            </a:r>
            <a:r>
              <a:rPr lang="en-US" altLang="zh-CN" sz="2400" dirty="0"/>
              <a:t>XML </a:t>
            </a:r>
            <a:r>
              <a:rPr lang="zh-CN" altLang="zh-CN" sz="2400" dirty="0"/>
              <a:t>已经成为在计算机系统与应用程序之间交换数据的首选语言。</a:t>
            </a:r>
            <a:endParaRPr lang="en-US" altLang="zh-CN" sz="2400" dirty="0"/>
          </a:p>
          <a:p>
            <a:pPr>
              <a:lnSpc>
                <a:spcPct val="120000"/>
              </a:lnSpc>
            </a:pPr>
            <a:r>
              <a:rPr lang="zh-CN" altLang="zh-CN" sz="2400" dirty="0"/>
              <a:t>一个</a:t>
            </a:r>
            <a:r>
              <a:rPr lang="en-US" altLang="zh-CN" sz="2400" dirty="0"/>
              <a:t>XML </a:t>
            </a:r>
            <a:r>
              <a:rPr lang="zh-CN" altLang="zh-CN" sz="2400" dirty="0"/>
              <a:t>文件代表一个嵌套的信息树。树中的每一个节点能包含像一串子节点或者一些属性这样的数据，并且一个</a:t>
            </a:r>
            <a:r>
              <a:rPr lang="en-US" altLang="zh-CN" sz="2400" dirty="0"/>
              <a:t>XML </a:t>
            </a:r>
            <a:r>
              <a:rPr lang="zh-CN" altLang="zh-CN" sz="2400" dirty="0"/>
              <a:t>文件始于根节点。一个</a:t>
            </a:r>
            <a:r>
              <a:rPr lang="en-US" altLang="zh-CN" sz="2400" dirty="0"/>
              <a:t>XML </a:t>
            </a:r>
            <a:r>
              <a:rPr lang="zh-CN" altLang="zh-CN" sz="2400" dirty="0"/>
              <a:t>文件有一个文本，在文本中每一个节点的内容及其子节点被一对相互封闭的标签划定。</a:t>
            </a:r>
            <a:endParaRPr lang="en-US" altLang="zh-CN" sz="2400" dirty="0"/>
          </a:p>
          <a:p>
            <a:pPr>
              <a:lnSpc>
                <a:spcPct val="120000"/>
              </a:lnSpc>
            </a:pPr>
            <a:r>
              <a:rPr lang="en-US" altLang="zh-CN" sz="2400" dirty="0"/>
              <a:t>XML </a:t>
            </a:r>
            <a:r>
              <a:rPr lang="zh-CN" altLang="zh-CN" sz="2400" dirty="0"/>
              <a:t>作为一种数据格式被广泛地用于生物信息学中。越来越多的生物数据库已经不再是仅仅把</a:t>
            </a:r>
            <a:r>
              <a:rPr lang="en-US" altLang="zh-CN" sz="2400" dirty="0"/>
              <a:t>XML </a:t>
            </a:r>
            <a:r>
              <a:rPr lang="zh-CN" altLang="zh-CN" sz="2400" dirty="0"/>
              <a:t>格式的数据作为备选数据格式与</a:t>
            </a:r>
            <a:r>
              <a:rPr lang="en-US" altLang="zh-CN" sz="2400" dirty="0"/>
              <a:t>Flat File </a:t>
            </a:r>
            <a:r>
              <a:rPr lang="zh-CN" altLang="zh-CN" sz="2400" dirty="0"/>
              <a:t>格式平行提供给用户，而是彻底基于</a:t>
            </a:r>
            <a:r>
              <a:rPr lang="en-US" altLang="zh-CN" sz="2400" dirty="0"/>
              <a:t>XML </a:t>
            </a:r>
            <a:r>
              <a:rPr lang="zh-CN" altLang="zh-CN" sz="2400" dirty="0"/>
              <a:t>文件构建数据库管理系统并使用</a:t>
            </a:r>
            <a:r>
              <a:rPr lang="en-US" altLang="zh-CN" sz="2400" dirty="0"/>
              <a:t>XML </a:t>
            </a:r>
            <a:r>
              <a:rPr lang="zh-CN" altLang="zh-CN" sz="2400" dirty="0"/>
              <a:t>的查询语言</a:t>
            </a:r>
            <a:r>
              <a:rPr lang="en-US" altLang="zh-CN" sz="2400" dirty="0"/>
              <a:t>XQuery/XPath </a:t>
            </a:r>
            <a:r>
              <a:rPr lang="zh-CN" altLang="zh-CN" sz="2400" dirty="0"/>
              <a:t>进行各种应用程序的编写</a:t>
            </a:r>
            <a:r>
              <a:rPr lang="zh-CN" altLang="en-US" sz="2400" dirty="0"/>
              <a:t>。</a:t>
            </a:r>
            <a:endParaRPr lang="en-US" altLang="zh-CN" sz="2400" dirty="0"/>
          </a:p>
          <a:p>
            <a:pPr lvl="1">
              <a:lnSpc>
                <a:spcPct val="120000"/>
              </a:lnSpc>
            </a:pPr>
            <a:r>
              <a:rPr lang="zh-CN" altLang="zh-CN" sz="1800" dirty="0"/>
              <a:t>如</a:t>
            </a:r>
            <a:r>
              <a:rPr lang="en-US" altLang="zh-CN" sz="1800" dirty="0"/>
              <a:t>LRRML </a:t>
            </a:r>
            <a:r>
              <a:rPr lang="zh-CN" altLang="zh-CN" sz="1800" dirty="0"/>
              <a:t>等数据库。</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71596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三、生物信息学中的</a:t>
            </a:r>
            <a:r>
              <a:rPr lang="en-US" altLang="zh-CN" sz="2400" dirty="0">
                <a:latin typeface="华文楷体" panose="02010600040101010101" pitchFamily="2" charset="-122"/>
                <a:ea typeface="华文楷体" panose="02010600040101010101" pitchFamily="2" charset="-122"/>
              </a:rPr>
              <a:t>JSON </a:t>
            </a:r>
            <a:r>
              <a:rPr lang="zh-CN" altLang="en-US" sz="2400" dirty="0">
                <a:latin typeface="华文楷体" panose="02010600040101010101" pitchFamily="2" charset="-122"/>
                <a:ea typeface="华文楷体" panose="02010600040101010101" pitchFamily="2" charset="-122"/>
              </a:rPr>
              <a:t>格式</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0" y="6492875"/>
            <a:ext cx="394697" cy="365125"/>
          </a:xfrm>
        </p:spPr>
        <p:txBody>
          <a:bodyPr/>
          <a:lstStyle/>
          <a:p>
            <a:pPr algn="ctr"/>
            <a:fld id="{7A9B8ABA-E741-4B5A-BC12-4FB7471CFE15}" type="slidenum">
              <a:rPr lang="zh-CN" altLang="en-US" smtClean="0"/>
              <a:pPr algn="ctr"/>
              <a:t>17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136472"/>
          </a:xfrm>
        </p:spPr>
        <p:txBody>
          <a:bodyPr>
            <a:normAutofit/>
          </a:bodyPr>
          <a:lstStyle/>
          <a:p>
            <a:r>
              <a:rPr lang="en-US" altLang="zh-CN" sz="2400" dirty="0"/>
              <a:t>JSON</a:t>
            </a:r>
            <a:r>
              <a:rPr lang="zh-CN" altLang="zh-CN" sz="2400" dirty="0"/>
              <a:t>（</a:t>
            </a:r>
            <a:r>
              <a:rPr lang="en-US" altLang="zh-CN" sz="2400" dirty="0"/>
              <a:t>JavaScript object notation</a:t>
            </a:r>
            <a:r>
              <a:rPr lang="zh-CN" altLang="zh-CN" sz="2400" dirty="0"/>
              <a:t>）是一种开放的标准文件格式和数据交换格式，它使用人类可读的文本来存储和传输由属性</a:t>
            </a:r>
            <a:r>
              <a:rPr lang="en-US" altLang="zh-CN" sz="2400" dirty="0"/>
              <a:t>- </a:t>
            </a:r>
            <a:r>
              <a:rPr lang="zh-CN" altLang="zh-CN" sz="2400" dirty="0"/>
              <a:t>值对和数组（或其他可序列化的值）组成的数据对象。</a:t>
            </a:r>
            <a:endParaRPr lang="en-US" altLang="zh-CN" sz="2400" dirty="0"/>
          </a:p>
          <a:p>
            <a:r>
              <a:rPr lang="en-US" altLang="zh-CN" sz="2400" dirty="0"/>
              <a:t>JSON </a:t>
            </a:r>
            <a:r>
              <a:rPr lang="zh-CN" altLang="zh-CN" sz="2400" dirty="0"/>
              <a:t>是一种独立于语言的数据格式。它源于</a:t>
            </a:r>
            <a:r>
              <a:rPr lang="en-US" altLang="zh-CN" sz="2400" dirty="0"/>
              <a:t>JavaScript</a:t>
            </a:r>
            <a:r>
              <a:rPr lang="zh-CN" altLang="zh-CN" sz="2400" dirty="0"/>
              <a:t>，但许多现代编程语言都包含用于生成和解析</a:t>
            </a:r>
            <a:r>
              <a:rPr lang="en-US" altLang="zh-CN" sz="2400" dirty="0"/>
              <a:t>JSON </a:t>
            </a:r>
            <a:r>
              <a:rPr lang="zh-CN" altLang="zh-CN" sz="2400" dirty="0"/>
              <a:t>格式数据的代码。</a:t>
            </a:r>
            <a:endParaRPr lang="en-US" altLang="zh-CN" sz="2400" dirty="0"/>
          </a:p>
          <a:p>
            <a:r>
              <a:rPr lang="en-US" altLang="zh-CN" sz="2400" dirty="0"/>
              <a:t>JSON </a:t>
            </a:r>
            <a:r>
              <a:rPr lang="zh-CN" altLang="zh-CN" sz="2400" dirty="0"/>
              <a:t>文件名使用扩展名</a:t>
            </a:r>
            <a:r>
              <a:rPr lang="en-US" altLang="zh-CN" sz="2400" dirty="0"/>
              <a:t>.json</a:t>
            </a:r>
            <a:r>
              <a:rPr lang="zh-CN" altLang="zh-CN" sz="2400" dirty="0"/>
              <a:t>。</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089513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三、生物信息学中的</a:t>
            </a:r>
            <a:r>
              <a:rPr lang="en-US" altLang="zh-CN" sz="2400" dirty="0">
                <a:latin typeface="华文楷体" panose="02010600040101010101" pitchFamily="2" charset="-122"/>
                <a:ea typeface="华文楷体" panose="02010600040101010101" pitchFamily="2" charset="-122"/>
              </a:rPr>
              <a:t>JSON </a:t>
            </a:r>
            <a:r>
              <a:rPr lang="zh-CN" altLang="en-US" sz="2400" dirty="0">
                <a:latin typeface="华文楷体" panose="02010600040101010101" pitchFamily="2" charset="-122"/>
                <a:ea typeface="华文楷体" panose="02010600040101010101" pitchFamily="2" charset="-122"/>
              </a:rPr>
              <a:t>格式</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85644" cy="365125"/>
          </a:xfrm>
        </p:spPr>
        <p:txBody>
          <a:bodyPr/>
          <a:lstStyle/>
          <a:p>
            <a:pPr algn="ctr"/>
            <a:fld id="{7A9B8ABA-E741-4B5A-BC12-4FB7471CFE15}" type="slidenum">
              <a:rPr lang="zh-CN" altLang="en-US" smtClean="0"/>
              <a:pPr algn="ctr"/>
              <a:t>18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746142"/>
          </a:xfrm>
        </p:spPr>
        <p:txBody>
          <a:bodyPr>
            <a:normAutofit fontScale="92500" lnSpcReduction="10000"/>
          </a:bodyPr>
          <a:lstStyle/>
          <a:p>
            <a:r>
              <a:rPr lang="en-US" altLang="zh-CN" sz="2000" dirty="0"/>
              <a:t>JSON </a:t>
            </a:r>
            <a:r>
              <a:rPr lang="zh-CN" altLang="zh-CN" sz="2000" dirty="0"/>
              <a:t>的基础数据类型如下。数字（</a:t>
            </a:r>
            <a:r>
              <a:rPr lang="en-US" altLang="zh-CN" sz="2000" dirty="0"/>
              <a:t>number</a:t>
            </a:r>
            <a:r>
              <a:rPr lang="zh-CN" altLang="zh-CN" sz="2000" dirty="0"/>
              <a:t>）：一个有符号的十进制数，可以包含小数部分，可以使用指数</a:t>
            </a:r>
            <a:r>
              <a:rPr lang="en-US" altLang="zh-CN" sz="2000" dirty="0"/>
              <a:t>E </a:t>
            </a:r>
            <a:r>
              <a:rPr lang="zh-CN" altLang="zh-CN" sz="2000" dirty="0"/>
              <a:t>表示法，但不能包括非数字，如</a:t>
            </a:r>
            <a:r>
              <a:rPr lang="en-US" altLang="zh-CN" sz="2000" dirty="0" err="1"/>
              <a:t>NaN</a:t>
            </a:r>
            <a:r>
              <a:rPr lang="zh-CN" altLang="zh-CN" sz="2000" dirty="0"/>
              <a:t>。格式不区分整数和浮点。</a:t>
            </a:r>
            <a:r>
              <a:rPr lang="en-US" altLang="zh-CN" sz="2000" dirty="0"/>
              <a:t>JavaScript </a:t>
            </a:r>
            <a:r>
              <a:rPr lang="zh-CN" altLang="zh-CN" sz="2000" dirty="0"/>
              <a:t>对所有的数字值都使用双精度浮点格式，但是实现</a:t>
            </a:r>
            <a:r>
              <a:rPr lang="en-US" altLang="zh-CN" sz="2000" dirty="0"/>
              <a:t>JSON </a:t>
            </a:r>
            <a:r>
              <a:rPr lang="zh-CN" altLang="zh-CN" sz="2000" dirty="0"/>
              <a:t>的其他语言可能会对数字进行不同的编码。</a:t>
            </a:r>
          </a:p>
          <a:p>
            <a:r>
              <a:rPr lang="zh-CN" altLang="zh-CN" sz="2000" dirty="0"/>
              <a:t>字符串（</a:t>
            </a:r>
            <a:r>
              <a:rPr lang="en-US" altLang="zh-CN" sz="2000" dirty="0"/>
              <a:t>string</a:t>
            </a:r>
            <a:r>
              <a:rPr lang="zh-CN" altLang="zh-CN" sz="2000" dirty="0"/>
              <a:t>）：由零个或多个</a:t>
            </a:r>
            <a:r>
              <a:rPr lang="en-US" altLang="zh-CN" sz="2000" dirty="0"/>
              <a:t>Unicode </a:t>
            </a:r>
            <a:r>
              <a:rPr lang="zh-CN" altLang="zh-CN" sz="2000" dirty="0"/>
              <a:t>字符组成的序列。字符串用双引号分隔，并支持反斜杠转义语法。</a:t>
            </a:r>
          </a:p>
          <a:p>
            <a:r>
              <a:rPr lang="zh-CN" altLang="zh-CN" sz="2000" dirty="0"/>
              <a:t>布尔值（</a:t>
            </a:r>
            <a:r>
              <a:rPr lang="en-US" altLang="zh-CN" sz="2000" dirty="0" err="1"/>
              <a:t>boolean</a:t>
            </a:r>
            <a:r>
              <a:rPr lang="zh-CN" altLang="zh-CN" sz="2000" dirty="0"/>
              <a:t>）：</a:t>
            </a:r>
            <a:r>
              <a:rPr lang="en-US" altLang="zh-CN" sz="2000" dirty="0"/>
              <a:t>true </a:t>
            </a:r>
            <a:r>
              <a:rPr lang="zh-CN" altLang="zh-CN" sz="2000" dirty="0"/>
              <a:t>或</a:t>
            </a:r>
            <a:r>
              <a:rPr lang="en-US" altLang="zh-CN" sz="2000" dirty="0"/>
              <a:t>false </a:t>
            </a:r>
            <a:r>
              <a:rPr lang="zh-CN" altLang="zh-CN" sz="2000" dirty="0"/>
              <a:t>之一。</a:t>
            </a:r>
          </a:p>
          <a:p>
            <a:r>
              <a:rPr lang="zh-CN" altLang="zh-CN" sz="2000" dirty="0"/>
              <a:t>数组（</a:t>
            </a:r>
            <a:r>
              <a:rPr lang="en-US" altLang="zh-CN" sz="2000" dirty="0"/>
              <a:t>array</a:t>
            </a:r>
            <a:r>
              <a:rPr lang="zh-CN" altLang="zh-CN" sz="2000" dirty="0"/>
              <a:t>）：由零个或多个元素组成的有序列表，每个元素都可以是任何类型。数组使用方括号表示法和逗号分隔的元素。</a:t>
            </a:r>
          </a:p>
          <a:p>
            <a:r>
              <a:rPr lang="zh-CN" altLang="zh-CN" sz="2000" dirty="0"/>
              <a:t>对象（</a:t>
            </a:r>
            <a:r>
              <a:rPr lang="en-US" altLang="zh-CN" sz="2000" dirty="0"/>
              <a:t>object</a:t>
            </a:r>
            <a:r>
              <a:rPr lang="zh-CN" altLang="zh-CN" sz="2000" dirty="0"/>
              <a:t>）：键为字符串的键</a:t>
            </a:r>
            <a:r>
              <a:rPr lang="en-US" altLang="zh-CN" sz="2000" dirty="0"/>
              <a:t>- </a:t>
            </a:r>
            <a:r>
              <a:rPr lang="zh-CN" altLang="zh-CN" sz="2000" dirty="0"/>
              <a:t>值对的集合。对象用于表示关联数组，其中每个键在对象中都是唯一的。对象用花括号分隔，并使用逗号分隔每对对象，而在每对对象中，字符冒号“：”将键与值分隔开来。</a:t>
            </a:r>
          </a:p>
          <a:p>
            <a:r>
              <a:rPr lang="en-US" altLang="zh-CN" sz="2000" dirty="0"/>
              <a:t>null</a:t>
            </a:r>
            <a:r>
              <a:rPr lang="zh-CN" altLang="zh-CN" sz="2000" dirty="0"/>
              <a:t>：空值。</a:t>
            </a:r>
            <a:r>
              <a:rPr lang="en-US" altLang="zh-CN" sz="2000" dirty="0"/>
              <a:t>JSON </a:t>
            </a:r>
            <a:r>
              <a:rPr lang="zh-CN" altLang="zh-CN" sz="2000" dirty="0"/>
              <a:t>有两种数据格式：对象和数组。</a:t>
            </a:r>
          </a:p>
          <a:p>
            <a:r>
              <a:rPr lang="zh-CN" altLang="zh-CN" sz="2000" dirty="0"/>
              <a:t>对象：用大括号表示，由键</a:t>
            </a:r>
            <a:r>
              <a:rPr lang="en-US" altLang="zh-CN" sz="2000" dirty="0"/>
              <a:t>- </a:t>
            </a:r>
            <a:r>
              <a:rPr lang="zh-CN" altLang="zh-CN" sz="2000" dirty="0"/>
              <a:t>值对组成，每个键</a:t>
            </a:r>
            <a:r>
              <a:rPr lang="en-US" altLang="zh-CN" sz="2000" dirty="0"/>
              <a:t>- </a:t>
            </a:r>
            <a:r>
              <a:rPr lang="zh-CN" altLang="zh-CN" sz="2000" dirty="0"/>
              <a:t>值对用逗号分隔开。其中，</a:t>
            </a:r>
            <a:r>
              <a:rPr lang="en-US" altLang="zh-CN" sz="2000" dirty="0"/>
              <a:t>key </a:t>
            </a:r>
            <a:r>
              <a:rPr lang="zh-CN" altLang="zh-CN" sz="2000" dirty="0"/>
              <a:t>必须作为字符串而且是双引号，</a:t>
            </a:r>
            <a:r>
              <a:rPr lang="en-US" altLang="zh-CN" sz="2000" dirty="0"/>
              <a:t>value </a:t>
            </a:r>
            <a:r>
              <a:rPr lang="zh-CN" altLang="zh-CN" sz="2000" dirty="0"/>
              <a:t>可以是多种数据类型。</a:t>
            </a:r>
          </a:p>
          <a:p>
            <a:r>
              <a:rPr lang="zh-CN" altLang="zh-CN" sz="2000" dirty="0"/>
              <a:t>数组：用中括号表示，每个元素之间用逗号分隔开。</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57613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四、生物信息学中的关系型数据库</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85644" cy="365125"/>
          </a:xfrm>
        </p:spPr>
        <p:txBody>
          <a:bodyPr/>
          <a:lstStyle/>
          <a:p>
            <a:pPr algn="ctr"/>
            <a:fld id="{7A9B8ABA-E741-4B5A-BC12-4FB7471CFE15}" type="slidenum">
              <a:rPr lang="zh-CN" altLang="en-US" smtClean="0"/>
              <a:pPr algn="ctr"/>
              <a:t>19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136472"/>
          </a:xfrm>
        </p:spPr>
        <p:txBody>
          <a:bodyPr>
            <a:normAutofit/>
          </a:bodyPr>
          <a:lstStyle/>
          <a:p>
            <a:r>
              <a:rPr lang="zh-CN" altLang="en-US" sz="2000" dirty="0"/>
              <a:t>关系型数据库是由根据特定的关系模型组织的一系列数据。</a:t>
            </a:r>
            <a:endParaRPr lang="en-US" altLang="zh-CN" sz="2000" dirty="0"/>
          </a:p>
          <a:p>
            <a:r>
              <a:rPr lang="zh-CN" altLang="en-US" sz="2000" dirty="0"/>
              <a:t>非正式地来讲，关系型数据库的基本组成单位是表：一组行，每行代表一个</a:t>
            </a:r>
            <a:r>
              <a:rPr lang="en-US" altLang="zh-CN" sz="2000" dirty="0"/>
              <a:t>Entry</a:t>
            </a:r>
            <a:r>
              <a:rPr lang="zh-CN" altLang="en-US" sz="2000" dirty="0"/>
              <a:t>；每行又包含相同数量的列；每列代表该</a:t>
            </a:r>
            <a:r>
              <a:rPr lang="en-US" altLang="zh-CN" sz="2000" dirty="0"/>
              <a:t>Entry </a:t>
            </a:r>
            <a:r>
              <a:rPr lang="zh-CN" altLang="en-US" sz="2000" dirty="0"/>
              <a:t>的一个属性，具有特定的数据类型。</a:t>
            </a:r>
            <a:endParaRPr lang="en-US" altLang="zh-CN" sz="2000" dirty="0"/>
          </a:p>
          <a:p>
            <a:r>
              <a:rPr lang="zh-CN" altLang="en-US" sz="2000" dirty="0"/>
              <a:t>正式地来讲，关系型模型以关系来进行数据的组织，作为一组放在</a:t>
            </a:r>
            <a:r>
              <a:rPr lang="en-US" altLang="zh-CN" sz="2000" dirty="0"/>
              <a:t>n- </a:t>
            </a:r>
            <a:r>
              <a:rPr lang="zh-CN" altLang="en-US" sz="2000" dirty="0"/>
              <a:t>元组的元素，每个元素在这个</a:t>
            </a:r>
            <a:r>
              <a:rPr lang="en-US" altLang="zh-CN" sz="2000" dirty="0"/>
              <a:t>n- </a:t>
            </a:r>
            <a:r>
              <a:rPr lang="zh-CN" altLang="en-US" sz="2000" dirty="0"/>
              <a:t>元组中都属于一个特定的集合。</a:t>
            </a:r>
            <a:endParaRPr lang="en-US" altLang="zh-CN" sz="2000" dirty="0"/>
          </a:p>
          <a:p>
            <a:r>
              <a:rPr lang="zh-CN" altLang="en-US" sz="2000" dirty="0"/>
              <a:t>一般来说，很多表都会定义其中的一个列作为每一个</a:t>
            </a:r>
            <a:r>
              <a:rPr lang="en-US" altLang="zh-CN" sz="2000" dirty="0"/>
              <a:t>Entry </a:t>
            </a:r>
            <a:r>
              <a:rPr lang="zh-CN" altLang="en-US" sz="2000" dirty="0"/>
              <a:t>的唯一标识符（</a:t>
            </a:r>
            <a:r>
              <a:rPr lang="en-US" altLang="zh-CN" sz="2000" dirty="0"/>
              <a:t>ID</a:t>
            </a:r>
            <a:r>
              <a:rPr lang="zh-CN" altLang="en-US" sz="2000" dirty="0"/>
              <a:t>）。</a:t>
            </a:r>
            <a:endParaRPr lang="en-US" altLang="zh-CN" sz="2000" dirty="0"/>
          </a:p>
          <a:p>
            <a:r>
              <a:rPr lang="zh-CN" altLang="en-US" sz="2000" dirty="0"/>
              <a:t>也有一些表把多个列联合起来作为</a:t>
            </a:r>
            <a:r>
              <a:rPr lang="en-US" altLang="zh-CN" sz="2000" dirty="0"/>
              <a:t>Entry </a:t>
            </a:r>
            <a:r>
              <a:rPr lang="zh-CN" altLang="en-US" sz="2000" dirty="0"/>
              <a:t>的唯一</a:t>
            </a:r>
            <a:r>
              <a:rPr lang="en-US" altLang="zh-CN" sz="2000" dirty="0"/>
              <a:t>ID</a:t>
            </a:r>
            <a:r>
              <a:rPr lang="zh-CN" altLang="en-US" sz="2000" dirty="0"/>
              <a:t>。每张表都应该有这样的</a:t>
            </a:r>
            <a:r>
              <a:rPr lang="en-US" altLang="zh-CN" sz="2000" dirty="0"/>
              <a:t>ID </a:t>
            </a:r>
            <a:r>
              <a:rPr lang="zh-CN" altLang="en-US" sz="2000" dirty="0"/>
              <a:t>列作为链接索引以提高表中</a:t>
            </a:r>
            <a:r>
              <a:rPr lang="en-US" altLang="zh-CN" sz="2000" dirty="0"/>
              <a:t>Entry </a:t>
            </a:r>
            <a:r>
              <a:rPr lang="zh-CN" altLang="en-US" sz="2000" dirty="0"/>
              <a:t>被其他表引用的性能。</a:t>
            </a:r>
            <a:endParaRPr lang="zh-CN"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16366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 生物数据库简介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eaLnBrk="1" hangingPunct="1"/>
            <a:endParaRPr lang="en-US" altLang="zh-CN" sz="2800" dirty="0">
              <a:latin typeface="+mn-ea"/>
            </a:endParaRPr>
          </a:p>
          <a:p>
            <a:pPr eaLnBrk="1" hangingPunct="1"/>
            <a:r>
              <a:rPr lang="zh-CN" altLang="en-US" sz="2800" dirty="0">
                <a:latin typeface="+mn-ea"/>
              </a:rPr>
              <a:t>什么是数据库</a:t>
            </a:r>
          </a:p>
          <a:p>
            <a:pPr eaLnBrk="1" hangingPunct="1"/>
            <a:r>
              <a:rPr lang="zh-CN" altLang="en-US" sz="2800" dirty="0">
                <a:latin typeface="+mn-ea"/>
              </a:rPr>
              <a:t>数据库类型</a:t>
            </a:r>
          </a:p>
          <a:p>
            <a:pPr eaLnBrk="1" hangingPunct="1"/>
            <a:r>
              <a:rPr lang="zh-CN" altLang="en-US" sz="2800" dirty="0">
                <a:latin typeface="+mn-ea"/>
              </a:rPr>
              <a:t>生物学数据库</a:t>
            </a:r>
          </a:p>
          <a:p>
            <a:pPr eaLnBrk="1" hangingPunct="1"/>
            <a:r>
              <a:rPr lang="zh-CN" altLang="en-US" sz="2800" dirty="0">
                <a:latin typeface="+mn-ea"/>
              </a:rPr>
              <a:t>重要的生物信息站点</a:t>
            </a:r>
          </a:p>
          <a:p>
            <a:pPr algn="ctr" eaLnBrk="1" hangingPunct="1">
              <a:lnSpc>
                <a:spcPct val="110000"/>
              </a:lnSpc>
              <a:buFont typeface="Wingdings" panose="05000000000000000000" pitchFamily="2" charset="2"/>
              <a:buNone/>
            </a:pPr>
            <a:endParaRPr kumimoji="1" lang="zh-CN" altLang="en-US" sz="21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39672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 生物学数据库的检索</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0" y="6492875"/>
            <a:ext cx="367537" cy="365125"/>
          </a:xfrm>
        </p:spPr>
        <p:txBody>
          <a:bodyPr/>
          <a:lstStyle/>
          <a:p>
            <a:pPr algn="ctr"/>
            <a:fld id="{7A9B8ABA-E741-4B5A-BC12-4FB7471CFE15}" type="slidenum">
              <a:rPr lang="zh-CN" altLang="en-US" smtClean="0"/>
              <a:pPr algn="ctr"/>
              <a:t>20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eaLnBrk="1" hangingPunct="1"/>
            <a:endParaRPr lang="en-US" altLang="zh-CN" sz="2800" dirty="0">
              <a:latin typeface="宋体" panose="02010600030101010101" pitchFamily="2" charset="-122"/>
              <a:ea typeface="宋体" panose="02010600030101010101" pitchFamily="2" charset="-122"/>
            </a:endParaRPr>
          </a:p>
          <a:p>
            <a:r>
              <a:rPr lang="en-US" altLang="zh-CN" dirty="0">
                <a:latin typeface="+mn-ea"/>
              </a:rPr>
              <a:t>NCBI </a:t>
            </a:r>
            <a:r>
              <a:rPr lang="zh-CN" altLang="en-US" dirty="0">
                <a:latin typeface="+mn-ea"/>
              </a:rPr>
              <a:t>的</a:t>
            </a:r>
            <a:r>
              <a:rPr lang="en-US" altLang="zh-CN" dirty="0">
                <a:latin typeface="+mn-ea"/>
              </a:rPr>
              <a:t>Entrez </a:t>
            </a:r>
            <a:r>
              <a:rPr lang="zh-CN" altLang="en-US" dirty="0">
                <a:latin typeface="+mn-ea"/>
              </a:rPr>
              <a:t>系统</a:t>
            </a:r>
            <a:endParaRPr lang="en-US" altLang="zh-CN" dirty="0">
              <a:latin typeface="+mn-ea"/>
            </a:endParaRPr>
          </a:p>
          <a:p>
            <a:r>
              <a:rPr lang="zh-CN" altLang="en-US" dirty="0">
                <a:latin typeface="+mn-ea"/>
              </a:rPr>
              <a:t>使用专门的检索工具</a:t>
            </a:r>
            <a:endParaRPr lang="en-US" altLang="zh-CN" dirty="0">
              <a:latin typeface="+mn-ea"/>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137941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一、</a:t>
            </a:r>
            <a:r>
              <a:rPr lang="en-US" altLang="zh-CN" sz="2400" dirty="0">
                <a:latin typeface="华文楷体" panose="02010600040101010101" pitchFamily="2" charset="-122"/>
                <a:ea typeface="华文楷体" panose="02010600040101010101" pitchFamily="2" charset="-122"/>
              </a:rPr>
              <a:t>NCBI </a:t>
            </a:r>
            <a:r>
              <a:rPr lang="zh-CN" altLang="en-US" sz="2400" dirty="0">
                <a:latin typeface="华文楷体" panose="02010600040101010101" pitchFamily="2" charset="-122"/>
                <a:ea typeface="华文楷体" panose="02010600040101010101" pitchFamily="2" charset="-122"/>
              </a:rPr>
              <a:t>的</a:t>
            </a:r>
            <a:r>
              <a:rPr lang="en-US" altLang="zh-CN" sz="2400" dirty="0">
                <a:latin typeface="华文楷体" panose="02010600040101010101" pitchFamily="2" charset="-122"/>
                <a:ea typeface="华文楷体" panose="02010600040101010101" pitchFamily="2" charset="-122"/>
              </a:rPr>
              <a:t>Entrez </a:t>
            </a:r>
            <a:r>
              <a:rPr lang="zh-CN" altLang="en-US" sz="2400" dirty="0">
                <a:latin typeface="华文楷体" panose="02010600040101010101" pitchFamily="2" charset="-122"/>
                <a:ea typeface="华文楷体" panose="02010600040101010101" pitchFamily="2" charset="-122"/>
              </a:rPr>
              <a:t>系统</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421858" cy="365125"/>
          </a:xfrm>
        </p:spPr>
        <p:txBody>
          <a:bodyPr/>
          <a:lstStyle/>
          <a:p>
            <a:pPr algn="ctr"/>
            <a:fld id="{7A9B8ABA-E741-4B5A-BC12-4FB7471CFE15}" type="slidenum">
              <a:rPr lang="zh-CN" altLang="en-US" smtClean="0"/>
              <a:pPr algn="ctr"/>
              <a:t>21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6" y="1869920"/>
            <a:ext cx="3641248" cy="3750704"/>
          </a:xfrm>
        </p:spPr>
        <p:txBody>
          <a:bodyPr>
            <a:normAutofit/>
          </a:bodyPr>
          <a:lstStyle/>
          <a:p>
            <a:r>
              <a:rPr lang="en-US" altLang="zh-CN" sz="2000" dirty="0"/>
              <a:t>Entrez </a:t>
            </a:r>
            <a:r>
              <a:rPr lang="zh-CN" altLang="en-US" sz="2000" dirty="0"/>
              <a:t>系统是由</a:t>
            </a:r>
            <a:r>
              <a:rPr lang="en-US" altLang="zh-CN" sz="2000" dirty="0"/>
              <a:t>NCBI </a:t>
            </a:r>
            <a:r>
              <a:rPr lang="zh-CN" altLang="en-US" sz="2000" dirty="0"/>
              <a:t>开发并提供维护的，它是目前应用最为广泛的生物学数据库检索系统之一。</a:t>
            </a:r>
            <a:endParaRPr lang="en-US" altLang="zh-CN" sz="2000" dirty="0"/>
          </a:p>
          <a:p>
            <a:r>
              <a:rPr lang="zh-CN" altLang="en-US" sz="2000" dirty="0"/>
              <a:t>它充分利用了众多公共数据库各个记录之间本身就存在的逻辑关系，从而从多种类型数据的文本信息中找到所需的信息。</a:t>
            </a:r>
            <a:endParaRPr lang="zh-CN"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4">
            <a:extLst>
              <a:ext uri="{FF2B5EF4-FFF2-40B4-BE49-F238E27FC236}">
                <a16:creationId xmlns:a16="http://schemas.microsoft.com/office/drawing/2014/main" id="{D68A7BFB-7D58-4344-A441-3BE0465B1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928" y="2550398"/>
            <a:ext cx="4358903" cy="381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a:extLst>
              <a:ext uri="{FF2B5EF4-FFF2-40B4-BE49-F238E27FC236}">
                <a16:creationId xmlns:a16="http://schemas.microsoft.com/office/drawing/2014/main" id="{72DF1FE3-9BDD-4D04-8F65-30CB490A11D1}"/>
              </a:ext>
            </a:extLst>
          </p:cNvPr>
          <p:cNvSpPr txBox="1"/>
          <p:nvPr/>
        </p:nvSpPr>
        <p:spPr>
          <a:xfrm>
            <a:off x="995404" y="5970372"/>
            <a:ext cx="4756558" cy="369332"/>
          </a:xfrm>
          <a:prstGeom prst="rect">
            <a:avLst/>
          </a:prstGeom>
          <a:noFill/>
        </p:spPr>
        <p:txBody>
          <a:bodyPr wrap="square" rtlCol="0">
            <a:spAutoFit/>
          </a:bodyPr>
          <a:lstStyle/>
          <a:p>
            <a:r>
              <a:rPr lang="en-US" altLang="zh-CN" dirty="0"/>
              <a:t>ENTREZ</a:t>
            </a:r>
            <a:r>
              <a:rPr lang="zh-CN" altLang="en-US" dirty="0"/>
              <a:t>数据库模型（</a:t>
            </a:r>
            <a:r>
              <a:rPr lang="en-US" altLang="zh-CN" dirty="0"/>
              <a:t>2004</a:t>
            </a:r>
            <a:r>
              <a:rPr lang="zh-CN" altLang="en-US" dirty="0"/>
              <a:t>）</a:t>
            </a:r>
          </a:p>
        </p:txBody>
      </p:sp>
    </p:spTree>
    <p:extLst>
      <p:ext uri="{BB962C8B-B14F-4D97-AF65-F5344CB8AC3E}">
        <p14:creationId xmlns:p14="http://schemas.microsoft.com/office/powerpoint/2010/main" val="218688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en-US" altLang="zh-CN" sz="2400" dirty="0">
                <a:latin typeface="华文楷体" panose="02010600040101010101" pitchFamily="2" charset="-122"/>
                <a:ea typeface="华文楷体" panose="02010600040101010101" pitchFamily="2" charset="-122"/>
              </a:rPr>
              <a:t>Entrez </a:t>
            </a:r>
            <a:r>
              <a:rPr lang="zh-CN" altLang="en-US" sz="2400" dirty="0">
                <a:latin typeface="华文楷体" panose="02010600040101010101" pitchFamily="2" charset="-122"/>
                <a:ea typeface="华文楷体" panose="02010600040101010101" pitchFamily="2" charset="-122"/>
              </a:rPr>
              <a:t>检索</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0" y="6492875"/>
            <a:ext cx="403751" cy="365125"/>
          </a:xfrm>
        </p:spPr>
        <p:txBody>
          <a:bodyPr/>
          <a:lstStyle/>
          <a:p>
            <a:pPr algn="ctr"/>
            <a:fld id="{7A9B8ABA-E741-4B5A-BC12-4FB7471CFE15}" type="slidenum">
              <a:rPr lang="zh-CN" altLang="en-US" smtClean="0"/>
              <a:pPr algn="ctr"/>
              <a:t>22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136472"/>
          </a:xfrm>
        </p:spPr>
        <p:txBody>
          <a:bodyPr>
            <a:normAutofit/>
          </a:bodyPr>
          <a:lstStyle/>
          <a:p>
            <a:r>
              <a:rPr lang="zh-CN" altLang="en-US" sz="2000" dirty="0"/>
              <a:t>全局检索（</a:t>
            </a:r>
            <a:r>
              <a:rPr lang="en-US" altLang="zh-CN" sz="2000" dirty="0"/>
              <a:t>Global Search</a:t>
            </a:r>
            <a:r>
              <a:rPr lang="zh-CN" altLang="en-US" sz="2000" dirty="0"/>
              <a:t>）（</a:t>
            </a:r>
            <a:r>
              <a:rPr lang="en-US" altLang="zh-CN" sz="2000" dirty="0">
                <a:hlinkClick r:id="rId4"/>
              </a:rPr>
              <a:t>http://www.ncbi.nlm.nih.gov/gquery/</a:t>
            </a:r>
            <a:r>
              <a:rPr lang="zh-CN" altLang="en-US" sz="2000" dirty="0"/>
              <a:t>）</a:t>
            </a:r>
            <a:endParaRPr lang="en-US" altLang="zh-CN" sz="2000" dirty="0"/>
          </a:p>
          <a:p>
            <a:pPr marL="0" indent="0">
              <a:buNone/>
            </a:pPr>
            <a:r>
              <a:rPr lang="zh-CN" altLang="en-US" sz="2000" dirty="0"/>
              <a:t>该检索方法可对检索词进行多个数据库的宽泛检索，但检索结果不精确。精确检索须针对特定数据库，采用特殊方法进行查询。</a:t>
            </a:r>
            <a:endParaRPr lang="zh-CN"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9" name="图片 8">
            <a:extLst>
              <a:ext uri="{FF2B5EF4-FFF2-40B4-BE49-F238E27FC236}">
                <a16:creationId xmlns:a16="http://schemas.microsoft.com/office/drawing/2014/main" id="{7C79662D-020B-4415-9CA4-54235593E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7603" y="2718437"/>
            <a:ext cx="5888793" cy="2841042"/>
          </a:xfrm>
          <a:prstGeom prst="rect">
            <a:avLst/>
          </a:prstGeom>
        </p:spPr>
      </p:pic>
      <p:sp>
        <p:nvSpPr>
          <p:cNvPr id="10" name="文本框 9">
            <a:extLst>
              <a:ext uri="{FF2B5EF4-FFF2-40B4-BE49-F238E27FC236}">
                <a16:creationId xmlns:a16="http://schemas.microsoft.com/office/drawing/2014/main" id="{DE28536A-5296-424C-9452-6E98BE57D4C6}"/>
              </a:ext>
            </a:extLst>
          </p:cNvPr>
          <p:cNvSpPr txBox="1"/>
          <p:nvPr/>
        </p:nvSpPr>
        <p:spPr>
          <a:xfrm>
            <a:off x="3157012" y="5801095"/>
            <a:ext cx="3749879" cy="338554"/>
          </a:xfrm>
          <a:prstGeom prst="rect">
            <a:avLst/>
          </a:prstGeom>
          <a:noFill/>
        </p:spPr>
        <p:txBody>
          <a:bodyPr wrap="square" rtlCol="0">
            <a:spAutoFit/>
          </a:bodyPr>
          <a:lstStyle/>
          <a:p>
            <a:r>
              <a:rPr lang="en-US" altLang="zh-CN" sz="1600" dirty="0" err="1"/>
              <a:t>Enterz</a:t>
            </a:r>
            <a:r>
              <a:rPr lang="en-US" altLang="zh-CN" sz="1600" dirty="0"/>
              <a:t> </a:t>
            </a:r>
            <a:r>
              <a:rPr lang="zh-CN" altLang="en-US" sz="1600" dirty="0"/>
              <a:t>的全局检索页面（局部）</a:t>
            </a:r>
          </a:p>
        </p:txBody>
      </p:sp>
    </p:spTree>
    <p:extLst>
      <p:ext uri="{BB962C8B-B14F-4D97-AF65-F5344CB8AC3E}">
        <p14:creationId xmlns:p14="http://schemas.microsoft.com/office/powerpoint/2010/main" val="164692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en-US" altLang="zh-CN" sz="2400" dirty="0">
                <a:latin typeface="华文楷体" panose="02010600040101010101" pitchFamily="2" charset="-122"/>
                <a:ea typeface="华文楷体" panose="02010600040101010101" pitchFamily="2" charset="-122"/>
              </a:rPr>
              <a:t>Entrez </a:t>
            </a:r>
            <a:r>
              <a:rPr lang="zh-CN" altLang="en-US" sz="2400" dirty="0">
                <a:latin typeface="华文楷体" panose="02010600040101010101" pitchFamily="2" charset="-122"/>
                <a:ea typeface="华文楷体" panose="02010600040101010101" pitchFamily="2" charset="-122"/>
              </a:rPr>
              <a:t>检索</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136472"/>
          </a:xfrm>
        </p:spPr>
        <p:txBody>
          <a:bodyPr>
            <a:normAutofit/>
          </a:bodyPr>
          <a:lstStyle/>
          <a:p>
            <a:r>
              <a:rPr lang="zh-CN" altLang="en-US" sz="2400" dirty="0"/>
              <a:t>精确查询</a:t>
            </a:r>
            <a:endParaRPr lang="en-US" altLang="zh-CN" sz="2400" dirty="0"/>
          </a:p>
          <a:p>
            <a:pPr marL="0" indent="0">
              <a:buNone/>
            </a:pPr>
            <a:r>
              <a:rPr lang="zh-CN" altLang="en-US" sz="2400" dirty="0"/>
              <a:t>布尔逻辑表达式： </a:t>
            </a:r>
            <a:r>
              <a:rPr lang="en-US" altLang="zh-CN" sz="2400" dirty="0"/>
              <a:t>AND OR NOT</a:t>
            </a:r>
          </a:p>
          <a:p>
            <a:pPr marL="0" indent="0">
              <a:buNone/>
            </a:pPr>
            <a:r>
              <a:rPr lang="zh-CN" altLang="en-US" sz="2400" dirty="0"/>
              <a:t>限制（</a:t>
            </a:r>
            <a:r>
              <a:rPr lang="en-US" altLang="zh-CN" sz="2400" dirty="0"/>
              <a:t>limit</a:t>
            </a:r>
            <a:r>
              <a:rPr lang="zh-CN" altLang="en-US" sz="2400" dirty="0"/>
              <a:t>）：包括字段限制、数据库来源限制等；不同数据库限制类型不同</a:t>
            </a:r>
          </a:p>
          <a:p>
            <a:pPr marL="0" indent="0">
              <a:buNone/>
            </a:pPr>
            <a:r>
              <a:rPr lang="zh-CN" altLang="en-US" sz="2400" dirty="0"/>
              <a:t>高级检索：可利用搜索构造器进行多词多字段检索，并可利用检索历史进行配合。</a:t>
            </a:r>
          </a:p>
          <a:p>
            <a:pPr marL="0" indent="0">
              <a:buNone/>
            </a:pPr>
            <a:r>
              <a:rPr lang="zh-CN" altLang="en-US" sz="2400" dirty="0"/>
              <a:t>通配符使用：“*” ，如“</a:t>
            </a:r>
            <a:r>
              <a:rPr lang="en-US" altLang="zh-CN" sz="2400" dirty="0"/>
              <a:t>hors*</a:t>
            </a:r>
            <a:r>
              <a:rPr lang="zh-CN" altLang="en-US" sz="2400" dirty="0"/>
              <a:t>” </a:t>
            </a:r>
            <a:endParaRPr lang="en-US" altLang="zh-CN" sz="2400" dirty="0"/>
          </a:p>
          <a:p>
            <a:pPr marL="0" indent="0">
              <a:buNone/>
            </a:pPr>
            <a:r>
              <a:rPr lang="zh-CN" altLang="en-US" sz="2400" dirty="0"/>
              <a:t>范围符使用：“</a:t>
            </a:r>
            <a:r>
              <a:rPr lang="en-US" altLang="zh-CN" sz="2400" dirty="0"/>
              <a:t>:</a:t>
            </a:r>
            <a:r>
              <a:rPr lang="zh-CN" altLang="en-US" sz="2400" dirty="0"/>
              <a:t>”，可确定出版日期、修改日期、登记号、分子质量及序列长度等。如“</a:t>
            </a:r>
            <a:r>
              <a:rPr lang="en-US" altLang="zh-CN" sz="2400" dirty="0"/>
              <a:t>110:500</a:t>
            </a:r>
            <a:r>
              <a:rPr lang="zh-CN" altLang="en-US" sz="2400" dirty="0"/>
              <a:t>［</a:t>
            </a:r>
            <a:r>
              <a:rPr lang="en-US" altLang="zh-CN" sz="2400" dirty="0"/>
              <a:t>Sequence Length</a:t>
            </a:r>
            <a:r>
              <a:rPr lang="zh-CN" altLang="en-US" sz="2400" dirty="0"/>
              <a:t>］”，“</a:t>
            </a:r>
            <a:r>
              <a:rPr lang="en-US" altLang="zh-CN" sz="2400" dirty="0"/>
              <a:t>2011/3/1:2011/5/30</a:t>
            </a:r>
            <a:r>
              <a:rPr lang="zh-CN" altLang="en-US" sz="2400" dirty="0"/>
              <a:t>”</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599814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830997"/>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二、使用专门的检索工具</a:t>
            </a:r>
            <a:br>
              <a:rPr lang="zh-CN" altLang="en-US" sz="2400" dirty="0">
                <a:latin typeface="华文楷体" panose="02010600040101010101" pitchFamily="2" charset="-122"/>
                <a:ea typeface="华文楷体" panose="02010600040101010101" pitchFamily="2" charset="-122"/>
              </a:rPr>
            </a:b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85644" cy="365125"/>
          </a:xfrm>
        </p:spPr>
        <p:txBody>
          <a:bodyPr/>
          <a:lstStyle/>
          <a:p>
            <a:pPr algn="ctr"/>
            <a:fld id="{7A9B8ABA-E741-4B5A-BC12-4FB7471CFE15}" type="slidenum">
              <a:rPr lang="zh-CN" altLang="en-US" smtClean="0"/>
              <a:pPr algn="ctr"/>
              <a:t>24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136472"/>
          </a:xfrm>
        </p:spPr>
        <p:txBody>
          <a:bodyPr>
            <a:normAutofit/>
          </a:bodyPr>
          <a:lstStyle/>
          <a:p>
            <a:r>
              <a:rPr lang="zh-CN" altLang="en-US" sz="2400" dirty="0"/>
              <a:t>随着高通量测序和功能基因组学方法的不断发展，每年产生的各种生物学数据爆炸性增长，新的数据库及工具也层出不穷。</a:t>
            </a:r>
            <a:endParaRPr lang="en-US" altLang="zh-CN" sz="2400" dirty="0"/>
          </a:p>
          <a:p>
            <a:r>
              <a:rPr lang="zh-CN" altLang="en-US" sz="2400" dirty="0"/>
              <a:t>近年来，一些专门用于数据库的检索工具应运而生。它们有一个别称叫做</a:t>
            </a:r>
            <a:r>
              <a:rPr lang="zh-CN" altLang="en-US" sz="2400" b="1" dirty="0"/>
              <a:t>元数据库</a:t>
            </a:r>
            <a:r>
              <a:rPr lang="zh-CN" altLang="en-US" sz="2400" dirty="0"/>
              <a:t>（</a:t>
            </a:r>
            <a:r>
              <a:rPr lang="en-US" altLang="zh-CN" sz="2400" b="1" dirty="0"/>
              <a:t>meta-database</a:t>
            </a:r>
            <a:r>
              <a:rPr lang="zh-CN" altLang="en-US" sz="2400" dirty="0"/>
              <a:t>），即“描述数据库的数据库”。</a:t>
            </a:r>
            <a:endParaRPr lang="en-US" altLang="zh-CN" sz="2400" dirty="0"/>
          </a:p>
          <a:p>
            <a:r>
              <a:rPr lang="zh-CN" altLang="en-US" sz="2400" dirty="0"/>
              <a:t>下面将介绍两个元数据库：</a:t>
            </a:r>
            <a:endParaRPr lang="en-US" altLang="zh-CN" sz="2400" dirty="0"/>
          </a:p>
          <a:p>
            <a:pPr marL="0" indent="0">
              <a:buNone/>
            </a:pPr>
            <a:r>
              <a:rPr lang="en-US" altLang="zh-CN" sz="2400" dirty="0"/>
              <a:t>    </a:t>
            </a:r>
            <a:r>
              <a:rPr lang="zh-CN" altLang="en-US" sz="2400" dirty="0"/>
              <a:t>（一）</a:t>
            </a:r>
            <a:r>
              <a:rPr lang="en-US" altLang="zh-CN" sz="2400" dirty="0"/>
              <a:t> Database Commons</a:t>
            </a:r>
          </a:p>
          <a:p>
            <a:pPr marL="0" indent="0">
              <a:buNone/>
            </a:pPr>
            <a:r>
              <a:rPr lang="en-US" altLang="zh-CN" sz="2400" dirty="0"/>
              <a:t>    </a:t>
            </a:r>
            <a:r>
              <a:rPr lang="zh-CN" altLang="en-US" sz="2400" dirty="0"/>
              <a:t>（二）</a:t>
            </a:r>
            <a:r>
              <a:rPr lang="en-US" altLang="zh-CN" sz="2400" dirty="0"/>
              <a:t> </a:t>
            </a:r>
            <a:r>
              <a:rPr lang="en-US" altLang="zh-CN" sz="2400" dirty="0" err="1"/>
              <a:t>DaTo</a:t>
            </a:r>
            <a:endParaRPr lang="zh-CN" altLang="zh-CN" sz="24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7195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（一）</a:t>
            </a:r>
            <a:r>
              <a:rPr lang="en-US" altLang="zh-CN" sz="2400" dirty="0">
                <a:latin typeface="华文楷体" panose="02010600040101010101" pitchFamily="2" charset="-122"/>
                <a:ea typeface="华文楷体" panose="02010600040101010101" pitchFamily="2" charset="-122"/>
              </a:rPr>
              <a:t>Database Commons</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58484" cy="365125"/>
          </a:xfrm>
        </p:spPr>
        <p:txBody>
          <a:bodyPr/>
          <a:lstStyle/>
          <a:p>
            <a:pPr algn="ctr"/>
            <a:fld id="{7A9B8ABA-E741-4B5A-BC12-4FB7471CFE15}" type="slidenum">
              <a:rPr lang="zh-CN" altLang="en-US" smtClean="0"/>
              <a:pPr algn="ctr"/>
              <a:t>25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136472"/>
          </a:xfrm>
        </p:spPr>
        <p:txBody>
          <a:bodyPr>
            <a:normAutofit/>
          </a:bodyPr>
          <a:lstStyle/>
          <a:p>
            <a:r>
              <a:rPr lang="en-US" altLang="zh-CN" sz="2000" dirty="0"/>
              <a:t>Database Commons</a:t>
            </a:r>
            <a:r>
              <a:rPr lang="zh-CN" altLang="en-US" sz="2000" dirty="0"/>
              <a:t>（</a:t>
            </a:r>
            <a:r>
              <a:rPr lang="en-US" altLang="zh-CN" sz="2000" dirty="0">
                <a:solidFill>
                  <a:schemeClr val="accent1"/>
                </a:solidFill>
              </a:rPr>
              <a:t>https://ngdc.cncb.ac.cn/databasecommons/</a:t>
            </a:r>
            <a:r>
              <a:rPr lang="zh-CN" altLang="en-US" sz="2000" dirty="0"/>
              <a:t>）是由中国国家基因组数据中心</a:t>
            </a:r>
            <a:r>
              <a:rPr lang="en-US" altLang="zh-CN" sz="2000" dirty="0"/>
              <a:t>/</a:t>
            </a:r>
            <a:r>
              <a:rPr lang="zh-CN" altLang="en-US" sz="2000" dirty="0"/>
              <a:t>中国科学院北京基因组研究所主导汇集的一个生物学相关数据库目录，为用户提供了包含不同数据类型和跨越不同物种的公开可用生物学数据库的综合访问平台。</a:t>
            </a:r>
            <a:endParaRPr lang="en-US" altLang="zh-CN" sz="2000" dirty="0"/>
          </a:p>
          <a:p>
            <a:r>
              <a:rPr lang="en-US" altLang="zh-CN" sz="2000" dirty="0"/>
              <a:t>Database Commons</a:t>
            </a:r>
            <a:r>
              <a:rPr lang="zh-CN" altLang="en-US" sz="2000" dirty="0"/>
              <a:t>整合了所有收集到的数据库的相关信息（包括数据库名称、</a:t>
            </a:r>
            <a:r>
              <a:rPr lang="en-US" altLang="zh-CN" sz="2000" dirty="0"/>
              <a:t>URL</a:t>
            </a:r>
            <a:r>
              <a:rPr lang="zh-CN" altLang="en-US" sz="2000" dirty="0"/>
              <a:t>、基本描述、托管机构、排名、相关出版物、联系信息等），并根据数据类型、组织机构和地理位置等对每个数据库进行分类，从而使用户能够轻松找到感兴趣的特定数据库集合。</a:t>
            </a:r>
            <a:endParaRPr lang="en-US" altLang="zh-CN" sz="2000" dirty="0"/>
          </a:p>
          <a:p>
            <a:r>
              <a:rPr lang="en-US" altLang="zh-CN" sz="2000" dirty="0"/>
              <a:t>Database Commons</a:t>
            </a:r>
            <a:r>
              <a:rPr lang="zh-CN" altLang="en-US" sz="2000" dirty="0"/>
              <a:t>允许用户根据数据质量及数量、内容组织及呈现和系统可访问性及可靠性来对任何数据库进行评级，从而促进用户群体有效定位感兴趣的目标数据库。</a:t>
            </a:r>
            <a:endParaRPr lang="en-US" altLang="zh-CN" sz="2000" dirty="0"/>
          </a:p>
          <a:p>
            <a:r>
              <a:rPr lang="zh-CN" altLang="en-US" sz="2000" dirty="0"/>
              <a:t>目前</a:t>
            </a:r>
            <a:r>
              <a:rPr lang="en-US" altLang="zh-CN" sz="2000" dirty="0"/>
              <a:t>Database Commons</a:t>
            </a:r>
            <a:r>
              <a:rPr lang="zh-CN" altLang="en-US" sz="2000" dirty="0"/>
              <a:t>中的数据库主要收集自 </a:t>
            </a:r>
            <a:r>
              <a:rPr lang="en-US" altLang="zh-CN" sz="2000" dirty="0"/>
              <a:t>Nucleic Acid Research</a:t>
            </a:r>
            <a:r>
              <a:rPr lang="zh-CN" altLang="en-US" sz="2000" dirty="0"/>
              <a:t>、</a:t>
            </a:r>
            <a:r>
              <a:rPr lang="en-US" altLang="zh-CN" sz="2000" dirty="0"/>
              <a:t>Database</a:t>
            </a:r>
            <a:r>
              <a:rPr lang="zh-CN" altLang="en-US" sz="2000" dirty="0"/>
              <a:t>、</a:t>
            </a:r>
            <a:r>
              <a:rPr lang="en-US" altLang="zh-CN" sz="2000" dirty="0"/>
              <a:t>Bioinformatics</a:t>
            </a:r>
            <a:r>
              <a:rPr lang="zh-CN" altLang="en-US" sz="2000" dirty="0"/>
              <a:t>、</a:t>
            </a:r>
            <a:r>
              <a:rPr lang="en-US" altLang="zh-CN" sz="2000" dirty="0"/>
              <a:t>BMC Bioinformatics</a:t>
            </a:r>
            <a:r>
              <a:rPr lang="zh-CN" altLang="en-US" sz="2000" dirty="0"/>
              <a:t>等期刊。</a:t>
            </a:r>
            <a:endParaRPr lang="zh-CN"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26532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en-US" altLang="zh-CN" sz="2400" dirty="0">
                <a:latin typeface="华文楷体" panose="02010600040101010101" pitchFamily="2" charset="-122"/>
                <a:ea typeface="华文楷体" panose="02010600040101010101" pitchFamily="2" charset="-122"/>
              </a:rPr>
              <a:t>Database Commons</a:t>
            </a:r>
            <a:r>
              <a:rPr lang="zh-CN" altLang="en-US" sz="2400" dirty="0">
                <a:latin typeface="华文楷体" panose="02010600040101010101" pitchFamily="2" charset="-122"/>
                <a:ea typeface="华文楷体" panose="02010600040101010101" pitchFamily="2" charset="-122"/>
              </a:rPr>
              <a:t>主页和数据统计信息展示</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58484" cy="365125"/>
          </a:xfrm>
        </p:spPr>
        <p:txBody>
          <a:bodyPr/>
          <a:lstStyle/>
          <a:p>
            <a:pPr algn="ctr"/>
            <a:fld id="{7A9B8ABA-E741-4B5A-BC12-4FB7471CFE15}" type="slidenum">
              <a:rPr lang="zh-CN" altLang="en-US" smtClean="0"/>
              <a:pPr algn="ctr"/>
              <a:t>26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图片 9">
            <a:extLst>
              <a:ext uri="{FF2B5EF4-FFF2-40B4-BE49-F238E27FC236}">
                <a16:creationId xmlns:a16="http://schemas.microsoft.com/office/drawing/2014/main" id="{C0E2E7FF-C24A-4E54-ACA4-7A95513B2662}"/>
              </a:ext>
            </a:extLst>
          </p:cNvPr>
          <p:cNvPicPr/>
          <p:nvPr/>
        </p:nvPicPr>
        <p:blipFill rotWithShape="1">
          <a:blip r:embed="rId4"/>
          <a:srcRect b="51874"/>
          <a:stretch/>
        </p:blipFill>
        <p:spPr bwMode="auto">
          <a:xfrm>
            <a:off x="444055" y="1429409"/>
            <a:ext cx="5274310" cy="2442845"/>
          </a:xfrm>
          <a:prstGeom prst="rect">
            <a:avLst/>
          </a:prstGeom>
          <a:ln>
            <a:noFill/>
          </a:ln>
          <a:extLst>
            <a:ext uri="{53640926-AAD7-44D8-BBD7-CCE9431645EC}">
              <a14:shadowObscured xmlns:a14="http://schemas.microsoft.com/office/drawing/2010/main"/>
            </a:ext>
          </a:extLst>
        </p:spPr>
      </p:pic>
      <p:sp>
        <p:nvSpPr>
          <p:cNvPr id="11" name="文本框 10">
            <a:extLst>
              <a:ext uri="{FF2B5EF4-FFF2-40B4-BE49-F238E27FC236}">
                <a16:creationId xmlns:a16="http://schemas.microsoft.com/office/drawing/2014/main" id="{BA9E6360-BBBA-4292-A581-B00874555ABE}"/>
              </a:ext>
            </a:extLst>
          </p:cNvPr>
          <p:cNvSpPr txBox="1"/>
          <p:nvPr/>
        </p:nvSpPr>
        <p:spPr>
          <a:xfrm>
            <a:off x="1365512" y="898102"/>
            <a:ext cx="2910979" cy="369332"/>
          </a:xfrm>
          <a:prstGeom prst="rect">
            <a:avLst/>
          </a:prstGeom>
          <a:noFill/>
        </p:spPr>
        <p:txBody>
          <a:bodyPr wrap="square" rtlCol="0">
            <a:spAutoFit/>
          </a:bodyPr>
          <a:lstStyle/>
          <a:p>
            <a:r>
              <a:rPr lang="en-US" altLang="zh-CN" dirty="0"/>
              <a:t>Database Commons</a:t>
            </a:r>
            <a:r>
              <a:rPr lang="zh-CN" altLang="en-US" dirty="0"/>
              <a:t>主页</a:t>
            </a:r>
          </a:p>
        </p:txBody>
      </p:sp>
      <p:pic>
        <p:nvPicPr>
          <p:cNvPr id="16" name="图片 15">
            <a:extLst>
              <a:ext uri="{FF2B5EF4-FFF2-40B4-BE49-F238E27FC236}">
                <a16:creationId xmlns:a16="http://schemas.microsoft.com/office/drawing/2014/main" id="{4973E8CB-37AB-484D-82AE-DC8416D018BD}"/>
              </a:ext>
            </a:extLst>
          </p:cNvPr>
          <p:cNvPicPr/>
          <p:nvPr/>
        </p:nvPicPr>
        <p:blipFill rotWithShape="1">
          <a:blip r:embed="rId4"/>
          <a:srcRect t="48663"/>
          <a:stretch/>
        </p:blipFill>
        <p:spPr bwMode="auto">
          <a:xfrm>
            <a:off x="4337108" y="3986320"/>
            <a:ext cx="4542639" cy="2243974"/>
          </a:xfrm>
          <a:prstGeom prst="rect">
            <a:avLst/>
          </a:prstGeom>
          <a:ln>
            <a:noFill/>
          </a:ln>
          <a:extLst>
            <a:ext uri="{53640926-AAD7-44D8-BBD7-CCE9431645EC}">
              <a14:shadowObscured xmlns:a14="http://schemas.microsoft.com/office/drawing/2010/main"/>
            </a:ext>
          </a:extLst>
        </p:spPr>
      </p:pic>
      <p:sp>
        <p:nvSpPr>
          <p:cNvPr id="12" name="文本框 11">
            <a:extLst>
              <a:ext uri="{FF2B5EF4-FFF2-40B4-BE49-F238E27FC236}">
                <a16:creationId xmlns:a16="http://schemas.microsoft.com/office/drawing/2014/main" id="{F68CBB73-2010-48C5-A202-A77FC5174247}"/>
              </a:ext>
            </a:extLst>
          </p:cNvPr>
          <p:cNvSpPr txBox="1"/>
          <p:nvPr/>
        </p:nvSpPr>
        <p:spPr>
          <a:xfrm>
            <a:off x="1185215" y="4785141"/>
            <a:ext cx="2892714" cy="646331"/>
          </a:xfrm>
          <a:prstGeom prst="rect">
            <a:avLst/>
          </a:prstGeom>
          <a:noFill/>
        </p:spPr>
        <p:txBody>
          <a:bodyPr wrap="square" rtlCol="0">
            <a:spAutoFit/>
          </a:bodyPr>
          <a:lstStyle/>
          <a:p>
            <a:r>
              <a:rPr lang="en-US" altLang="zh-CN" dirty="0"/>
              <a:t>Database Commons</a:t>
            </a:r>
            <a:r>
              <a:rPr lang="zh-CN" altLang="zh-CN" dirty="0"/>
              <a:t>数据统计信息展示</a:t>
            </a:r>
            <a:endParaRPr lang="zh-CN" altLang="en-US" dirty="0"/>
          </a:p>
        </p:txBody>
      </p:sp>
    </p:spTree>
    <p:extLst>
      <p:ext uri="{BB962C8B-B14F-4D97-AF65-F5344CB8AC3E}">
        <p14:creationId xmlns:p14="http://schemas.microsoft.com/office/powerpoint/2010/main" val="3868488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（二）</a:t>
            </a:r>
            <a:r>
              <a:rPr lang="en-US" altLang="zh-CN" sz="2400" dirty="0" err="1">
                <a:latin typeface="华文楷体" panose="02010600040101010101" pitchFamily="2" charset="-122"/>
                <a:ea typeface="华文楷体" panose="02010600040101010101" pitchFamily="2" charset="-122"/>
              </a:rPr>
              <a:t>DaTo</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58484" cy="365125"/>
          </a:xfrm>
        </p:spPr>
        <p:txBody>
          <a:bodyPr/>
          <a:lstStyle/>
          <a:p>
            <a:pPr algn="ctr"/>
            <a:fld id="{7A9B8ABA-E741-4B5A-BC12-4FB7471CFE15}" type="slidenum">
              <a:rPr lang="zh-CN" altLang="en-US" smtClean="0"/>
              <a:pPr algn="ctr"/>
              <a:t>27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07424"/>
            <a:ext cx="8001000" cy="5152437"/>
          </a:xfrm>
        </p:spPr>
        <p:txBody>
          <a:bodyPr>
            <a:normAutofit fontScale="92500"/>
          </a:bodyPr>
          <a:lstStyle/>
          <a:p>
            <a:r>
              <a:rPr lang="en-US" altLang="zh-CN" sz="2400" dirty="0" err="1">
                <a:latin typeface="+mn-ea"/>
              </a:rPr>
              <a:t>DaTo</a:t>
            </a:r>
            <a:r>
              <a:rPr lang="zh-CN" altLang="en-US" sz="2400" dirty="0">
                <a:latin typeface="+mn-ea"/>
              </a:rPr>
              <a:t>（</a:t>
            </a:r>
            <a:r>
              <a:rPr lang="en-US" altLang="zh-CN" sz="2400" dirty="0">
                <a:solidFill>
                  <a:schemeClr val="accent1"/>
                </a:solidFill>
                <a:latin typeface="+mn-ea"/>
              </a:rPr>
              <a:t>http://bis.zju.edu.cn/dato/</a:t>
            </a:r>
            <a:r>
              <a:rPr lang="zh-CN" altLang="en-US" sz="2400" dirty="0">
                <a:latin typeface="+mn-ea"/>
              </a:rPr>
              <a:t>）是目前规模最大的生物信息学在线资源查询平台。</a:t>
            </a:r>
            <a:endParaRPr lang="en-US" altLang="zh-CN" sz="2400" dirty="0">
              <a:latin typeface="+mn-ea"/>
            </a:endParaRPr>
          </a:p>
          <a:p>
            <a:r>
              <a:rPr lang="en-US" altLang="zh-CN" sz="2400" dirty="0" err="1">
                <a:latin typeface="+mn-ea"/>
              </a:rPr>
              <a:t>DaTo</a:t>
            </a:r>
            <a:r>
              <a:rPr lang="en-US" altLang="zh-CN" sz="2400" dirty="0">
                <a:latin typeface="+mn-ea"/>
              </a:rPr>
              <a:t> </a:t>
            </a:r>
            <a:r>
              <a:rPr lang="zh-CN" altLang="en-US" sz="2400" dirty="0">
                <a:latin typeface="+mn-ea"/>
              </a:rPr>
              <a:t>收集了所有在</a:t>
            </a:r>
            <a:r>
              <a:rPr lang="en-US" altLang="zh-CN" sz="2400" dirty="0">
                <a:latin typeface="+mn-ea"/>
              </a:rPr>
              <a:t>PubMed</a:t>
            </a:r>
            <a:r>
              <a:rPr lang="zh-CN" altLang="en-US" sz="2400" dirty="0">
                <a:latin typeface="+mn-ea"/>
              </a:rPr>
              <a:t>中有记录的数据库、工具及网络服务器，并对名称、描述等信息进行了人工校对，以保证其准确性。</a:t>
            </a:r>
            <a:endParaRPr lang="en-US" altLang="zh-CN" sz="2400" dirty="0">
              <a:latin typeface="+mn-ea"/>
            </a:endParaRPr>
          </a:p>
          <a:p>
            <a:r>
              <a:rPr lang="zh-CN" altLang="en-US" sz="2400" dirty="0">
                <a:latin typeface="+mn-ea"/>
              </a:rPr>
              <a:t>用户不需要登录即可访问网站全部内容。由于数据库的快速更新，某一领域的研究者在选择及查询在线资源时，常常无法准确找到集中其所需的信息的数据库或文献资源。</a:t>
            </a:r>
            <a:endParaRPr lang="en-US" altLang="zh-CN" sz="2400" dirty="0">
              <a:latin typeface="+mn-ea"/>
            </a:endParaRPr>
          </a:p>
          <a:p>
            <a:r>
              <a:rPr lang="zh-CN" altLang="en-US" sz="2400" dirty="0">
                <a:latin typeface="+mn-ea"/>
              </a:rPr>
              <a:t>如果研究者想要查询目前最新最全面的信息，他们不仅需要遍寻近期最新的相关文献，还要在多个数据库中选择和比对，并花费时间来判断数据的可信性、筛选高质量数据等。为了帮助用户选择，</a:t>
            </a:r>
            <a:r>
              <a:rPr lang="en-US" altLang="zh-CN" sz="2400" dirty="0" err="1">
                <a:latin typeface="+mn-ea"/>
              </a:rPr>
              <a:t>DaTo</a:t>
            </a:r>
            <a:r>
              <a:rPr lang="zh-CN" altLang="en-US" sz="2400" dirty="0">
                <a:latin typeface="+mn-ea"/>
              </a:rPr>
              <a:t>提供了在线资源评价功能。</a:t>
            </a:r>
            <a:endParaRPr lang="en-US" altLang="zh-CN" sz="2400" dirty="0">
              <a:latin typeface="+mn-ea"/>
            </a:endParaRPr>
          </a:p>
          <a:p>
            <a:r>
              <a:rPr lang="zh-CN" altLang="en-US" sz="2400" dirty="0">
                <a:latin typeface="+mn-ea"/>
              </a:rPr>
              <a:t>更进一步地，</a:t>
            </a:r>
            <a:r>
              <a:rPr lang="en-US" altLang="zh-CN" sz="2400" dirty="0" err="1">
                <a:latin typeface="+mn-ea"/>
              </a:rPr>
              <a:t>DaTo</a:t>
            </a:r>
            <a:r>
              <a:rPr lang="zh-CN" altLang="en-US" sz="2400" dirty="0">
                <a:latin typeface="+mn-ea"/>
              </a:rPr>
              <a:t>整合了期刊质量、引用数量、访问情况等信息，以帮助用户做出判断。</a:t>
            </a:r>
            <a:endParaRPr lang="zh-CN" altLang="zh-CN" sz="2400" dirty="0">
              <a:latin typeface="+mn-ea"/>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575481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en-US" altLang="zh-CN" sz="2400" dirty="0" err="1">
                <a:latin typeface="华文楷体" panose="02010600040101010101" pitchFamily="2" charset="-122"/>
                <a:ea typeface="华文楷体" panose="02010600040101010101" pitchFamily="2" charset="-122"/>
              </a:rPr>
              <a:t>DaTo</a:t>
            </a:r>
            <a:r>
              <a:rPr lang="zh-CN" altLang="en-US" sz="2400" dirty="0">
                <a:latin typeface="华文楷体" panose="02010600040101010101" pitchFamily="2" charset="-122"/>
                <a:ea typeface="华文楷体" panose="02010600040101010101" pitchFamily="2" charset="-122"/>
              </a:rPr>
              <a:t>的主页和搜索结果展示界面</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0" y="6492875"/>
            <a:ext cx="394697" cy="365125"/>
          </a:xfrm>
        </p:spPr>
        <p:txBody>
          <a:bodyPr/>
          <a:lstStyle/>
          <a:p>
            <a:pPr algn="ctr"/>
            <a:fld id="{7A9B8ABA-E741-4B5A-BC12-4FB7471CFE15}" type="slidenum">
              <a:rPr lang="zh-CN" altLang="en-US" smtClean="0"/>
              <a:pPr algn="ctr"/>
              <a:t>28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8" name="文本框 7">
            <a:extLst>
              <a:ext uri="{FF2B5EF4-FFF2-40B4-BE49-F238E27FC236}">
                <a16:creationId xmlns:a16="http://schemas.microsoft.com/office/drawing/2014/main" id="{B4A837EF-0F5B-4CC1-810B-85D09B00BF49}"/>
              </a:ext>
            </a:extLst>
          </p:cNvPr>
          <p:cNvSpPr txBox="1"/>
          <p:nvPr/>
        </p:nvSpPr>
        <p:spPr>
          <a:xfrm>
            <a:off x="553112" y="1390381"/>
            <a:ext cx="8251134" cy="707886"/>
          </a:xfrm>
          <a:prstGeom prst="rect">
            <a:avLst/>
          </a:prstGeom>
          <a:noFill/>
        </p:spPr>
        <p:txBody>
          <a:bodyPr wrap="square" rtlCol="0">
            <a:spAutoFit/>
          </a:bodyPr>
          <a:lstStyle/>
          <a:p>
            <a:r>
              <a:rPr lang="en-US" altLang="zh-CN" sz="2000" dirty="0" err="1">
                <a:latin typeface="+mn-ea"/>
              </a:rPr>
              <a:t>DaTo</a:t>
            </a:r>
            <a:r>
              <a:rPr lang="zh-CN" altLang="en-US" sz="2000" dirty="0">
                <a:latin typeface="+mn-ea"/>
              </a:rPr>
              <a:t>提供快速搜索和高级搜索两种模式。</a:t>
            </a:r>
            <a:r>
              <a:rPr lang="zh-CN" altLang="zh-CN" sz="2000" dirty="0">
                <a:latin typeface="+mn-ea"/>
              </a:rPr>
              <a:t>在搜索结果页面，</a:t>
            </a:r>
            <a:r>
              <a:rPr lang="en-US" altLang="zh-CN" sz="2000" dirty="0" err="1">
                <a:latin typeface="+mn-ea"/>
              </a:rPr>
              <a:t>DaTo</a:t>
            </a:r>
            <a:r>
              <a:rPr lang="zh-CN" altLang="zh-CN" sz="2000" dirty="0">
                <a:latin typeface="+mn-ea"/>
              </a:rPr>
              <a:t>提供了一系列过滤功能，例如时间、资源类型或期刊名称</a:t>
            </a:r>
            <a:r>
              <a:rPr lang="zh-CN" altLang="zh-CN" dirty="0"/>
              <a:t>。</a:t>
            </a:r>
            <a:endParaRPr lang="zh-CN" altLang="en-US" dirty="0"/>
          </a:p>
        </p:txBody>
      </p:sp>
      <p:pic>
        <p:nvPicPr>
          <p:cNvPr id="10" name="图片 9">
            <a:extLst>
              <a:ext uri="{FF2B5EF4-FFF2-40B4-BE49-F238E27FC236}">
                <a16:creationId xmlns:a16="http://schemas.microsoft.com/office/drawing/2014/main" id="{E7D84515-7112-4CB3-818D-BD413D01A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54" y="2688498"/>
            <a:ext cx="4430461" cy="2535485"/>
          </a:xfrm>
          <a:prstGeom prst="rect">
            <a:avLst/>
          </a:prstGeom>
        </p:spPr>
      </p:pic>
      <p:pic>
        <p:nvPicPr>
          <p:cNvPr id="17" name="图片 16" descr="http://bis.zju.edu.cn/dato/static/assets/img/doc/search_demo.png">
            <a:extLst>
              <a:ext uri="{FF2B5EF4-FFF2-40B4-BE49-F238E27FC236}">
                <a16:creationId xmlns:a16="http://schemas.microsoft.com/office/drawing/2014/main" id="{D4729453-444B-4482-8574-7E5F26C6673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3876" y="2322911"/>
            <a:ext cx="3890370" cy="3144708"/>
          </a:xfrm>
          <a:prstGeom prst="rect">
            <a:avLst/>
          </a:prstGeom>
          <a:noFill/>
          <a:ln>
            <a:noFill/>
          </a:ln>
        </p:spPr>
      </p:pic>
      <p:sp>
        <p:nvSpPr>
          <p:cNvPr id="11" name="文本框 10">
            <a:extLst>
              <a:ext uri="{FF2B5EF4-FFF2-40B4-BE49-F238E27FC236}">
                <a16:creationId xmlns:a16="http://schemas.microsoft.com/office/drawing/2014/main" id="{4012E676-27AB-4D06-AF16-7F83301A6A66}"/>
              </a:ext>
            </a:extLst>
          </p:cNvPr>
          <p:cNvSpPr txBox="1"/>
          <p:nvPr/>
        </p:nvSpPr>
        <p:spPr>
          <a:xfrm>
            <a:off x="261081" y="5602619"/>
            <a:ext cx="2663505" cy="338554"/>
          </a:xfrm>
          <a:prstGeom prst="rect">
            <a:avLst/>
          </a:prstGeom>
          <a:noFill/>
        </p:spPr>
        <p:txBody>
          <a:bodyPr wrap="square" rtlCol="0">
            <a:spAutoFit/>
          </a:bodyPr>
          <a:lstStyle/>
          <a:p>
            <a:r>
              <a:rPr lang="en-US" altLang="zh-CN" sz="1600" dirty="0" err="1"/>
              <a:t>DaTo</a:t>
            </a:r>
            <a:r>
              <a:rPr lang="zh-CN" altLang="en-US" sz="1600" dirty="0"/>
              <a:t>主页</a:t>
            </a:r>
          </a:p>
        </p:txBody>
      </p:sp>
      <p:sp>
        <p:nvSpPr>
          <p:cNvPr id="14" name="文本框 13">
            <a:extLst>
              <a:ext uri="{FF2B5EF4-FFF2-40B4-BE49-F238E27FC236}">
                <a16:creationId xmlns:a16="http://schemas.microsoft.com/office/drawing/2014/main" id="{377ECCE5-D196-4DFF-8E6F-17301A49E08E}"/>
              </a:ext>
            </a:extLst>
          </p:cNvPr>
          <p:cNvSpPr txBox="1"/>
          <p:nvPr/>
        </p:nvSpPr>
        <p:spPr>
          <a:xfrm>
            <a:off x="4829986" y="5609369"/>
            <a:ext cx="2913052" cy="338554"/>
          </a:xfrm>
          <a:prstGeom prst="rect">
            <a:avLst/>
          </a:prstGeom>
          <a:noFill/>
        </p:spPr>
        <p:txBody>
          <a:bodyPr wrap="square" rtlCol="0">
            <a:spAutoFit/>
          </a:bodyPr>
          <a:lstStyle/>
          <a:p>
            <a:r>
              <a:rPr lang="en-US" altLang="zh-CN" sz="1600" dirty="0" err="1"/>
              <a:t>DaTo</a:t>
            </a:r>
            <a:r>
              <a:rPr lang="zh-CN" altLang="en-US" sz="1600" dirty="0"/>
              <a:t>的搜索结果展示界面</a:t>
            </a:r>
          </a:p>
        </p:txBody>
      </p:sp>
    </p:spTree>
    <p:extLst>
      <p:ext uri="{BB962C8B-B14F-4D97-AF65-F5344CB8AC3E}">
        <p14:creationId xmlns:p14="http://schemas.microsoft.com/office/powerpoint/2010/main" val="68972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99676" y="32699"/>
            <a:ext cx="6529520" cy="515056"/>
          </a:xfrm>
        </p:spPr>
        <p:txBody>
          <a:bodyPr>
            <a:noAutofit/>
          </a:bodyPr>
          <a:lstStyle/>
          <a:p>
            <a:r>
              <a:rPr lang="zh-CN" altLang="en-US" sz="2800" b="1" dirty="0">
                <a:latin typeface="华文楷体" panose="02010600040101010101" pitchFamily="2" charset="-122"/>
                <a:ea typeface="华文楷体" panose="02010600040101010101" pitchFamily="2" charset="-122"/>
              </a:rPr>
              <a:t>思考题</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76590" cy="365125"/>
          </a:xfrm>
        </p:spPr>
        <p:txBody>
          <a:bodyPr/>
          <a:lstStyle/>
          <a:p>
            <a:pPr algn="ctr"/>
            <a:fld id="{7A9B8ABA-E741-4B5A-BC12-4FB7471CFE15}" type="slidenum">
              <a:rPr lang="zh-CN" altLang="en-US" smtClean="0"/>
              <a:pPr algn="ctr"/>
              <a:t>29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136472"/>
          </a:xfrm>
        </p:spPr>
        <p:txBody>
          <a:bodyPr>
            <a:normAutofit/>
          </a:bodyPr>
          <a:lstStyle/>
          <a:p>
            <a:r>
              <a:rPr lang="en-US" altLang="zh-CN" dirty="0"/>
              <a:t>1</a:t>
            </a:r>
            <a:r>
              <a:rPr lang="zh-CN" altLang="en-US" dirty="0"/>
              <a:t>．一级数据库与二级数据库的区别是什么？</a:t>
            </a:r>
          </a:p>
          <a:p>
            <a:r>
              <a:rPr lang="en-US" altLang="zh-CN" dirty="0"/>
              <a:t>2</a:t>
            </a:r>
            <a:r>
              <a:rPr lang="zh-CN" altLang="en-US" dirty="0"/>
              <a:t>．数据库的</a:t>
            </a:r>
            <a:r>
              <a:rPr lang="en-US" altLang="zh-CN" dirty="0"/>
              <a:t>Flat File </a:t>
            </a:r>
            <a:r>
              <a:rPr lang="zh-CN" altLang="en-US" dirty="0"/>
              <a:t>和</a:t>
            </a:r>
            <a:r>
              <a:rPr lang="en-US" altLang="zh-CN" dirty="0"/>
              <a:t>XML </a:t>
            </a:r>
            <a:r>
              <a:rPr lang="zh-CN" altLang="en-US" dirty="0"/>
              <a:t>格式各有何特点？</a:t>
            </a:r>
          </a:p>
          <a:p>
            <a:r>
              <a:rPr lang="en-US" altLang="zh-CN" dirty="0"/>
              <a:t>3</a:t>
            </a:r>
            <a:r>
              <a:rPr lang="zh-CN" altLang="en-US" dirty="0"/>
              <a:t>．</a:t>
            </a:r>
            <a:r>
              <a:rPr lang="en-US" altLang="zh-CN" dirty="0"/>
              <a:t>Entrez </a:t>
            </a:r>
            <a:r>
              <a:rPr lang="zh-CN" altLang="en-US" dirty="0"/>
              <a:t>的检索途径有哪些？</a:t>
            </a:r>
            <a:endParaRPr lang="zh-CN" altLang="zh-CN"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44063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一、什么是数据库</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592652"/>
          </a:xfrm>
        </p:spPr>
        <p:txBody>
          <a:bodyPr>
            <a:normAutofit/>
          </a:bodyPr>
          <a:lstStyle/>
          <a:p>
            <a:r>
              <a:rPr lang="zh-CN" altLang="zh-CN" sz="2000" b="1" dirty="0"/>
              <a:t>数据库</a:t>
            </a:r>
            <a:r>
              <a:rPr lang="zh-CN" altLang="zh-CN" sz="2000" dirty="0"/>
              <a:t>（</a:t>
            </a:r>
            <a:r>
              <a:rPr lang="en-US" altLang="zh-CN" sz="2000" b="1" dirty="0"/>
              <a:t>database</a:t>
            </a:r>
            <a:r>
              <a:rPr lang="zh-CN" altLang="zh-CN" sz="2000" dirty="0"/>
              <a:t>）是一类用于存储和管理数据的计算机文档，是统一管理的相关数据的集合，其存储形式有利于数据信息的检索与调用。</a:t>
            </a:r>
            <a:endParaRPr lang="en-US" altLang="zh-CN" sz="2000" dirty="0"/>
          </a:p>
          <a:p>
            <a:r>
              <a:rPr lang="zh-CN" altLang="zh-CN" sz="2000" dirty="0"/>
              <a:t>数据库开发的主要任务是将数据以结构化记录的形式进行组织，以便于信息的检索。</a:t>
            </a:r>
            <a:endParaRPr lang="en-US" altLang="zh-CN" sz="2000" dirty="0"/>
          </a:p>
          <a:p>
            <a:r>
              <a:rPr lang="zh-CN" altLang="zh-CN" sz="2000" dirty="0"/>
              <a:t>数据库的每一条</a:t>
            </a:r>
            <a:r>
              <a:rPr lang="zh-CN" altLang="zh-CN" sz="2000" b="1" dirty="0"/>
              <a:t>记录</a:t>
            </a:r>
            <a:r>
              <a:rPr lang="zh-CN" altLang="zh-CN" sz="2000" dirty="0"/>
              <a:t>（</a:t>
            </a:r>
            <a:r>
              <a:rPr lang="en-US" altLang="zh-CN" sz="2000" b="1" dirty="0"/>
              <a:t>record</a:t>
            </a:r>
            <a:r>
              <a:rPr lang="zh-CN" altLang="zh-CN" sz="2000" dirty="0"/>
              <a:t>），也可以称为</a:t>
            </a:r>
            <a:r>
              <a:rPr lang="zh-CN" altLang="zh-CN" sz="2000" b="1" dirty="0"/>
              <a:t>条目</a:t>
            </a:r>
            <a:r>
              <a:rPr lang="zh-CN" altLang="zh-CN" sz="2000" dirty="0"/>
              <a:t>（</a:t>
            </a:r>
            <a:r>
              <a:rPr lang="en-US" altLang="zh-CN" sz="2000" b="1" dirty="0"/>
              <a:t>entry</a:t>
            </a:r>
            <a:r>
              <a:rPr lang="zh-CN" altLang="zh-CN" sz="2000" dirty="0"/>
              <a:t>），包含了多个描述某一类数据特性或属性的</a:t>
            </a:r>
            <a:r>
              <a:rPr lang="zh-CN" altLang="zh-CN" sz="2000" b="1" dirty="0"/>
              <a:t>字段</a:t>
            </a:r>
            <a:r>
              <a:rPr lang="zh-CN" altLang="zh-CN" sz="2000" dirty="0"/>
              <a:t>（</a:t>
            </a:r>
            <a:r>
              <a:rPr lang="en-US" altLang="zh-CN" sz="2000" b="1" dirty="0"/>
              <a:t>field</a:t>
            </a:r>
            <a:r>
              <a:rPr lang="zh-CN" altLang="zh-CN" sz="2000" dirty="0"/>
              <a:t>），如基因名、来源物种、序列的创建日期等，这也是数据结构化的基础；</a:t>
            </a:r>
            <a:r>
              <a:rPr lang="zh-CN" altLang="zh-CN" sz="2000" b="1" dirty="0"/>
              <a:t>值</a:t>
            </a:r>
            <a:r>
              <a:rPr lang="zh-CN" altLang="zh-CN" sz="2000" dirty="0"/>
              <a:t>（</a:t>
            </a:r>
            <a:r>
              <a:rPr lang="en-US" altLang="zh-CN" sz="2000" b="1" dirty="0"/>
              <a:t>value</a:t>
            </a:r>
            <a:r>
              <a:rPr lang="zh-CN" altLang="zh-CN" sz="2000" dirty="0"/>
              <a:t>）则是指每个记录中某个字段的具体内容。</a:t>
            </a:r>
            <a:endParaRPr lang="en-US" altLang="zh-CN" sz="2000" dirty="0"/>
          </a:p>
          <a:p>
            <a:r>
              <a:rPr lang="zh-CN" altLang="zh-CN" sz="2000" dirty="0"/>
              <a:t>当我们进行数据库记录的检索时，就是利用查询语言在整个数据库中查找符合条件（即对特定字段包含特定内容的限定）的所有记录的过程。例如，我们可以在</a:t>
            </a:r>
            <a:r>
              <a:rPr lang="en-US" altLang="zh-CN" sz="2000" dirty="0"/>
              <a:t>GenBank </a:t>
            </a:r>
            <a:r>
              <a:rPr lang="zh-CN" altLang="zh-CN" sz="2000" dirty="0"/>
              <a:t>核酸序列数据库中查找所有来源于人类（</a:t>
            </a:r>
            <a:r>
              <a:rPr lang="en-US" altLang="zh-CN" sz="2000" dirty="0"/>
              <a:t>organism</a:t>
            </a:r>
            <a:r>
              <a:rPr lang="zh-CN" altLang="zh-CN" sz="2000" dirty="0"/>
              <a:t>：</a:t>
            </a:r>
            <a:r>
              <a:rPr lang="en-US" altLang="zh-CN" sz="2000" i="1" dirty="0"/>
              <a:t>Homo sapiens</a:t>
            </a:r>
            <a:r>
              <a:rPr lang="zh-CN" altLang="zh-CN" sz="2000" dirty="0"/>
              <a:t>）、最近</a:t>
            </a:r>
            <a:r>
              <a:rPr lang="en-US" altLang="zh-CN" sz="2000" dirty="0"/>
              <a:t>30 </a:t>
            </a:r>
            <a:r>
              <a:rPr lang="zh-CN" altLang="zh-CN" sz="2000" dirty="0"/>
              <a:t>天公布的（</a:t>
            </a:r>
            <a:r>
              <a:rPr lang="en-US" altLang="zh-CN" sz="2000" dirty="0"/>
              <a:t>published </a:t>
            </a:r>
            <a:r>
              <a:rPr lang="en-US" altLang="zh-CN" sz="2000" dirty="0" err="1"/>
              <a:t>inthe</a:t>
            </a:r>
            <a:r>
              <a:rPr lang="en-US" altLang="zh-CN" sz="2000" dirty="0"/>
              <a:t> last 30 days</a:t>
            </a:r>
            <a:r>
              <a:rPr lang="zh-CN" altLang="zh-CN" sz="2000" dirty="0"/>
              <a:t>）、类型为</a:t>
            </a:r>
            <a:r>
              <a:rPr lang="en-US" altLang="zh-CN" sz="2000" dirty="0"/>
              <a:t>mRNA</a:t>
            </a:r>
            <a:r>
              <a:rPr lang="zh-CN" altLang="zh-CN" sz="2000" dirty="0"/>
              <a:t>（</a:t>
            </a:r>
            <a:r>
              <a:rPr lang="en-US" altLang="zh-CN" sz="2000" dirty="0"/>
              <a:t>molecular type</a:t>
            </a:r>
            <a:r>
              <a:rPr lang="zh-CN" altLang="zh-CN" sz="2000" dirty="0"/>
              <a:t>：</a:t>
            </a:r>
            <a:r>
              <a:rPr lang="en-US" altLang="zh-CN" sz="2000" dirty="0"/>
              <a:t>mRNA</a:t>
            </a:r>
            <a:r>
              <a:rPr lang="zh-CN" altLang="zh-CN" sz="2000" dirty="0"/>
              <a:t>）的核酸序列。</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560822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本课程教材：致学生的信</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0" name="灯片编号占位符 19"/>
          <p:cNvSpPr>
            <a:spLocks noGrp="1"/>
          </p:cNvSpPr>
          <p:nvPr>
            <p:ph type="sldNum" sz="quarter" idx="12"/>
          </p:nvPr>
        </p:nvSpPr>
        <p:spPr>
          <a:xfrm>
            <a:off x="8472881" y="6492875"/>
            <a:ext cx="494950" cy="365125"/>
          </a:xfrm>
        </p:spPr>
        <p:txBody>
          <a:bodyPr/>
          <a:lstStyle/>
          <a:p>
            <a:pPr algn="ctr"/>
            <a:fld id="{7A9B8ABA-E741-4B5A-BC12-4FB7471CFE15}" type="slidenum">
              <a:rPr lang="zh-CN" altLang="en-US" smtClean="0"/>
              <a:pPr algn="ctr"/>
              <a:t>30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a:extLst>
              <a:ext uri="{FF2B5EF4-FFF2-40B4-BE49-F238E27FC236}">
                <a16:creationId xmlns:a16="http://schemas.microsoft.com/office/drawing/2014/main" id="{1D01A49E-5596-48D0-B8FE-3A855D6E2A92}"/>
              </a:ext>
            </a:extLst>
          </p:cNvPr>
          <p:cNvSpPr txBox="1">
            <a:spLocks noChangeArrowheads="1"/>
          </p:cNvSpPr>
          <p:nvPr/>
        </p:nvSpPr>
        <p:spPr>
          <a:xfrm>
            <a:off x="388057" y="685228"/>
            <a:ext cx="2718033" cy="33366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Clr>
                <a:srgbClr val="C00000"/>
              </a:buClr>
              <a:buFont typeface="Wingdings" panose="05000000000000000000" pitchFamily="2" charset="2"/>
              <a:buChar char="p"/>
            </a:pPr>
            <a:r>
              <a:rPr lang="zh-CN" altLang="en-US" dirty="0"/>
              <a:t>提高学习兴趣</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扫一扫二维码</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做一做思考题</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练一练编程计算</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看一看实践视频</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读一读参考文献</a:t>
            </a:r>
          </a:p>
        </p:txBody>
      </p:sp>
      <p:pic>
        <p:nvPicPr>
          <p:cNvPr id="11" name="Picture 2" descr="第四版">
            <a:extLst>
              <a:ext uri="{FF2B5EF4-FFF2-40B4-BE49-F238E27FC236}">
                <a16:creationId xmlns:a16="http://schemas.microsoft.com/office/drawing/2014/main" id="{8CBBE458-61E7-4C64-926B-241F44E42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211" y="1171549"/>
            <a:ext cx="2860659" cy="396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生物信息学实验">
            <a:extLst>
              <a:ext uri="{FF2B5EF4-FFF2-40B4-BE49-F238E27FC236}">
                <a16:creationId xmlns:a16="http://schemas.microsoft.com/office/drawing/2014/main" id="{0F2C41F4-5274-4A36-9978-E0C1E45FD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566" y="1493999"/>
            <a:ext cx="2584434" cy="36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a:extLst>
              <a:ext uri="{FF2B5EF4-FFF2-40B4-BE49-F238E27FC236}">
                <a16:creationId xmlns:a16="http://schemas.microsoft.com/office/drawing/2014/main" id="{8B08DF59-4851-47D2-8181-D23319F01C53}"/>
              </a:ext>
            </a:extLst>
          </p:cNvPr>
          <p:cNvSpPr txBox="1">
            <a:spLocks noChangeArrowheads="1"/>
          </p:cNvSpPr>
          <p:nvPr/>
        </p:nvSpPr>
        <p:spPr bwMode="auto">
          <a:xfrm>
            <a:off x="44745" y="6490771"/>
            <a:ext cx="4273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800" b="1" dirty="0">
                <a:solidFill>
                  <a:srgbClr val="C00000"/>
                </a:solidFill>
                <a:latin typeface="Arial" panose="020B0604020202020204" pitchFamily="34" charset="0"/>
              </a:rPr>
              <a:t>致谢本章</a:t>
            </a:r>
            <a:r>
              <a:rPr lang="en-US" altLang="zh-CN" sz="1800" b="1" dirty="0">
                <a:solidFill>
                  <a:srgbClr val="C00000"/>
                </a:solidFill>
                <a:latin typeface="Arial" panose="020B0604020202020204" pitchFamily="34" charset="0"/>
              </a:rPr>
              <a:t>PPT</a:t>
            </a:r>
            <a:r>
              <a:rPr lang="zh-CN" altLang="en-US" sz="1800" b="1" dirty="0">
                <a:solidFill>
                  <a:srgbClr val="C00000"/>
                </a:solidFill>
                <a:latin typeface="Arial" panose="020B0604020202020204" pitchFamily="34" charset="0"/>
              </a:rPr>
              <a:t>贡献者：常咸元</a:t>
            </a:r>
            <a:r>
              <a:rPr lang="en-US" altLang="zh-CN" sz="1800" b="1" dirty="0">
                <a:solidFill>
                  <a:srgbClr val="C00000"/>
                </a:solidFill>
                <a:latin typeface="Arial" panose="020B0604020202020204" pitchFamily="34" charset="0"/>
              </a:rPr>
              <a:t>(</a:t>
            </a:r>
            <a:r>
              <a:rPr lang="zh-CN" altLang="en-US" sz="1800" b="1" dirty="0">
                <a:solidFill>
                  <a:srgbClr val="C00000"/>
                </a:solidFill>
                <a:latin typeface="Arial" panose="020B0604020202020204" pitchFamily="34" charset="0"/>
              </a:rPr>
              <a:t>浙江大学</a:t>
            </a:r>
            <a:r>
              <a:rPr lang="en-US" altLang="zh-CN" sz="1800" b="1" dirty="0">
                <a:solidFill>
                  <a:srgbClr val="C00000"/>
                </a:solidFill>
                <a:latin typeface="Arial" panose="020B0604020202020204" pitchFamily="34" charset="0"/>
              </a:rPr>
              <a:t>)</a:t>
            </a:r>
          </a:p>
        </p:txBody>
      </p:sp>
      <p:sp>
        <p:nvSpPr>
          <p:cNvPr id="15" name="文本框 4">
            <a:extLst>
              <a:ext uri="{FF2B5EF4-FFF2-40B4-BE49-F238E27FC236}">
                <a16:creationId xmlns:a16="http://schemas.microsoft.com/office/drawing/2014/main" id="{8A08B347-270B-41A4-8395-550F20441142}"/>
              </a:ext>
            </a:extLst>
          </p:cNvPr>
          <p:cNvSpPr txBox="1">
            <a:spLocks noChangeArrowheads="1"/>
          </p:cNvSpPr>
          <p:nvPr/>
        </p:nvSpPr>
        <p:spPr bwMode="auto">
          <a:xfrm>
            <a:off x="44745" y="5865644"/>
            <a:ext cx="31458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zh-CN" altLang="en-US" sz="1100" dirty="0"/>
              <a:t>http://bis.zju.edu.cn/binfo/textbook/</a:t>
            </a:r>
          </a:p>
        </p:txBody>
      </p:sp>
      <p:pic>
        <p:nvPicPr>
          <p:cNvPr id="16" name="图片 15">
            <a:extLst>
              <a:ext uri="{FF2B5EF4-FFF2-40B4-BE49-F238E27FC236}">
                <a16:creationId xmlns:a16="http://schemas.microsoft.com/office/drawing/2014/main" id="{3C98DE99-E176-445F-8049-1C903D1E0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30" y="4102309"/>
            <a:ext cx="1609899" cy="1609899"/>
          </a:xfrm>
          <a:prstGeom prst="rect">
            <a:avLst/>
          </a:prstGeom>
        </p:spPr>
      </p:pic>
      <p:sp>
        <p:nvSpPr>
          <p:cNvPr id="13" name="矩形 12">
            <a:extLst>
              <a:ext uri="{FF2B5EF4-FFF2-40B4-BE49-F238E27FC236}">
                <a16:creationId xmlns:a16="http://schemas.microsoft.com/office/drawing/2014/main" id="{432B9F29-265C-4B18-8819-37C5FCEC2CC4}"/>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7" name="Text Box 4">
            <a:extLst>
              <a:ext uri="{FF2B5EF4-FFF2-40B4-BE49-F238E27FC236}">
                <a16:creationId xmlns:a16="http://schemas.microsoft.com/office/drawing/2014/main" id="{661BC855-4F0E-4013-9F4F-5A47AD86E4F7}"/>
              </a:ext>
            </a:extLst>
          </p:cNvPr>
          <p:cNvSpPr txBox="1">
            <a:spLocks noChangeArrowheads="1"/>
          </p:cNvSpPr>
          <p:nvPr/>
        </p:nvSpPr>
        <p:spPr bwMode="auto">
          <a:xfrm>
            <a:off x="3391675" y="5675131"/>
            <a:ext cx="5588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b="1" dirty="0">
                <a:solidFill>
                  <a:srgbClr val="C00000"/>
                </a:solidFill>
                <a:latin typeface="Arial" panose="020B0604020202020204" pitchFamily="34" charset="0"/>
              </a:rPr>
              <a:t>欢迎更多老师参与完善本章节</a:t>
            </a:r>
            <a:r>
              <a:rPr lang="en-US" altLang="zh-CN" sz="2000" b="1" dirty="0">
                <a:solidFill>
                  <a:srgbClr val="C00000"/>
                </a:solidFill>
                <a:latin typeface="Arial" panose="020B0604020202020204" pitchFamily="34" charset="0"/>
              </a:rPr>
              <a:t>PPT</a:t>
            </a:r>
            <a:r>
              <a:rPr lang="zh-CN" altLang="en-US" sz="2000" b="1" dirty="0">
                <a:solidFill>
                  <a:srgbClr val="C00000"/>
                </a:solidFill>
                <a:latin typeface="Arial" panose="020B0604020202020204" pitchFamily="34" charset="0"/>
              </a:rPr>
              <a:t>内容，谢谢！</a:t>
            </a:r>
            <a:endParaRPr lang="en-US" altLang="zh-CN" sz="2000"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423388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二、数据库的类型</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720452"/>
            <a:ext cx="8001000" cy="4038274"/>
          </a:xfrm>
        </p:spPr>
        <p:txBody>
          <a:bodyPr>
            <a:normAutofit/>
          </a:bodyPr>
          <a:lstStyle/>
          <a:p>
            <a:pPr algn="just"/>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到目前为止，生物学数据库使用了</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4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种不同的数据库结构类型： </a:t>
            </a: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平面文件</a:t>
            </a: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关系型数据库</a:t>
            </a: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面向对象数据库</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基于</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Internet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平台的</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XML</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53221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三、生物学数据库</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376473"/>
            <a:ext cx="8001000" cy="5098301"/>
          </a:xfrm>
        </p:spPr>
        <p:txBody>
          <a:bodyPr>
            <a:normAutofit/>
          </a:bodyPr>
          <a:lstStyle/>
          <a:p>
            <a:r>
              <a:rPr lang="zh-CN" altLang="zh-CN" sz="2400" dirty="0">
                <a:latin typeface="+mn-ea"/>
              </a:rPr>
              <a:t>生物学数据库的类型多种多样</a:t>
            </a:r>
            <a:r>
              <a:rPr lang="zh-CN" altLang="en-US" sz="2400" dirty="0">
                <a:latin typeface="+mn-ea"/>
              </a:rPr>
              <a:t>，</a:t>
            </a:r>
            <a:r>
              <a:rPr lang="zh-CN" altLang="zh-CN" sz="2400" dirty="0">
                <a:latin typeface="+mn-ea"/>
              </a:rPr>
              <a:t>根据存放数据类型的不同，可以分为</a:t>
            </a:r>
            <a:endParaRPr lang="en-US" altLang="zh-CN" sz="2400" dirty="0">
              <a:latin typeface="+mn-ea"/>
            </a:endParaRPr>
          </a:p>
          <a:p>
            <a:pPr lvl="1"/>
            <a:r>
              <a:rPr lang="zh-CN" altLang="zh-CN" sz="2000" b="1" dirty="0">
                <a:latin typeface="+mn-ea"/>
              </a:rPr>
              <a:t>序列</a:t>
            </a:r>
            <a:r>
              <a:rPr lang="zh-CN" altLang="zh-CN" sz="2000" dirty="0">
                <a:latin typeface="+mn-ea"/>
              </a:rPr>
              <a:t>（如</a:t>
            </a:r>
            <a:r>
              <a:rPr lang="en-US" altLang="zh-CN" sz="2000" dirty="0">
                <a:latin typeface="+mn-ea"/>
              </a:rPr>
              <a:t>GenBank</a:t>
            </a:r>
            <a:r>
              <a:rPr lang="zh-CN" altLang="zh-CN" sz="2000" dirty="0">
                <a:latin typeface="+mn-ea"/>
              </a:rPr>
              <a:t>、</a:t>
            </a:r>
            <a:r>
              <a:rPr lang="en-US" altLang="zh-CN" sz="2000" dirty="0">
                <a:latin typeface="+mn-ea"/>
              </a:rPr>
              <a:t>Swiss-</a:t>
            </a:r>
            <a:r>
              <a:rPr lang="en-US" altLang="zh-CN" sz="2000" dirty="0" err="1">
                <a:latin typeface="+mn-ea"/>
              </a:rPr>
              <a:t>Prot</a:t>
            </a:r>
            <a:r>
              <a:rPr lang="en-US" altLang="zh-CN" sz="2000" dirty="0">
                <a:latin typeface="+mn-ea"/>
              </a:rPr>
              <a:t> </a:t>
            </a:r>
            <a:r>
              <a:rPr lang="zh-CN" altLang="zh-CN" sz="2000" dirty="0">
                <a:latin typeface="+mn-ea"/>
              </a:rPr>
              <a:t>等）</a:t>
            </a:r>
            <a:endParaRPr lang="en-US" altLang="zh-CN" sz="2000" dirty="0">
              <a:latin typeface="+mn-ea"/>
            </a:endParaRPr>
          </a:p>
          <a:p>
            <a:pPr lvl="1"/>
            <a:r>
              <a:rPr lang="zh-CN" altLang="zh-CN" sz="2000" dirty="0">
                <a:latin typeface="+mn-ea"/>
              </a:rPr>
              <a:t>（ 三维） </a:t>
            </a:r>
            <a:r>
              <a:rPr lang="zh-CN" altLang="zh-CN" sz="2000" b="1" dirty="0">
                <a:latin typeface="+mn-ea"/>
              </a:rPr>
              <a:t>结构</a:t>
            </a:r>
            <a:r>
              <a:rPr lang="zh-CN" altLang="zh-CN" sz="2000" dirty="0">
                <a:latin typeface="+mn-ea"/>
              </a:rPr>
              <a:t>（ 如</a:t>
            </a:r>
            <a:r>
              <a:rPr lang="en-US" altLang="zh-CN" sz="2000" dirty="0">
                <a:latin typeface="+mn-ea"/>
              </a:rPr>
              <a:t>PDB</a:t>
            </a:r>
            <a:r>
              <a:rPr lang="zh-CN" altLang="zh-CN" sz="2000" dirty="0">
                <a:latin typeface="+mn-ea"/>
              </a:rPr>
              <a:t>）</a:t>
            </a:r>
            <a:endParaRPr lang="en-US" altLang="zh-CN" sz="2000" dirty="0">
              <a:latin typeface="+mn-ea"/>
            </a:endParaRPr>
          </a:p>
          <a:p>
            <a:pPr lvl="1"/>
            <a:r>
              <a:rPr lang="zh-CN" altLang="zh-CN" sz="2000" b="1" dirty="0">
                <a:latin typeface="+mn-ea"/>
              </a:rPr>
              <a:t>文献</a:t>
            </a:r>
            <a:r>
              <a:rPr lang="zh-CN" altLang="zh-CN" sz="2000" dirty="0">
                <a:latin typeface="+mn-ea"/>
              </a:rPr>
              <a:t>（ 如</a:t>
            </a:r>
            <a:r>
              <a:rPr lang="en-US" altLang="zh-CN" sz="2000" dirty="0">
                <a:latin typeface="+mn-ea"/>
              </a:rPr>
              <a:t>NCBI </a:t>
            </a:r>
            <a:r>
              <a:rPr lang="zh-CN" altLang="zh-CN" sz="2000" dirty="0">
                <a:latin typeface="+mn-ea"/>
              </a:rPr>
              <a:t>的</a:t>
            </a:r>
            <a:r>
              <a:rPr lang="en-US" altLang="zh-CN" sz="2000" dirty="0">
                <a:latin typeface="+mn-ea"/>
              </a:rPr>
              <a:t>PubMed</a:t>
            </a:r>
            <a:r>
              <a:rPr lang="zh-CN" altLang="zh-CN" sz="2000" dirty="0">
                <a:latin typeface="+mn-ea"/>
              </a:rPr>
              <a:t>）</a:t>
            </a:r>
            <a:endParaRPr lang="en-US" altLang="zh-CN" sz="2000" dirty="0">
              <a:latin typeface="+mn-ea"/>
            </a:endParaRPr>
          </a:p>
          <a:p>
            <a:pPr lvl="1"/>
            <a:r>
              <a:rPr lang="zh-CN" altLang="zh-CN" sz="2000" b="1" dirty="0">
                <a:latin typeface="+mn-ea"/>
              </a:rPr>
              <a:t>序列特征</a:t>
            </a:r>
            <a:r>
              <a:rPr lang="zh-CN" altLang="zh-CN" sz="2000" dirty="0">
                <a:latin typeface="+mn-ea"/>
              </a:rPr>
              <a:t>（ 如</a:t>
            </a:r>
            <a:r>
              <a:rPr lang="en-US" altLang="zh-CN" sz="2000" dirty="0">
                <a:latin typeface="+mn-ea"/>
              </a:rPr>
              <a:t>PROSITE</a:t>
            </a:r>
            <a:r>
              <a:rPr lang="zh-CN" altLang="zh-CN" sz="2000" dirty="0">
                <a:latin typeface="+mn-ea"/>
              </a:rPr>
              <a:t>、</a:t>
            </a:r>
            <a:r>
              <a:rPr lang="en-US" altLang="zh-CN" sz="2000" dirty="0" err="1">
                <a:latin typeface="+mn-ea"/>
              </a:rPr>
              <a:t>Pfam</a:t>
            </a:r>
            <a:r>
              <a:rPr lang="en-US" altLang="zh-CN" sz="2000" dirty="0">
                <a:latin typeface="+mn-ea"/>
              </a:rPr>
              <a:t> </a:t>
            </a:r>
            <a:r>
              <a:rPr lang="zh-CN" altLang="zh-CN" sz="2000" dirty="0">
                <a:latin typeface="+mn-ea"/>
              </a:rPr>
              <a:t>等）</a:t>
            </a:r>
            <a:endParaRPr lang="en-US" altLang="zh-CN" sz="2000" dirty="0">
              <a:latin typeface="+mn-ea"/>
            </a:endParaRPr>
          </a:p>
          <a:p>
            <a:pPr lvl="1"/>
            <a:r>
              <a:rPr lang="zh-CN" altLang="zh-CN" sz="2000" b="1" dirty="0">
                <a:latin typeface="+mn-ea"/>
              </a:rPr>
              <a:t>基因组图谱</a:t>
            </a:r>
            <a:r>
              <a:rPr lang="zh-CN" altLang="zh-CN" sz="2000" dirty="0">
                <a:latin typeface="+mn-ea"/>
              </a:rPr>
              <a:t>（如</a:t>
            </a:r>
            <a:r>
              <a:rPr lang="en-US" altLang="zh-CN" sz="2000" dirty="0" err="1">
                <a:latin typeface="+mn-ea"/>
              </a:rPr>
              <a:t>MapViewer</a:t>
            </a:r>
            <a:r>
              <a:rPr lang="zh-CN" altLang="zh-CN" sz="2000" dirty="0">
                <a:latin typeface="+mn-ea"/>
              </a:rPr>
              <a:t>、</a:t>
            </a:r>
            <a:r>
              <a:rPr lang="en-US" altLang="zh-CN" sz="2000" dirty="0" err="1">
                <a:latin typeface="+mn-ea"/>
              </a:rPr>
              <a:t>Ensembl</a:t>
            </a:r>
            <a:r>
              <a:rPr lang="en-US" altLang="zh-CN" sz="2000" dirty="0">
                <a:latin typeface="+mn-ea"/>
              </a:rPr>
              <a:t> </a:t>
            </a:r>
            <a:r>
              <a:rPr lang="zh-CN" altLang="zh-CN" sz="2000" dirty="0">
                <a:latin typeface="+mn-ea"/>
              </a:rPr>
              <a:t>等）</a:t>
            </a:r>
            <a:endParaRPr lang="en-US" altLang="zh-CN" sz="2000" dirty="0">
              <a:latin typeface="+mn-ea"/>
            </a:endParaRPr>
          </a:p>
          <a:p>
            <a:pPr lvl="1"/>
            <a:r>
              <a:rPr lang="zh-CN" altLang="zh-CN" sz="2000" b="1" dirty="0">
                <a:latin typeface="+mn-ea"/>
              </a:rPr>
              <a:t>表达谱</a:t>
            </a:r>
            <a:r>
              <a:rPr lang="zh-CN" altLang="zh-CN" sz="2000" dirty="0">
                <a:latin typeface="+mn-ea"/>
              </a:rPr>
              <a:t>等多种数据库，每一种还可以进行更细致层次的划分。</a:t>
            </a:r>
            <a:endParaRPr lang="en-US" altLang="zh-CN" sz="2000" dirty="0">
              <a:latin typeface="+mn-ea"/>
            </a:endParaRPr>
          </a:p>
          <a:p>
            <a:r>
              <a:rPr lang="zh-CN" altLang="zh-CN" sz="2400" dirty="0">
                <a:latin typeface="+mn-ea"/>
              </a:rPr>
              <a:t>根据数据库存储的具体内容还可以分为</a:t>
            </a:r>
            <a:endParaRPr lang="en-US" altLang="zh-CN" sz="2400" dirty="0">
              <a:latin typeface="+mn-ea"/>
            </a:endParaRPr>
          </a:p>
          <a:p>
            <a:pPr lvl="1"/>
            <a:r>
              <a:rPr lang="zh-CN" altLang="zh-CN" sz="2000" b="1" dirty="0">
                <a:latin typeface="+mn-ea"/>
              </a:rPr>
              <a:t>一级数据库</a:t>
            </a:r>
            <a:endParaRPr lang="en-US" altLang="zh-CN" sz="2000" b="1" dirty="0">
              <a:latin typeface="+mn-ea"/>
            </a:endParaRPr>
          </a:p>
          <a:p>
            <a:pPr lvl="1"/>
            <a:r>
              <a:rPr lang="zh-CN" altLang="zh-CN" sz="2000" b="1" dirty="0">
                <a:latin typeface="+mn-ea"/>
              </a:rPr>
              <a:t>二级数据库</a:t>
            </a:r>
            <a:r>
              <a:rPr lang="zh-CN" altLang="zh-CN" sz="2000" dirty="0">
                <a:latin typeface="+mn-ea"/>
              </a:rPr>
              <a:t>（</a:t>
            </a:r>
            <a:r>
              <a:rPr lang="en-US" altLang="zh-CN" sz="2000" dirty="0">
                <a:latin typeface="+mn-ea"/>
              </a:rPr>
              <a:t>primary and secondary database</a:t>
            </a:r>
            <a:r>
              <a:rPr lang="zh-CN" altLang="zh-CN" sz="2000" dirty="0">
                <a:latin typeface="+mn-ea"/>
              </a:rPr>
              <a:t>）</a:t>
            </a:r>
            <a:endParaRPr lang="en-US" altLang="zh-CN" sz="2000" dirty="0">
              <a:latin typeface="+mn-ea"/>
            </a:endParaRPr>
          </a:p>
          <a:p>
            <a:pPr lvl="1"/>
            <a:r>
              <a:rPr lang="zh-CN" altLang="zh-CN" sz="2000" dirty="0">
                <a:latin typeface="+mn-ea"/>
              </a:rPr>
              <a:t>用户针对性更强的</a:t>
            </a:r>
            <a:r>
              <a:rPr lang="zh-CN" altLang="zh-CN" sz="2000" b="1" dirty="0">
                <a:latin typeface="+mn-ea"/>
              </a:rPr>
              <a:t>专用数据库</a:t>
            </a:r>
            <a:r>
              <a:rPr lang="zh-CN" altLang="zh-CN" sz="2000" dirty="0">
                <a:latin typeface="+mn-ea"/>
              </a:rPr>
              <a:t>（</a:t>
            </a:r>
            <a:r>
              <a:rPr lang="en-US" altLang="zh-CN" sz="2000" dirty="0" err="1">
                <a:latin typeface="+mn-ea"/>
              </a:rPr>
              <a:t>specializeddatabase</a:t>
            </a:r>
            <a:r>
              <a:rPr lang="zh-CN" altLang="zh-CN" sz="2000" dirty="0">
                <a:latin typeface="+mn-ea"/>
              </a:rPr>
              <a:t>）</a:t>
            </a:r>
          </a:p>
          <a:p>
            <a:pPr algn="ctr" eaLnBrk="1" hangingPunct="1">
              <a:lnSpc>
                <a:spcPct val="80000"/>
              </a:lnSpc>
              <a:buFont typeface="Wingdings" panose="05000000000000000000" pitchFamily="2" charset="2"/>
              <a:buNone/>
            </a:pPr>
            <a:endParaRPr kumimoji="1" lang="en-US" altLang="zh-CN" sz="2400" b="1"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88027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96046"/>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zh-CN" sz="24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一）一级数据库与二级数据库</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592652"/>
          </a:xfrm>
        </p:spPr>
        <p:txBody>
          <a:bodyPr>
            <a:normAutofit/>
          </a:bodyPr>
          <a:lstStyle/>
          <a:p>
            <a:r>
              <a:rPr lang="zh-CN" altLang="zh-CN" sz="2000" b="1" dirty="0">
                <a:latin typeface="+mn-ea"/>
              </a:rPr>
              <a:t>一级数据库</a:t>
            </a:r>
            <a:r>
              <a:rPr lang="zh-CN" altLang="zh-CN" sz="2000" dirty="0">
                <a:latin typeface="+mn-ea"/>
              </a:rPr>
              <a:t>属于档案数据库（</a:t>
            </a:r>
            <a:r>
              <a:rPr lang="en-US" altLang="zh-CN" sz="2000" dirty="0">
                <a:latin typeface="+mn-ea"/>
              </a:rPr>
              <a:t>archive</a:t>
            </a:r>
            <a:r>
              <a:rPr lang="zh-CN" altLang="zh-CN" sz="2000" dirty="0">
                <a:latin typeface="+mn-ea"/>
              </a:rPr>
              <a:t>），库中的主要内容是来源于实验室操作所得到的原始数据结果（如测序得到的序列或经过</a:t>
            </a:r>
            <a:r>
              <a:rPr lang="en-US" altLang="zh-CN" sz="2000" dirty="0">
                <a:latin typeface="+mn-ea"/>
              </a:rPr>
              <a:t>X </a:t>
            </a:r>
            <a:r>
              <a:rPr lang="zh-CN" altLang="zh-CN" sz="2000" dirty="0">
                <a:latin typeface="+mn-ea"/>
              </a:rPr>
              <a:t>射线晶体衍射所得到的三维结构数据等），也会包含一些基本的说明（如序列所属的物种、类型、序列发表的文献出处等）。</a:t>
            </a:r>
            <a:r>
              <a:rPr lang="zh-CN" altLang="en-US" sz="2000" dirty="0">
                <a:latin typeface="+mn-ea"/>
              </a:rPr>
              <a:t>如</a:t>
            </a:r>
            <a:r>
              <a:rPr lang="zh-CN" altLang="zh-CN" sz="2000" dirty="0">
                <a:latin typeface="+mn-ea"/>
              </a:rPr>
              <a:t>核酸序列数据库</a:t>
            </a:r>
            <a:r>
              <a:rPr lang="en-US" altLang="zh-CN" sz="2000" dirty="0">
                <a:latin typeface="+mn-ea"/>
              </a:rPr>
              <a:t>GenBank</a:t>
            </a:r>
            <a:r>
              <a:rPr lang="zh-CN" altLang="zh-CN" sz="2000" dirty="0">
                <a:latin typeface="+mn-ea"/>
              </a:rPr>
              <a:t>、</a:t>
            </a:r>
            <a:r>
              <a:rPr lang="en-US" altLang="zh-CN" sz="2000" dirty="0">
                <a:latin typeface="+mn-ea"/>
              </a:rPr>
              <a:t>EMBL</a:t>
            </a:r>
            <a:r>
              <a:rPr lang="zh-CN" altLang="zh-CN" sz="2000" dirty="0">
                <a:latin typeface="+mn-ea"/>
              </a:rPr>
              <a:t>、</a:t>
            </a:r>
            <a:r>
              <a:rPr lang="en-US" altLang="zh-CN" sz="2000" dirty="0">
                <a:latin typeface="+mn-ea"/>
              </a:rPr>
              <a:t>DDBJ </a:t>
            </a:r>
            <a:r>
              <a:rPr lang="zh-CN" altLang="zh-CN" sz="2000" dirty="0">
                <a:latin typeface="+mn-ea"/>
              </a:rPr>
              <a:t>及蛋白质结构数据库</a:t>
            </a:r>
            <a:r>
              <a:rPr lang="en-US" altLang="zh-CN" sz="2000" dirty="0">
                <a:latin typeface="+mn-ea"/>
              </a:rPr>
              <a:t>PDB</a:t>
            </a:r>
            <a:r>
              <a:rPr lang="zh-CN" altLang="zh-CN" sz="2000" dirty="0">
                <a:latin typeface="+mn-ea"/>
              </a:rPr>
              <a:t>（</a:t>
            </a:r>
            <a:r>
              <a:rPr lang="en-US" altLang="zh-CN" sz="2000" dirty="0">
                <a:latin typeface="+mn-ea"/>
              </a:rPr>
              <a:t>Protein Data Bank</a:t>
            </a:r>
            <a:r>
              <a:rPr lang="zh-CN" altLang="zh-CN" sz="2000" dirty="0">
                <a:latin typeface="+mn-ea"/>
              </a:rPr>
              <a:t>）就是典型的一级数据库。</a:t>
            </a:r>
            <a:endParaRPr lang="en-US" altLang="zh-CN" sz="2000" dirty="0">
              <a:latin typeface="+mn-ea"/>
            </a:endParaRPr>
          </a:p>
          <a:p>
            <a:endParaRPr lang="en-US" altLang="zh-CN" sz="2000" dirty="0">
              <a:latin typeface="+mn-ea"/>
            </a:endParaRPr>
          </a:p>
          <a:p>
            <a:r>
              <a:rPr lang="zh-CN" altLang="zh-CN" sz="2000" b="1" dirty="0">
                <a:latin typeface="+mn-ea"/>
              </a:rPr>
              <a:t>二级数据库</a:t>
            </a:r>
            <a:r>
              <a:rPr lang="zh-CN" altLang="zh-CN" sz="2000" dirty="0">
                <a:latin typeface="+mn-ea"/>
              </a:rPr>
              <a:t>是在一级数据库的信息基础上进行了计算加工处理并增加了许多人为的注释而构成的。例如，</a:t>
            </a:r>
            <a:r>
              <a:rPr lang="en-US" altLang="zh-CN" sz="2000" dirty="0">
                <a:latin typeface="+mn-ea"/>
              </a:rPr>
              <a:t>NCBI </a:t>
            </a:r>
            <a:r>
              <a:rPr lang="zh-CN" altLang="zh-CN" sz="2000" dirty="0">
                <a:latin typeface="+mn-ea"/>
              </a:rPr>
              <a:t>的</a:t>
            </a:r>
            <a:r>
              <a:rPr lang="en-US" altLang="zh-CN" sz="2000" dirty="0" err="1">
                <a:latin typeface="+mn-ea"/>
              </a:rPr>
              <a:t>RefSeq</a:t>
            </a:r>
            <a:r>
              <a:rPr lang="en-US" altLang="zh-CN" sz="2000" dirty="0">
                <a:latin typeface="+mn-ea"/>
              </a:rPr>
              <a:t> </a:t>
            </a:r>
            <a:r>
              <a:rPr lang="zh-CN" altLang="zh-CN" sz="2000" dirty="0">
                <a:latin typeface="+mn-ea"/>
              </a:rPr>
              <a:t>数据库，其</a:t>
            </a:r>
            <a:r>
              <a:rPr lang="en-US" altLang="zh-CN" sz="2000" dirty="0">
                <a:latin typeface="+mn-ea"/>
              </a:rPr>
              <a:t>mRNA </a:t>
            </a:r>
            <a:r>
              <a:rPr lang="zh-CN" altLang="zh-CN" sz="2000" dirty="0">
                <a:latin typeface="+mn-ea"/>
              </a:rPr>
              <a:t>序列是综合了</a:t>
            </a:r>
            <a:r>
              <a:rPr lang="en-US" altLang="zh-CN" sz="2000" dirty="0">
                <a:latin typeface="+mn-ea"/>
              </a:rPr>
              <a:t>GenBank </a:t>
            </a:r>
            <a:r>
              <a:rPr lang="zh-CN" altLang="zh-CN" sz="2000" dirty="0">
                <a:latin typeface="+mn-ea"/>
              </a:rPr>
              <a:t>中来源于同一物种相同基因的所有</a:t>
            </a:r>
            <a:r>
              <a:rPr lang="en-US" altLang="zh-CN" sz="2000" dirty="0">
                <a:latin typeface="+mn-ea"/>
              </a:rPr>
              <a:t>mRNA </a:t>
            </a:r>
            <a:r>
              <a:rPr lang="zh-CN" altLang="zh-CN" sz="2000" dirty="0">
                <a:latin typeface="+mn-ea"/>
              </a:rPr>
              <a:t>序列信息的一致性序列（</a:t>
            </a:r>
            <a:r>
              <a:rPr lang="en-US" altLang="zh-CN" sz="2000" dirty="0">
                <a:latin typeface="+mn-ea"/>
              </a:rPr>
              <a:t>consensus sequence</a:t>
            </a:r>
            <a:r>
              <a:rPr lang="zh-CN" altLang="zh-CN" sz="2000" dirty="0">
                <a:latin typeface="+mn-ea"/>
              </a:rPr>
              <a:t>）</a:t>
            </a:r>
            <a:r>
              <a:rPr lang="zh-CN" altLang="en-US" sz="2000" dirty="0">
                <a:latin typeface="+mn-ea"/>
              </a:rPr>
              <a:t>。</a:t>
            </a:r>
            <a:endParaRPr lang="en-US" altLang="zh-CN" sz="2000" dirty="0">
              <a:latin typeface="+mn-ea"/>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91854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6008" y="81107"/>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公共</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数据库与</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专业</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数据库</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592652"/>
          </a:xfrm>
        </p:spPr>
        <p:txBody>
          <a:bodyPr>
            <a:normAutofit/>
          </a:bodyPr>
          <a:lstStyle/>
          <a:p>
            <a:r>
              <a:rPr lang="zh-CN" altLang="zh-CN" sz="2000" b="1" dirty="0"/>
              <a:t>公共数据库</a:t>
            </a:r>
            <a:r>
              <a:rPr lang="zh-CN" altLang="zh-CN" sz="2000" dirty="0"/>
              <a:t>中大多数的蛋白质序列是将核酸序列中的编码序列区域（</a:t>
            </a:r>
            <a:r>
              <a:rPr lang="en-US" altLang="zh-CN" sz="2000" dirty="0"/>
              <a:t>coding sequence region</a:t>
            </a:r>
            <a:r>
              <a:rPr lang="zh-CN" altLang="zh-CN" sz="2000" dirty="0"/>
              <a:t>，</a:t>
            </a:r>
            <a:r>
              <a:rPr lang="en-US" altLang="zh-CN" sz="2000" dirty="0"/>
              <a:t>CDS</a:t>
            </a:r>
            <a:r>
              <a:rPr lang="zh-CN" altLang="zh-CN" sz="2000" dirty="0"/>
              <a:t>）进行蛋白质翻译后，通过后续的一些计算分析（如利用</a:t>
            </a:r>
            <a:r>
              <a:rPr lang="en-US" altLang="zh-CN" sz="2000" dirty="0"/>
              <a:t>BLAST </a:t>
            </a:r>
            <a:r>
              <a:rPr lang="zh-CN" altLang="zh-CN" sz="2000" dirty="0"/>
              <a:t>进行序列相似性分析），主观人为地为序列加上蛋白质产物名称及功能注释。也就是说，它们不是通过实验来确定的。</a:t>
            </a:r>
            <a:r>
              <a:rPr lang="zh-CN" altLang="en-US" sz="2000" dirty="0"/>
              <a:t>例如：</a:t>
            </a:r>
            <a:r>
              <a:rPr lang="en-US" altLang="zh-CN" sz="2000" dirty="0" err="1"/>
              <a:t>UniProt</a:t>
            </a:r>
            <a:r>
              <a:rPr lang="en-US" altLang="zh-CN" sz="2000" dirty="0"/>
              <a:t> </a:t>
            </a:r>
            <a:r>
              <a:rPr lang="zh-CN" altLang="zh-CN" sz="2000" dirty="0"/>
              <a:t>下属的</a:t>
            </a:r>
            <a:r>
              <a:rPr lang="en-US" altLang="zh-CN" sz="2000" dirty="0" err="1"/>
              <a:t>KnowledgeBase</a:t>
            </a:r>
            <a:r>
              <a:rPr lang="en-US" altLang="zh-CN" sz="2000" dirty="0"/>
              <a:t> </a:t>
            </a:r>
            <a:r>
              <a:rPr lang="zh-CN" altLang="zh-CN" sz="2000" dirty="0"/>
              <a:t>数据库，是由众多蛋白质专家人工校正注释的高质量</a:t>
            </a:r>
            <a:r>
              <a:rPr lang="en-US" altLang="zh-CN" sz="2000" dirty="0"/>
              <a:t>Swiss-</a:t>
            </a:r>
            <a:r>
              <a:rPr lang="en-US" altLang="zh-CN" sz="2000" dirty="0" err="1"/>
              <a:t>Prot</a:t>
            </a:r>
            <a:r>
              <a:rPr lang="en-US" altLang="zh-CN" sz="2000" dirty="0"/>
              <a:t> </a:t>
            </a:r>
            <a:r>
              <a:rPr lang="zh-CN" altLang="zh-CN" sz="2000" dirty="0"/>
              <a:t>和由计算预测得到各种蛋白质功能信息的</a:t>
            </a:r>
            <a:r>
              <a:rPr lang="en-US" altLang="zh-CN" sz="2000" dirty="0" err="1"/>
              <a:t>TrEMBL</a:t>
            </a:r>
            <a:r>
              <a:rPr lang="en-US" altLang="zh-CN" sz="2000" dirty="0"/>
              <a:t> </a:t>
            </a:r>
            <a:r>
              <a:rPr lang="zh-CN" altLang="zh-CN" sz="2000" dirty="0"/>
              <a:t>两部分组成，是目前最大的二级蛋白质序列数据库。</a:t>
            </a:r>
            <a:endParaRPr kumimoji="1" lang="en-US" altLang="zh-CN" sz="2000" b="1" dirty="0"/>
          </a:p>
          <a:p>
            <a:endParaRPr kumimoji="1" lang="en-US" altLang="zh-CN" sz="2000" b="1" dirty="0"/>
          </a:p>
          <a:p>
            <a:r>
              <a:rPr lang="zh-CN" altLang="en-US" sz="2000" b="1" dirty="0"/>
              <a:t>专业数据库</a:t>
            </a:r>
            <a:r>
              <a:rPr lang="zh-CN" altLang="en-US" sz="2000" dirty="0"/>
              <a:t>被开发出来以满足不同生物学研究团体对特定类型信息的需求。例如，专门研究小</a:t>
            </a:r>
            <a:r>
              <a:rPr lang="en-US" altLang="zh-CN" sz="2000" dirty="0"/>
              <a:t>RNA </a:t>
            </a:r>
            <a:r>
              <a:rPr lang="zh-CN" altLang="en-US" sz="2000" dirty="0"/>
              <a:t>的数据库或专门存储基因表达谱数据的数据库，以及专门为果蝇、线虫、拟南芥等基因组研究提供各类信息的专业数据库等。</a:t>
            </a:r>
            <a:endParaRPr lang="zh-CN"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10888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27030" y="59491"/>
            <a:ext cx="6328185" cy="515056"/>
          </a:xfrm>
        </p:spPr>
        <p:txBody>
          <a:bodyPr>
            <a:noAutofit/>
          </a:bodyPr>
          <a:lstStyle/>
          <a:p>
            <a:r>
              <a:rPr lang="zh-CN" altLang="zh-CN" sz="24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二）如何查找与研究相关的生物学资源</a:t>
            </a:r>
            <a:endParaRPr lang="zh-CN" altLang="en-US"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592652"/>
          </a:xfrm>
        </p:spPr>
        <p:txBody>
          <a:bodyPr>
            <a:normAutofit/>
          </a:bodyPr>
          <a:lstStyle/>
          <a:p>
            <a:r>
              <a:rPr lang="zh-CN" altLang="en-US" sz="2400" dirty="0"/>
              <a:t>利用公共搜索引擎</a:t>
            </a:r>
            <a:endParaRPr lang="en-US" altLang="zh-CN" sz="2400" dirty="0"/>
          </a:p>
          <a:p>
            <a:r>
              <a:rPr lang="zh-CN" altLang="en-US" sz="2400" dirty="0"/>
              <a:t>了解重要的生物信息学门户站点</a:t>
            </a:r>
            <a:endParaRPr lang="en-US" altLang="zh-CN" sz="2400" dirty="0"/>
          </a:p>
          <a:p>
            <a:r>
              <a:rPr lang="zh-CN" altLang="en-US" sz="2400" dirty="0"/>
              <a:t>利用</a:t>
            </a:r>
            <a:r>
              <a:rPr lang="en-US" altLang="zh-CN" sz="2400" dirty="0"/>
              <a:t>Nucleic Acid Research </a:t>
            </a:r>
            <a:r>
              <a:rPr lang="zh-CN" altLang="en-US" sz="2400" dirty="0"/>
              <a:t>杂志每年的数据库专辑</a:t>
            </a:r>
            <a:r>
              <a:rPr lang="en-US" altLang="zh-CN" sz="2400" dirty="0"/>
              <a:t>/ </a:t>
            </a:r>
            <a:r>
              <a:rPr lang="zh-CN" altLang="en-US" sz="2400" dirty="0"/>
              <a:t>网络服务器专辑</a:t>
            </a:r>
            <a:endParaRPr lang="en-US" altLang="zh-CN" sz="2400" dirty="0"/>
          </a:p>
          <a:p>
            <a:endParaRPr lang="zh-CN" altLang="zh-CN" sz="20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3" name="图片 2">
            <a:extLst>
              <a:ext uri="{FF2B5EF4-FFF2-40B4-BE49-F238E27FC236}">
                <a16:creationId xmlns:a16="http://schemas.microsoft.com/office/drawing/2014/main" id="{8ED5E488-B70E-421E-8D0D-32F2FF776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9622" y="2891476"/>
            <a:ext cx="2795289" cy="3338818"/>
          </a:xfrm>
          <a:prstGeom prst="rect">
            <a:avLst/>
          </a:prstGeom>
        </p:spPr>
      </p:pic>
      <p:sp>
        <p:nvSpPr>
          <p:cNvPr id="8" name="文本框 7">
            <a:extLst>
              <a:ext uri="{FF2B5EF4-FFF2-40B4-BE49-F238E27FC236}">
                <a16:creationId xmlns:a16="http://schemas.microsoft.com/office/drawing/2014/main" id="{A59E3C3E-8601-42B6-BDC2-B4690A512C57}"/>
              </a:ext>
            </a:extLst>
          </p:cNvPr>
          <p:cNvSpPr txBox="1"/>
          <p:nvPr/>
        </p:nvSpPr>
        <p:spPr>
          <a:xfrm>
            <a:off x="3119094" y="5677254"/>
            <a:ext cx="2650921" cy="646331"/>
          </a:xfrm>
          <a:prstGeom prst="rect">
            <a:avLst/>
          </a:prstGeom>
          <a:noFill/>
        </p:spPr>
        <p:txBody>
          <a:bodyPr wrap="square" rtlCol="0">
            <a:spAutoFit/>
          </a:bodyPr>
          <a:lstStyle/>
          <a:p>
            <a:r>
              <a:rPr lang="en-US" altLang="zh-CN" dirty="0"/>
              <a:t>Nucleic Acid Research  Database Issue 2020</a:t>
            </a:r>
            <a:endParaRPr lang="zh-CN" altLang="en-US" dirty="0"/>
          </a:p>
        </p:txBody>
      </p:sp>
    </p:spTree>
    <p:extLst>
      <p:ext uri="{BB962C8B-B14F-4D97-AF65-F5344CB8AC3E}">
        <p14:creationId xmlns:p14="http://schemas.microsoft.com/office/powerpoint/2010/main" val="162956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64833" y="-568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四、重要的生物信息站点</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592652"/>
          </a:xfrm>
        </p:spPr>
        <p:txBody>
          <a:bodyPr>
            <a:normAutofit/>
          </a:bodyPr>
          <a:lstStyle/>
          <a:p>
            <a:endParaRPr lang="en-US" altLang="zh-CN" sz="2400" dirty="0"/>
          </a:p>
          <a:p>
            <a:r>
              <a:rPr lang="en-US" altLang="zh-CN" sz="2400" dirty="0"/>
              <a:t>NCBI——</a:t>
            </a:r>
            <a:r>
              <a:rPr lang="zh-CN" altLang="en-US" sz="2400" dirty="0"/>
              <a:t>美国国家生物技术信息中心</a:t>
            </a:r>
            <a:endParaRPr lang="en-US" altLang="zh-CN" sz="2400" dirty="0"/>
          </a:p>
          <a:p>
            <a:r>
              <a:rPr kumimoji="1" lang="en-US" altLang="zh-CN" sz="2400" dirty="0"/>
              <a:t>EBI——</a:t>
            </a:r>
            <a:r>
              <a:rPr kumimoji="1" lang="zh-CN" altLang="en-US" sz="2400" dirty="0"/>
              <a:t>欧洲生物信息研究所</a:t>
            </a:r>
            <a:endParaRPr kumimoji="1" lang="en-US" altLang="zh-CN" sz="2400" dirty="0"/>
          </a:p>
          <a:p>
            <a:r>
              <a:rPr lang="en-US" altLang="zh-CN" sz="2400" dirty="0" err="1"/>
              <a:t>EMBnet</a:t>
            </a:r>
            <a:r>
              <a:rPr lang="en-US" altLang="zh-CN" sz="2400" dirty="0"/>
              <a:t>——</a:t>
            </a:r>
            <a:r>
              <a:rPr lang="zh-CN" altLang="en-US" sz="2400" dirty="0"/>
              <a:t>欧洲分子生物学信息网络</a:t>
            </a:r>
            <a:endParaRPr lang="en-US" altLang="zh-CN" sz="2400" dirty="0"/>
          </a:p>
          <a:p>
            <a:endParaRPr lang="en-US" altLang="zh-CN" sz="2400" dirty="0"/>
          </a:p>
          <a:p>
            <a:endParaRPr lang="en-US" altLang="zh-CN" sz="2400" dirty="0"/>
          </a:p>
          <a:p>
            <a:r>
              <a:rPr lang="en-US" altLang="zh-CN" sz="2400" dirty="0"/>
              <a:t>NGDC ——</a:t>
            </a:r>
            <a:r>
              <a:rPr lang="zh-CN" altLang="en-US" sz="2400" dirty="0"/>
              <a:t>国家基因组科学数据中心（国家生物信息中心）</a:t>
            </a:r>
            <a:endParaRPr lang="en-US" altLang="zh-CN" sz="2400" dirty="0"/>
          </a:p>
          <a:p>
            <a:endParaRPr kumimoji="1" lang="en-US" altLang="zh-CN" sz="2400" dirty="0"/>
          </a:p>
          <a:p>
            <a:endParaRPr kumimoji="1" lang="en-US" altLang="zh-CN" sz="2400" dirty="0"/>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943283874"/>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TotalTime>
  <Words>3238</Words>
  <Application>Microsoft Office PowerPoint</Application>
  <PresentationFormat>全屏显示(4:3)</PresentationFormat>
  <Paragraphs>192</Paragraphs>
  <Slides>30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等线</vt:lpstr>
      <vt:lpstr>华文楷体</vt:lpstr>
      <vt:lpstr>宋体</vt:lpstr>
      <vt:lpstr>Arial</vt:lpstr>
      <vt:lpstr>Calibri</vt:lpstr>
      <vt:lpstr>Calibri Light</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（二）如何查找与研究相关的生物学资源</vt:lpstr>
      <vt:lpstr>四、重要的生物信息站点</vt:lpstr>
      <vt:lpstr>（一）NCBI</vt:lpstr>
      <vt:lpstr>（二）EBI</vt:lpstr>
      <vt:lpstr>PowerPoint 演示文稿</vt:lpstr>
      <vt:lpstr>（四）NGDC</vt:lpstr>
      <vt:lpstr>PowerPoint 演示文稿</vt:lpstr>
      <vt:lpstr>一、生物信息学的平面文件格式——Flat 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思考题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haoyu chao</dc:creator>
  <cp:lastModifiedBy>MC</cp:lastModifiedBy>
  <cp:revision>69</cp:revision>
  <dcterms:created xsi:type="dcterms:W3CDTF">2022-09-02T06:05:02Z</dcterms:created>
  <dcterms:modified xsi:type="dcterms:W3CDTF">2022-09-08T08:26:40Z</dcterms:modified>
</cp:coreProperties>
</file>