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5" r:id="rId21"/>
    <p:sldId id="316" r:id="rId22"/>
    <p:sldId id="314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9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65278-DFBB-4EE2-B5EB-C42D7429A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B35382-92D7-46AA-BB0A-A4CF46C45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A7DB07-CA94-47B1-AF1A-3532241B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C0837E-E7C6-4057-A2C9-5637A7003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576D9F-99A1-48B9-AE82-C4B4A955C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1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043E15-7576-4209-BE9C-C7604A59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DCC8B2-A01D-4306-97F1-333C7084E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7DCBE2-A63B-4418-9719-C317CF0C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17979E-07EB-4591-86AC-0E96D55E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4EC068-A13F-4A92-8A62-48729BA1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99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58BBB05-033F-4A48-9A00-58C6C10A3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40BB35-3722-4184-93CE-FB0757ED6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803981-306C-4764-BE29-A7B1CDB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03948-BE71-47BF-924D-C72AB290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69D84B-A1CE-40EA-9E65-7F2BB8E1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7008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58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52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77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246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8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702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56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37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0E9E72-ADA8-4D9F-9C93-8E47E3C3A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47F1C-BED0-4412-BDF6-4189CDD3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AC3C20-9F9C-4594-84E2-84607F936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A08DCF-D61D-4719-BACA-522131D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97A34E-B046-4DCD-A3FD-C0052F27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495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034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1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98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DCFC9-455D-401D-A366-4D7BF67D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300EA3-007B-4B1C-BFE0-CB9C18222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EBDDEC-4A27-4FAA-8875-18B72743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A06EE9-764F-4A81-89CF-691311A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668B9CA-1A1B-4625-AC65-1C0969989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5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D8DFD-87F7-4A02-81F5-F66D3270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3ACDA0-7F04-4E87-8722-DD75EC45D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232C9E-3BF2-4A89-97F1-3AA31ED0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7D5F53-1614-43B8-A3AF-2AB28B67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8BF6C1-95F3-4E9D-9B30-53A744ED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D1B37-9FC9-41A6-B09B-8D4390AB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339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4F792F-4F2A-443F-8346-8E9E36638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522821-2385-4A0B-96B9-917C8B1E9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1CFA8D-E13E-40CF-8095-722EE1FE0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473729-7A24-411E-A829-DD90FEA63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B60395-303B-4A8A-B5DD-785183B78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815040-4FB3-43EC-BA55-E04F3A6A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4CAAAC-4B3D-49FE-99FB-BFFC23155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5817A3-714B-49F0-A7C5-1F80C0362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88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315E3E-B757-476F-A6F3-561583D4D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C87D28-C948-4C7F-951A-83AB5B267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F01EED7-F5DE-4055-862B-C3C9C47A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2BA53A-AA52-4D36-8E63-BABCDFC0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98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25DEB97-C898-46F1-9CE9-93104EB9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7714D67-684D-4C2B-B9C7-C6F83AC9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17D14F-4606-4A89-A888-85DE3BFDC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8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376D9C-ACC2-4945-8BB1-234046E7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1738D3-7CE5-49E7-9018-5F633C892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DFD28D-0751-4BDF-AAA7-8AFE305A0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9935FAA-3440-4AD9-A5E6-AC014463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17DC7BA-1672-4CB9-A407-33223994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0945B9-DFE7-46F1-9DDB-E760EAF4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6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4258-9E92-4E7E-9A7D-030062FD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DEB045-27FA-4610-9523-072AD5745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F8820D-5307-41D7-B333-449EB4D72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5D2A19-D451-4C7E-B50D-A42458980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5584F3-7736-4ABE-9E73-A15876AEB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6671F6-809E-4080-817F-F824A305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63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E8BC82-0FCB-4A94-AAB7-A081AFD4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703F38-05F7-474E-B159-799FD1D3F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8B5505-0B35-4FDF-8A66-BFE316AE2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4DD09-39E0-4006-A3EA-58A8483398B7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44EF45-8DCC-4911-8455-E3B273C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7D014C-8694-4629-93BE-2712BA53E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59836-ABC7-44C6-80A8-B4C084351D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99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78851-6AB1-4A79-B754-F2EC644C4BA8}" type="datetimeFigureOut">
              <a:rPr lang="zh-CN" altLang="en-US" smtClean="0"/>
              <a:t>2022/9/10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B8F4F-E495-4A14-A5BC-BA65E649EA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5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>
            <a:extLst>
              <a:ext uri="{FF2B5EF4-FFF2-40B4-BE49-F238E27FC236}">
                <a16:creationId xmlns:a16="http://schemas.microsoft.com/office/drawing/2014/main" id="{EC965C94-1187-40BA-AA3E-416C8982B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197" y="256054"/>
            <a:ext cx="249299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defTabSz="457189">
              <a:spcBef>
                <a:spcPct val="0"/>
              </a:spcBef>
              <a:buClrTx/>
              <a:buNone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普通高等教育</a:t>
            </a:r>
            <a:endParaRPr lang="en-US" altLang="zh-CN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189">
              <a:spcBef>
                <a:spcPct val="0"/>
              </a:spcBef>
              <a:buClrTx/>
              <a:buNone/>
            </a:pPr>
            <a:r>
              <a:rPr lang="zh-CN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“十四五”规划教材</a:t>
            </a:r>
            <a:endParaRPr lang="en-US" altLang="zh-CN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189">
              <a:spcBef>
                <a:spcPct val="0"/>
              </a:spcBef>
              <a:buClrTx/>
              <a:buNone/>
            </a:pPr>
            <a:endParaRPr lang="en-US" altLang="zh-CN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457189">
              <a:spcBef>
                <a:spcPct val="0"/>
              </a:spcBef>
              <a:buClr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生物信息学</a:t>
            </a: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defTabSz="457189">
              <a:spcBef>
                <a:spcPct val="0"/>
              </a:spcBef>
              <a:buClrTx/>
              <a:buNone/>
            </a:pP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Bioinformatics</a:t>
            </a:r>
          </a:p>
        </p:txBody>
      </p:sp>
      <p:pic>
        <p:nvPicPr>
          <p:cNvPr id="11" name="Picture 6" descr="生物信息学教材">
            <a:extLst>
              <a:ext uri="{FF2B5EF4-FFF2-40B4-BE49-F238E27FC236}">
                <a16:creationId xmlns:a16="http://schemas.microsoft.com/office/drawing/2014/main" id="{598813B8-6BF8-45E8-BE67-7776F363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25" y="77128"/>
            <a:ext cx="1524000" cy="21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55BFF576-B0DF-4D41-BBEB-776DBD8F7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863" y="2708920"/>
            <a:ext cx="65769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zh-CN" altLang="en-US" kern="0" dirty="0">
                <a:solidFill>
                  <a:srgbClr val="000000"/>
                </a:solidFill>
                <a:latin typeface="Verdana"/>
                <a:ea typeface="宋体"/>
              </a:rPr>
              <a:t>第五章：真核生物基因组的注释</a:t>
            </a:r>
            <a:endParaRPr lang="en-US" altLang="zh-CN" kern="0" dirty="0">
              <a:solidFill>
                <a:srgbClr val="000000"/>
              </a:solidFill>
              <a:latin typeface="Verdana"/>
              <a:ea typeface="宋体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5A18F2F-FBD4-404E-8B0C-2C6E3779788D}"/>
              </a:ext>
            </a:extLst>
          </p:cNvPr>
          <p:cNvCxnSpPr/>
          <p:nvPr/>
        </p:nvCxnSpPr>
        <p:spPr>
          <a:xfrm>
            <a:off x="1884727" y="2382473"/>
            <a:ext cx="86071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9971F163-4B23-43A8-9720-E6C22A5385C1}"/>
              </a:ext>
            </a:extLst>
          </p:cNvPr>
          <p:cNvSpPr txBox="1"/>
          <p:nvPr/>
        </p:nvSpPr>
        <p:spPr>
          <a:xfrm>
            <a:off x="6727082" y="256054"/>
            <a:ext cx="3764749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本</a:t>
            </a:r>
            <a:r>
              <a:rPr lang="en-US" altLang="zh-CN" dirty="0">
                <a:solidFill>
                  <a:srgbClr val="FFFF00"/>
                </a:solidFill>
              </a:rPr>
              <a:t>PPT</a:t>
            </a:r>
            <a:r>
              <a:rPr lang="zh-CN" altLang="en-US" dirty="0">
                <a:solidFill>
                  <a:srgbClr val="FFFF00"/>
                </a:solidFill>
              </a:rPr>
              <a:t>仅免费用于全国各院校教学，</a:t>
            </a:r>
            <a:endParaRPr lang="en-US" altLang="zh-CN" dirty="0">
              <a:solidFill>
                <a:srgbClr val="FFFF00"/>
              </a:solidFill>
            </a:endParaRPr>
          </a:p>
          <a:p>
            <a:r>
              <a:rPr lang="zh-CN" altLang="en-US" dirty="0">
                <a:solidFill>
                  <a:srgbClr val="FFFF00"/>
                </a:solidFill>
              </a:rPr>
              <a:t>不得用于商业目的，将视为侵权！</a:t>
            </a:r>
          </a:p>
        </p:txBody>
      </p:sp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五、蛋白质编码基因的功能注释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503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10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常用的数据库主要包括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NCBI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（非荣冗余蛋白质序列数据库）、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UniProt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KEGG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KOG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等。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90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第二节 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503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11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基因是指不编码蛋白质的基因，又称为非编码基因（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non-coding gene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ncRNA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），其编码产物为一条功能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分子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BC2FF42-CD06-4D19-B62F-491D7CA1A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784" y="2478526"/>
            <a:ext cx="3143127" cy="348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第二节 </a:t>
            </a:r>
            <a:r>
              <a:rPr lang="en-US" altLang="zh-CN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503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12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根据是否需要依赖基因组序列以外的信息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基因的预测方法分为两类，一类是基于相似性的预测方法，一类是从头开始的预测方法。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最全面的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家族序列和比对信息的数据库之一是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Rfam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数据库。</a:t>
            </a:r>
          </a:p>
        </p:txBody>
      </p:sp>
    </p:spTree>
    <p:extLst>
      <p:ext uri="{BB962C8B-B14F-4D97-AF65-F5344CB8AC3E}">
        <p14:creationId xmlns:p14="http://schemas.microsoft.com/office/powerpoint/2010/main" val="713858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第三节 重复序列的注释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503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13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串联重复序列（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tandem repeat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 分为：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microsatellite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minisatellite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软件：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Tandem Repeats Finder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散布的重复序列（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dispersed repeat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 大多是转座元件（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transposable element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），是指可以通过转座（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transposition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）过程在基因组内不同位置间移动的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片段。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转座机制：剪切和粘贴、复制和粘贴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 软件：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RepeatMasker</a:t>
            </a: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53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第四节 假基因的注释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503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14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假基因是基因组中与真基因序列相似但缺乏功能的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序列。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non-processed pseudogene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又称为复制型假基因，是通过基因组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复制或者不平衡交换产生的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多位于其同源功能基因的附近。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processed pseudogene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又称反转座假基因，来源于反转座事件，由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反转录成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，然后整合到基因组中。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7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15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147C5F2-BDC8-4370-ACF4-B2764765D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275" y="1636346"/>
            <a:ext cx="5409457" cy="425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249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16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（一）基于证据的基因注释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、转录物比对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黄瓜基因组使用的转录物数据库有：黄瓜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NCBI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下载）、甜瓜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MELOGEN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数据库）和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TIGR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植物转录数据库。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比对软件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PASA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AAT-gap2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、蛋白质比对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蛋白质数据来自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UniProt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数据库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  比对软件：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AAT-nap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Genewise</a:t>
            </a:r>
            <a:endParaRPr kumimoji="1" lang="en-US" altLang="zh-C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17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（二）构建基因预测训练集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基因预测训练集的构建对于从头开始基因预测及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EVM 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中权重的训练都是至关重要的。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（三）从头开始的基因预测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从头开始基因预测软件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——BGF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GlimmerHMM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SNAP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GENSCAN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en-US" altLang="zh-C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（四）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EVM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基因预测自动整合系统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18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85083" y="1012780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（五）基因功能注释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、寻找同源基因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使用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BLASTp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在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UniProt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数据库中进行相似性搜索同源基因。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F8F0D1-507B-47B8-BAA2-1E301F72C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603" y="2697800"/>
            <a:ext cx="6028265" cy="360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81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19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DC95E54-F091-4D99-845E-6A8A2610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809" y="1267435"/>
            <a:ext cx="5873819" cy="494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注释策略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A03F3723-5D02-47DE-9017-EE754DD5F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一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、基于证据的注释，即根据已有的实验证据（如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）、表达序列标签（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）和蛋白质序列进行蛋白质编码基因的注释。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、从头开始（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ab initio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）的基因预测，即只根据基因组的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序列对蛋白质编码基因进行预测。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三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、重新（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de novo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）基因预测，即通过与其他物种的基因组进行比较，从而预测一个新基因组中的蛋白质编码基因。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20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10A6667-757D-4364-91E5-B7BD6361C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060" y="1276784"/>
            <a:ext cx="7645047" cy="468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21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、结构域和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注释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结构域预测软件：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数据库的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InterproScan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程序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注释：由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的结构域提供	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5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22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C053CFE-40DC-49CC-8C04-B5E590637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519" y="1267435"/>
            <a:ext cx="4940704" cy="49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3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23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6" y="1317797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、代谢通路注释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KEGG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Kyoto encyclopedia of genes and genomes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00C2695-59B8-46D5-863E-7090B4438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8667" y="2738510"/>
            <a:ext cx="5409220" cy="34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69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24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CB016F3-476E-4C8D-BBB3-955A9B14D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683" y="1736971"/>
            <a:ext cx="4939073" cy="427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25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35DE19B-3CE2-47D0-8272-3B276A292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736" y="1267438"/>
            <a:ext cx="6468185" cy="5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87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三、重复序列的注释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26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91A603-836B-4BA9-AAE4-2E498D924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2031" y="1051625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（一）串联重复序列的注释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Tandem 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Rpeats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 Finder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D37BE0-5232-4D8A-B6C2-7C4876E52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273" y="2236802"/>
            <a:ext cx="5290516" cy="385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70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27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（二）转座元件的注释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、构建黄瓜特意的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de novo 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库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预测软件：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ReAS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RepeatScout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PILER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LTR_FINDER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en-US" altLang="zh-CN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、黄瓜的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de novo 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库的分类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10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一、蛋白质编码基因的注释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28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F8328D2-C4AF-4754-BD30-830124794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801" y="1276784"/>
            <a:ext cx="6337835" cy="49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31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三、重复序列的注释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29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F91A603-836B-4BA9-AAE4-2E498D9246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2031" y="1051625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、基因组水平上的转座元件的注释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B48547A-A39D-4A2D-9A8A-B8597F465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06" y="1976595"/>
            <a:ext cx="6667241" cy="425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6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注释策略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2BBBDF2-7B09-4243-8E68-9D36C747B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516" y="1181383"/>
            <a:ext cx="6384407" cy="475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27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四、假基因的注释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第五节 案例分析：黄瓜基因组的注释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76339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30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DE64E1-51E5-4104-9462-6CDE34FD3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4" y="1383679"/>
            <a:ext cx="4186847" cy="497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0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40402" y="84569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本课程教材：致学生的信</a:t>
            </a:r>
          </a:p>
        </p:txBody>
      </p:sp>
      <p:sp>
        <p:nvSpPr>
          <p:cNvPr id="6" name="矩形 5"/>
          <p:cNvSpPr/>
          <p:nvPr/>
        </p:nvSpPr>
        <p:spPr>
          <a:xfrm flipV="1">
            <a:off x="152400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9803935" y="6492876"/>
            <a:ext cx="687897" cy="365125"/>
          </a:xfrm>
        </p:spPr>
        <p:txBody>
          <a:bodyPr/>
          <a:lstStyle/>
          <a:p>
            <a:pPr algn="ctr"/>
            <a:fld id="{7A9B8ABA-E741-4B5A-BC12-4FB7471CFE15}" type="slidenum">
              <a:rPr lang="zh-CN" altLang="en-US" smtClean="0"/>
              <a:pPr algn="ctr"/>
              <a:t>31</a:t>
            </a:fld>
            <a:endParaRPr lang="zh-CN" altLang="en-US" dirty="0"/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2" y="48412"/>
            <a:ext cx="365949" cy="50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D01A49E-5596-48D0-B8FE-3A855D6E2A92}"/>
              </a:ext>
            </a:extLst>
          </p:cNvPr>
          <p:cNvSpPr txBox="1">
            <a:spLocks noChangeArrowheads="1"/>
          </p:cNvSpPr>
          <p:nvPr/>
        </p:nvSpPr>
        <p:spPr>
          <a:xfrm>
            <a:off x="1912058" y="685229"/>
            <a:ext cx="2718033" cy="33366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提高学习兴趣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扫一扫二维码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做一做思考题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练一练编程计算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看一看实践视频</a:t>
            </a:r>
            <a:endParaRPr lang="en-US" altLang="zh-CN" dirty="0"/>
          </a:p>
          <a:p>
            <a:pPr marL="342900" indent="-342900" algn="l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dirty="0"/>
              <a:t>读一读参考文献</a:t>
            </a:r>
          </a:p>
        </p:txBody>
      </p:sp>
      <p:pic>
        <p:nvPicPr>
          <p:cNvPr id="11" name="Picture 2" descr="第四版">
            <a:extLst>
              <a:ext uri="{FF2B5EF4-FFF2-40B4-BE49-F238E27FC236}">
                <a16:creationId xmlns:a16="http://schemas.microsoft.com/office/drawing/2014/main" id="{8CBBE458-61E7-4C64-926B-241F44E42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12" y="1171550"/>
            <a:ext cx="2860659" cy="39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生物信息学实验">
            <a:extLst>
              <a:ext uri="{FF2B5EF4-FFF2-40B4-BE49-F238E27FC236}">
                <a16:creationId xmlns:a16="http://schemas.microsoft.com/office/drawing/2014/main" id="{0F2C41F4-5274-4A36-9978-E0C1E45F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66" y="1494000"/>
            <a:ext cx="2584434" cy="36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8B08DF59-4851-47D2-8181-D23319F01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5" y="6490771"/>
            <a:ext cx="42739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致谢本章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贡献者：胡晓天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浙江大学</a:t>
            </a:r>
            <a:r>
              <a:rPr lang="en-US" altLang="zh-CN" sz="1800" b="1" dirty="0">
                <a:solidFill>
                  <a:srgbClr val="C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" name="文本框 4">
            <a:extLst>
              <a:ext uri="{FF2B5EF4-FFF2-40B4-BE49-F238E27FC236}">
                <a16:creationId xmlns:a16="http://schemas.microsoft.com/office/drawing/2014/main" id="{8A08B347-270B-41A4-8395-550F20441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746" y="5865644"/>
            <a:ext cx="31458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100" dirty="0"/>
              <a:t>http://bis.zju.edu.cn/binfo/textbook/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C98DE99-E176-445F-8049-1C903D1E0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31" y="4102310"/>
            <a:ext cx="1609899" cy="1609899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32B9F29-265C-4B18-8819-37C5FCEC2CC4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E73ABD24-DC2A-42FE-BD27-2A67DEF3D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676" y="5675131"/>
            <a:ext cx="5588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欢迎更多老师参与完善本章节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</a:rPr>
              <a:t>PPT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内容，谢谢！</a:t>
            </a:r>
            <a:endParaRPr lang="en-US" altLang="zh-CN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88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一、基于证据的基因注释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A03F3723-5D02-47DE-9017-EE754DD5F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（一）顺式比对</a:t>
            </a: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顺式比对是使用被注释基因组的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或者蛋白质序列与基因组序列进行比对后得到的最好的比对位点，而这个位点常常被认为就是转录或者翻译形成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或者蛋白质的基因。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常用的顺式比对程序如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AAT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SIM4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Splign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等。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650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一、基于证据的基因注释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A03F3723-5D02-47DE-9017-EE754DD5F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（二）反式比对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反式比对是使用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或者蛋白质序列与基因组进行比对得到同源位点（比对所用的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或者蛋白质并不来自于这个位点，往往属于同一个基因家族）。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常用的反式比对工具有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BLAT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Exonerate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和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GeneWise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623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二、从头开始的基因预测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6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A03F3723-5D02-47DE-9017-EE754DD5F4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从基因组测序一开始，一个明确的目标就是能够准确地进行从头开始（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ab initio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）的基因预测，即只依赖蕴含在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DNA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序列内部的信息来确定基因结构。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从头开始的基因预测包括两个主要步骤，即蛋白质编码基因特征的识别和基因结构的生成。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从头预测基因软件：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GENSCAN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547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二、从头开始的基因预测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7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880541-3F7B-4F66-AC21-795BDE3FE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85" y="1276783"/>
            <a:ext cx="4544128" cy="50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三、重新基因预测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8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重新预测软件：</a:t>
            </a:r>
            <a:r>
              <a:rPr kumimoji="1" lang="en-US" altLang="zh-CN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Twinscan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SGP2</a:t>
            </a: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、</a:t>
            </a:r>
            <a:r>
              <a:rPr kumimoji="1" lang="en-US" altLang="zh-CN" sz="1900" b="1" dirty="0">
                <a:latin typeface="Arial" panose="020B0604020202020204" pitchFamily="34" charset="0"/>
                <a:cs typeface="Arial" panose="020B0604020202020204" pitchFamily="34" charset="0"/>
              </a:rPr>
              <a:t>SLAM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964021" y="761727"/>
            <a:ext cx="4457440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四、整合信息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240405" y="84572"/>
            <a:ext cx="6874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dirty="0">
                <a:solidFill>
                  <a:prstClr val="black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第一节：蛋白质编码基因的注释</a:t>
            </a:r>
            <a:endParaRPr lang="en-US" altLang="zh-CN" sz="2400" dirty="0">
              <a:solidFill>
                <a:prstClr val="black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1524000" y="627707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074" y="781199"/>
            <a:ext cx="1120661" cy="486239"/>
          </a:xfrm>
          <a:prstGeom prst="rect">
            <a:avLst/>
          </a:prstGeom>
        </p:spPr>
      </p:pic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>
          <a:xfrm>
            <a:off x="10164663" y="6492878"/>
            <a:ext cx="327171" cy="365125"/>
          </a:xfrm>
        </p:spPr>
        <p:txBody>
          <a:bodyPr/>
          <a:lstStyle/>
          <a:p>
            <a:pPr algn="ctr" defTabSz="457189"/>
            <a:fld id="{7A9B8ABA-E741-4B5A-BC12-4FB7471CFE15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等线" panose="02010600030101010101" pitchFamily="2" charset="-122"/>
              </a:rPr>
              <a:pPr algn="ctr" defTabSz="457189"/>
              <a:t>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21" name="Picture 6" descr="生物信息学教材">
            <a:extLst>
              <a:ext uri="{FF2B5EF4-FFF2-40B4-BE49-F238E27FC236}">
                <a16:creationId xmlns:a16="http://schemas.microsoft.com/office/drawing/2014/main" id="{9EC40748-11A8-4349-A84A-2175AF42D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85" y="48414"/>
            <a:ext cx="365949" cy="50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E8382DF7-B8DD-4F7D-8E25-B649A3D3A638}"/>
              </a:ext>
            </a:extLst>
          </p:cNvPr>
          <p:cNvSpPr/>
          <p:nvPr/>
        </p:nvSpPr>
        <p:spPr>
          <a:xfrm flipV="1">
            <a:off x="1524000" y="6477075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189"/>
            <a:endParaRPr lang="zh-CN" altLang="en-US" sz="1351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8552A294-0ED8-4081-B2E3-C98EC409FF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68055" y="1484152"/>
            <a:ext cx="800100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（一）人工整合</a:t>
            </a:r>
          </a:p>
          <a:p>
            <a:pPr marL="0" indent="0">
              <a:lnSpc>
                <a:spcPct val="110000"/>
              </a:lnSpc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kumimoji="1" lang="zh-CN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（二）自动整合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endParaRPr kumimoji="1" lang="zh-CN" alt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46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1335</Words>
  <Application>Microsoft Office PowerPoint</Application>
  <PresentationFormat>宽屏</PresentationFormat>
  <Paragraphs>197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等线</vt:lpstr>
      <vt:lpstr>等线 Light</vt:lpstr>
      <vt:lpstr>华文楷体</vt:lpstr>
      <vt:lpstr>宋体</vt:lpstr>
      <vt:lpstr>Arial</vt:lpstr>
      <vt:lpstr>Calibri</vt:lpstr>
      <vt:lpstr>Calibri Light</vt:lpstr>
      <vt:lpstr>Verdana</vt:lpstr>
      <vt:lpstr>Wingdings</vt:lpstr>
      <vt:lpstr>Office 主题​​</vt:lpstr>
      <vt:lpstr>1_Office 主题​​</vt:lpstr>
      <vt:lpstr>PowerPoint 演示文稿</vt:lpstr>
      <vt:lpstr>注释策略</vt:lpstr>
      <vt:lpstr>注释策略</vt:lpstr>
      <vt:lpstr>一、基于证据的基因注释</vt:lpstr>
      <vt:lpstr>一、基于证据的基因注释</vt:lpstr>
      <vt:lpstr>二、从头开始的基因预测</vt:lpstr>
      <vt:lpstr>二、从头开始的基因预测</vt:lpstr>
      <vt:lpstr>三、重新基因预测</vt:lpstr>
      <vt:lpstr>四、整合信息</vt:lpstr>
      <vt:lpstr>五、蛋白质编码基因的功能注释</vt:lpstr>
      <vt:lpstr>PowerPoint 演示文稿</vt:lpstr>
      <vt:lpstr>PowerPoint 演示文稿</vt:lpstr>
      <vt:lpstr>PowerPoint 演示文稿</vt:lpstr>
      <vt:lpstr>PowerPoint 演示文稿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一、蛋白质编码基因的注释</vt:lpstr>
      <vt:lpstr>二、RNA基因的注释</vt:lpstr>
      <vt:lpstr>三、重复序列的注释</vt:lpstr>
      <vt:lpstr>一、蛋白质编码基因的注释</vt:lpstr>
      <vt:lpstr>一、蛋白质编码基因的注释</vt:lpstr>
      <vt:lpstr>三、重复序列的注释</vt:lpstr>
      <vt:lpstr>四、假基因的注释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Wu Shiauthie</dc:creator>
  <cp:lastModifiedBy>haoyu chao</cp:lastModifiedBy>
  <cp:revision>7</cp:revision>
  <dcterms:created xsi:type="dcterms:W3CDTF">2022-09-06T07:48:10Z</dcterms:created>
  <dcterms:modified xsi:type="dcterms:W3CDTF">2022-09-10T06:59:35Z</dcterms:modified>
</cp:coreProperties>
</file>