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298" r:id="rId4"/>
    <p:sldId id="299" r:id="rId5"/>
    <p:sldId id="300" r:id="rId6"/>
    <p:sldId id="301" r:id="rId7"/>
    <p:sldId id="345" r:id="rId8"/>
    <p:sldId id="302" r:id="rId9"/>
    <p:sldId id="303" r:id="rId10"/>
    <p:sldId id="304"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6" r:id="rId48"/>
    <p:sldId id="347" r:id="rId49"/>
    <p:sldId id="348" r:id="rId50"/>
    <p:sldId id="349" r:id="rId51"/>
    <p:sldId id="350" r:id="rId52"/>
    <p:sldId id="351" r:id="rId53"/>
    <p:sldId id="35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4" d="100"/>
          <a:sy n="94" d="100"/>
        </p:scale>
        <p:origin x="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第九章：</a:t>
            </a:r>
            <a:r>
              <a:rPr lang="zh-CN" altLang="en-US" kern="0" dirty="0">
                <a:solidFill>
                  <a:srgbClr val="000000"/>
                </a:solidFill>
                <a:latin typeface="Verdana"/>
                <a:ea typeface="宋体"/>
              </a:rPr>
              <a:t>系统生物学</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84D5C7A4-56B1-4D88-80F4-EDA5F8CD22C6}"/>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第三节：系统生物学基本技术与方法</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0899FD81-029F-43E8-8EE2-34D9A2D623E4}"/>
              </a:ext>
            </a:extLst>
          </p:cNvPr>
          <p:cNvSpPr/>
          <p:nvPr/>
        </p:nvSpPr>
        <p:spPr>
          <a:xfrm>
            <a:off x="1455488" y="768598"/>
            <a:ext cx="5314427" cy="5336846"/>
          </a:xfrm>
          <a:prstGeom prst="rect">
            <a:avLst/>
          </a:prstGeom>
        </p:spPr>
        <p:txBody>
          <a:bodyPr wrap="square">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四、系统行为分析</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五、系统生物学计算：数据与工具</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（一）计算数据日益重要</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（二）整体分析日显重要</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（三）计算模型越来越重要</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（四）计算模型的类型</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（五）模型细节的选择</a:t>
            </a:r>
          </a:p>
        </p:txBody>
      </p:sp>
    </p:spTree>
    <p:extLst>
      <p:ext uri="{BB962C8B-B14F-4D97-AF65-F5344CB8AC3E}">
        <p14:creationId xmlns:p14="http://schemas.microsoft.com/office/powerpoint/2010/main" val="325010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33F6D97C-A563-4E92-ADC9-BE7CDE584AE6}"/>
              </a:ext>
            </a:extLst>
          </p:cNvPr>
          <p:cNvSpPr/>
          <p:nvPr/>
        </p:nvSpPr>
        <p:spPr>
          <a:xfrm>
            <a:off x="1363210" y="881753"/>
            <a:ext cx="6161713" cy="1938992"/>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一、基于</a:t>
            </a:r>
            <a:r>
              <a:rPr lang="en-US" altLang="zh-CN" sz="2400" dirty="0">
                <a:latin typeface="华文楷体" panose="02010600040101010101" pitchFamily="2" charset="-122"/>
                <a:ea typeface="华文楷体" panose="02010600040101010101" pitchFamily="2" charset="-122"/>
                <a:cs typeface="+mj-cs"/>
              </a:rPr>
              <a:t>DBRF</a:t>
            </a:r>
            <a:r>
              <a:rPr lang="zh-CN" altLang="en-US" sz="2400" dirty="0">
                <a:latin typeface="华文楷体" panose="02010600040101010101" pitchFamily="2" charset="-122"/>
                <a:ea typeface="华文楷体" panose="02010600040101010101" pitchFamily="2" charset="-122"/>
                <a:cs typeface="+mj-cs"/>
              </a:rPr>
              <a:t>方法从稳态基因表达数据推测基因网络</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（一）基于差异表达调控识别方法推测基因调控网络</a:t>
            </a:r>
          </a:p>
        </p:txBody>
      </p:sp>
    </p:spTree>
    <p:extLst>
      <p:ext uri="{BB962C8B-B14F-4D97-AF65-F5344CB8AC3E}">
        <p14:creationId xmlns:p14="http://schemas.microsoft.com/office/powerpoint/2010/main" val="61890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D30E0B3D-04F2-47FA-AFCF-752E13503A33}"/>
              </a:ext>
            </a:extLst>
          </p:cNvPr>
          <p:cNvPicPr>
            <a:picLocks noChangeAspect="1"/>
          </p:cNvPicPr>
          <p:nvPr/>
        </p:nvPicPr>
        <p:blipFill>
          <a:blip r:embed="rId4"/>
          <a:stretch>
            <a:fillRect/>
          </a:stretch>
        </p:blipFill>
        <p:spPr>
          <a:xfrm>
            <a:off x="0" y="1407424"/>
            <a:ext cx="9144000" cy="2523557"/>
          </a:xfrm>
          <a:prstGeom prst="rect">
            <a:avLst/>
          </a:prstGeom>
        </p:spPr>
      </p:pic>
      <p:pic>
        <p:nvPicPr>
          <p:cNvPr id="9" name="图片 8">
            <a:extLst>
              <a:ext uri="{FF2B5EF4-FFF2-40B4-BE49-F238E27FC236}">
                <a16:creationId xmlns:a16="http://schemas.microsoft.com/office/drawing/2014/main" id="{29A8990A-17C0-4B8B-89E9-AA0A4A9A5028}"/>
              </a:ext>
            </a:extLst>
          </p:cNvPr>
          <p:cNvPicPr>
            <a:picLocks noChangeAspect="1"/>
          </p:cNvPicPr>
          <p:nvPr/>
        </p:nvPicPr>
        <p:blipFill>
          <a:blip r:embed="rId5"/>
          <a:stretch>
            <a:fillRect/>
          </a:stretch>
        </p:blipFill>
        <p:spPr>
          <a:xfrm>
            <a:off x="0" y="4107840"/>
            <a:ext cx="9144000" cy="2192375"/>
          </a:xfrm>
          <a:prstGeom prst="rect">
            <a:avLst/>
          </a:prstGeom>
        </p:spPr>
      </p:pic>
    </p:spTree>
    <p:extLst>
      <p:ext uri="{BB962C8B-B14F-4D97-AF65-F5344CB8AC3E}">
        <p14:creationId xmlns:p14="http://schemas.microsoft.com/office/powerpoint/2010/main" val="353492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BED498B2-2914-4CA1-A3BD-04410B64129E}"/>
              </a:ext>
            </a:extLst>
          </p:cNvPr>
          <p:cNvSpPr/>
          <p:nvPr/>
        </p:nvSpPr>
        <p:spPr>
          <a:xfrm>
            <a:off x="1396767" y="874363"/>
            <a:ext cx="4572000" cy="830997"/>
          </a:xfrm>
          <a:prstGeom prst="rect">
            <a:avLst/>
          </a:prstGeom>
        </p:spPr>
        <p:txBody>
          <a:bodyPr>
            <a:spAutoFit/>
          </a:bodyPr>
          <a:lstStyle/>
          <a:p>
            <a:r>
              <a:rPr lang="zh-CN" altLang="en-US" sz="2400" dirty="0">
                <a:latin typeface="华文楷体" panose="02010600040101010101" pitchFamily="2" charset="-122"/>
                <a:ea typeface="华文楷体" panose="02010600040101010101" pitchFamily="2" charset="-122"/>
                <a:cs typeface="+mj-cs"/>
              </a:rPr>
              <a:t>（二）网络模型</a:t>
            </a:r>
          </a:p>
          <a:p>
            <a:r>
              <a:rPr lang="zh-CN" altLang="en-US" sz="2400" dirty="0">
                <a:latin typeface="华文楷体" panose="02010600040101010101" pitchFamily="2" charset="-122"/>
                <a:ea typeface="华文楷体" panose="02010600040101010101" pitchFamily="2" charset="-122"/>
                <a:cs typeface="+mj-cs"/>
              </a:rPr>
              <a:t>基因表达的方程表示：</a:t>
            </a:r>
          </a:p>
        </p:txBody>
      </p:sp>
      <p:pic>
        <p:nvPicPr>
          <p:cNvPr id="10" name="图片 9">
            <a:extLst>
              <a:ext uri="{FF2B5EF4-FFF2-40B4-BE49-F238E27FC236}">
                <a16:creationId xmlns:a16="http://schemas.microsoft.com/office/drawing/2014/main" id="{FA87AF44-FE66-4696-806F-67BB4DEE531F}"/>
              </a:ext>
            </a:extLst>
          </p:cNvPr>
          <p:cNvPicPr>
            <a:picLocks noChangeAspect="1"/>
          </p:cNvPicPr>
          <p:nvPr/>
        </p:nvPicPr>
        <p:blipFill>
          <a:blip r:embed="rId4"/>
          <a:stretch>
            <a:fillRect/>
          </a:stretch>
        </p:blipFill>
        <p:spPr>
          <a:xfrm>
            <a:off x="0" y="1668078"/>
            <a:ext cx="9144000" cy="1805454"/>
          </a:xfrm>
          <a:prstGeom prst="rect">
            <a:avLst/>
          </a:prstGeom>
        </p:spPr>
      </p:pic>
      <p:pic>
        <p:nvPicPr>
          <p:cNvPr id="11" name="图片 10">
            <a:extLst>
              <a:ext uri="{FF2B5EF4-FFF2-40B4-BE49-F238E27FC236}">
                <a16:creationId xmlns:a16="http://schemas.microsoft.com/office/drawing/2014/main" id="{4F25524C-58A5-43B7-A0F5-25491F430982}"/>
              </a:ext>
            </a:extLst>
          </p:cNvPr>
          <p:cNvPicPr>
            <a:picLocks noChangeAspect="1"/>
          </p:cNvPicPr>
          <p:nvPr/>
        </p:nvPicPr>
        <p:blipFill>
          <a:blip r:embed="rId5"/>
          <a:stretch>
            <a:fillRect/>
          </a:stretch>
        </p:blipFill>
        <p:spPr>
          <a:xfrm>
            <a:off x="1203121" y="3713540"/>
            <a:ext cx="6553200" cy="1990725"/>
          </a:xfrm>
          <a:prstGeom prst="rect">
            <a:avLst/>
          </a:prstGeom>
        </p:spPr>
      </p:pic>
    </p:spTree>
    <p:extLst>
      <p:ext uri="{BB962C8B-B14F-4D97-AF65-F5344CB8AC3E}">
        <p14:creationId xmlns:p14="http://schemas.microsoft.com/office/powerpoint/2010/main" val="269064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413D51BA-0D40-452A-A8FA-E25ACF2B57E5}"/>
              </a:ext>
            </a:extLst>
          </p:cNvPr>
          <p:cNvSpPr/>
          <p:nvPr/>
        </p:nvSpPr>
        <p:spPr>
          <a:xfrm>
            <a:off x="1276732" y="881484"/>
            <a:ext cx="7227116" cy="2677656"/>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二、海胆</a:t>
            </a:r>
            <a:r>
              <a:rPr lang="en-US" altLang="zh-CN" sz="2400" dirty="0">
                <a:latin typeface="华文楷体" panose="02010600040101010101" pitchFamily="2" charset="-122"/>
                <a:ea typeface="华文楷体" panose="02010600040101010101" pitchFamily="2" charset="-122"/>
                <a:cs typeface="+mj-cs"/>
              </a:rPr>
              <a:t>cis-</a:t>
            </a:r>
            <a:r>
              <a:rPr lang="zh-CN" altLang="en-US" sz="2400" dirty="0">
                <a:latin typeface="华文楷体" panose="02010600040101010101" pitchFamily="2" charset="-122"/>
                <a:ea typeface="华文楷体" panose="02010600040101010101" pitchFamily="2" charset="-122"/>
                <a:cs typeface="+mj-cs"/>
              </a:rPr>
              <a:t>基因调控网络</a:t>
            </a:r>
          </a:p>
          <a:p>
            <a:endParaRPr lang="zh-CN" altLang="en-US" sz="2400" dirty="0">
              <a:latin typeface="华文楷体" panose="02010600040101010101" pitchFamily="2" charset="-122"/>
              <a:ea typeface="华文楷体" panose="02010600040101010101" pitchFamily="2" charset="-122"/>
              <a:cs typeface="+mj-cs"/>
            </a:endParaRP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反式逻辑定义蛋白质相互作用因子与它们控制的基因（或网络中其他转录因子）的相互作用。相反，顺式逻辑定义通过其状态（束缚或无束缚因子）产生特殊基因表达时空模式的启动子序列之间的精确关系。</a:t>
            </a:r>
          </a:p>
        </p:txBody>
      </p:sp>
    </p:spTree>
    <p:extLst>
      <p:ext uri="{BB962C8B-B14F-4D97-AF65-F5344CB8AC3E}">
        <p14:creationId xmlns:p14="http://schemas.microsoft.com/office/powerpoint/2010/main" val="32485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023B8341-ECC8-4572-92F2-66BD2A961C8A}"/>
              </a:ext>
            </a:extLst>
          </p:cNvPr>
          <p:cNvPicPr>
            <a:picLocks noChangeAspect="1"/>
          </p:cNvPicPr>
          <p:nvPr/>
        </p:nvPicPr>
        <p:blipFill>
          <a:blip r:embed="rId4"/>
          <a:stretch>
            <a:fillRect/>
          </a:stretch>
        </p:blipFill>
        <p:spPr>
          <a:xfrm>
            <a:off x="0" y="1516438"/>
            <a:ext cx="9144000" cy="4560366"/>
          </a:xfrm>
          <a:prstGeom prst="rect">
            <a:avLst/>
          </a:prstGeom>
        </p:spPr>
      </p:pic>
    </p:spTree>
    <p:extLst>
      <p:ext uri="{BB962C8B-B14F-4D97-AF65-F5344CB8AC3E}">
        <p14:creationId xmlns:p14="http://schemas.microsoft.com/office/powerpoint/2010/main" val="318140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第四节：基因表达调控网络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4EB0692C-0878-4923-B1A9-8A59FE821C4E}"/>
              </a:ext>
            </a:extLst>
          </p:cNvPr>
          <p:cNvPicPr>
            <a:picLocks noChangeAspect="1"/>
          </p:cNvPicPr>
          <p:nvPr/>
        </p:nvPicPr>
        <p:blipFill>
          <a:blip r:embed="rId4"/>
          <a:stretch>
            <a:fillRect/>
          </a:stretch>
        </p:blipFill>
        <p:spPr>
          <a:xfrm>
            <a:off x="0" y="1491041"/>
            <a:ext cx="9144000" cy="3875917"/>
          </a:xfrm>
          <a:prstGeom prst="rect">
            <a:avLst/>
          </a:prstGeom>
        </p:spPr>
      </p:pic>
    </p:spTree>
    <p:extLst>
      <p:ext uri="{BB962C8B-B14F-4D97-AF65-F5344CB8AC3E}">
        <p14:creationId xmlns:p14="http://schemas.microsoft.com/office/powerpoint/2010/main" val="114699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第五节：代谢网络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FE291FA4-DF20-47F8-8302-490E20F4B8C9}"/>
              </a:ext>
            </a:extLst>
          </p:cNvPr>
          <p:cNvSpPr/>
          <p:nvPr/>
        </p:nvSpPr>
        <p:spPr>
          <a:xfrm>
            <a:off x="1276732" y="806919"/>
            <a:ext cx="5416868"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一、酵母中控制半乳糖利用的代谢网络</a:t>
            </a:r>
          </a:p>
        </p:txBody>
      </p:sp>
      <p:pic>
        <p:nvPicPr>
          <p:cNvPr id="8" name="图片 7">
            <a:extLst>
              <a:ext uri="{FF2B5EF4-FFF2-40B4-BE49-F238E27FC236}">
                <a16:creationId xmlns:a16="http://schemas.microsoft.com/office/drawing/2014/main" id="{D56DA4B8-9D97-4F3E-B7AA-953359A4DE7A}"/>
              </a:ext>
            </a:extLst>
          </p:cNvPr>
          <p:cNvPicPr>
            <a:picLocks noChangeAspect="1"/>
          </p:cNvPicPr>
          <p:nvPr/>
        </p:nvPicPr>
        <p:blipFill>
          <a:blip r:embed="rId4"/>
          <a:stretch>
            <a:fillRect/>
          </a:stretch>
        </p:blipFill>
        <p:spPr>
          <a:xfrm>
            <a:off x="19050" y="1293157"/>
            <a:ext cx="9105900" cy="5153025"/>
          </a:xfrm>
          <a:prstGeom prst="rect">
            <a:avLst/>
          </a:prstGeom>
        </p:spPr>
      </p:pic>
    </p:spTree>
    <p:extLst>
      <p:ext uri="{BB962C8B-B14F-4D97-AF65-F5344CB8AC3E}">
        <p14:creationId xmlns:p14="http://schemas.microsoft.com/office/powerpoint/2010/main" val="413019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第五节：代谢网络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80CA7291-2755-4178-9E35-BDC370AB71A7}"/>
              </a:ext>
            </a:extLst>
          </p:cNvPr>
          <p:cNvSpPr/>
          <p:nvPr/>
        </p:nvSpPr>
        <p:spPr>
          <a:xfrm>
            <a:off x="1212208" y="806919"/>
            <a:ext cx="5608041" cy="1200329"/>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（一）网络的遗传和环境扰动</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（二）网络模型的构建和可视化显示</a:t>
            </a:r>
          </a:p>
        </p:txBody>
      </p:sp>
      <p:pic>
        <p:nvPicPr>
          <p:cNvPr id="9" name="图片 8">
            <a:extLst>
              <a:ext uri="{FF2B5EF4-FFF2-40B4-BE49-F238E27FC236}">
                <a16:creationId xmlns:a16="http://schemas.microsoft.com/office/drawing/2014/main" id="{663D79D9-B0E1-411C-A397-D0AE80396B89}"/>
              </a:ext>
            </a:extLst>
          </p:cNvPr>
          <p:cNvPicPr>
            <a:picLocks noChangeAspect="1"/>
          </p:cNvPicPr>
          <p:nvPr/>
        </p:nvPicPr>
        <p:blipFill>
          <a:blip r:embed="rId4"/>
          <a:stretch>
            <a:fillRect/>
          </a:stretch>
        </p:blipFill>
        <p:spPr>
          <a:xfrm>
            <a:off x="0" y="1973484"/>
            <a:ext cx="9144000" cy="4701953"/>
          </a:xfrm>
          <a:prstGeom prst="rect">
            <a:avLst/>
          </a:prstGeom>
        </p:spPr>
      </p:pic>
    </p:spTree>
    <p:extLst>
      <p:ext uri="{BB962C8B-B14F-4D97-AF65-F5344CB8AC3E}">
        <p14:creationId xmlns:p14="http://schemas.microsoft.com/office/powerpoint/2010/main" val="153249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第五节：代谢网络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4704B7C3-489B-49B5-8CCE-72F036ED69C7}"/>
              </a:ext>
            </a:extLst>
          </p:cNvPr>
          <p:cNvSpPr/>
          <p:nvPr/>
        </p:nvSpPr>
        <p:spPr>
          <a:xfrm>
            <a:off x="1134119" y="806919"/>
            <a:ext cx="3570208"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（三）观察与预测的比较</a:t>
            </a:r>
          </a:p>
        </p:txBody>
      </p:sp>
      <p:sp>
        <p:nvSpPr>
          <p:cNvPr id="9" name="矩形 8">
            <a:extLst>
              <a:ext uri="{FF2B5EF4-FFF2-40B4-BE49-F238E27FC236}">
                <a16:creationId xmlns:a16="http://schemas.microsoft.com/office/drawing/2014/main" id="{33930B82-A3A9-4A99-A8BF-A1D965BF6C02}"/>
              </a:ext>
            </a:extLst>
          </p:cNvPr>
          <p:cNvSpPr/>
          <p:nvPr/>
        </p:nvSpPr>
        <p:spPr>
          <a:xfrm>
            <a:off x="1276732" y="5444981"/>
            <a:ext cx="4185761"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（四）通过附加扰动修正模型</a:t>
            </a:r>
          </a:p>
        </p:txBody>
      </p:sp>
      <p:pic>
        <p:nvPicPr>
          <p:cNvPr id="10" name="图片 9">
            <a:extLst>
              <a:ext uri="{FF2B5EF4-FFF2-40B4-BE49-F238E27FC236}">
                <a16:creationId xmlns:a16="http://schemas.microsoft.com/office/drawing/2014/main" id="{281A249E-460F-4A50-9EA7-0525318EBA21}"/>
              </a:ext>
            </a:extLst>
          </p:cNvPr>
          <p:cNvPicPr>
            <a:picLocks noChangeAspect="1"/>
          </p:cNvPicPr>
          <p:nvPr/>
        </p:nvPicPr>
        <p:blipFill>
          <a:blip r:embed="rId4"/>
          <a:stretch>
            <a:fillRect/>
          </a:stretch>
        </p:blipFill>
        <p:spPr>
          <a:xfrm>
            <a:off x="0" y="1525802"/>
            <a:ext cx="9144000" cy="3806395"/>
          </a:xfrm>
          <a:prstGeom prst="rect">
            <a:avLst/>
          </a:prstGeom>
        </p:spPr>
      </p:pic>
    </p:spTree>
    <p:extLst>
      <p:ext uri="{BB962C8B-B14F-4D97-AF65-F5344CB8AC3E}">
        <p14:creationId xmlns:p14="http://schemas.microsoft.com/office/powerpoint/2010/main" val="323605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一、历史的机遇</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第一节：系统生物学基本概念</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文本框 7">
            <a:extLst>
              <a:ext uri="{FF2B5EF4-FFF2-40B4-BE49-F238E27FC236}">
                <a16:creationId xmlns:a16="http://schemas.microsoft.com/office/drawing/2014/main" id="{42A568C3-8947-4892-8230-1F50FC7D4539}"/>
              </a:ext>
            </a:extLst>
          </p:cNvPr>
          <p:cNvSpPr txBox="1"/>
          <p:nvPr/>
        </p:nvSpPr>
        <p:spPr>
          <a:xfrm>
            <a:off x="1440021" y="1267434"/>
            <a:ext cx="4588778" cy="461665"/>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二、生物还原论与生物综合论</a:t>
            </a:r>
          </a:p>
        </p:txBody>
      </p:sp>
      <p:pic>
        <p:nvPicPr>
          <p:cNvPr id="13" name="Picture 2">
            <a:extLst>
              <a:ext uri="{FF2B5EF4-FFF2-40B4-BE49-F238E27FC236}">
                <a16:creationId xmlns:a16="http://schemas.microsoft.com/office/drawing/2014/main" id="{B729CA0E-90C7-4AF7-BCF7-D6EC11D1A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649" y="1903010"/>
            <a:ext cx="3960812"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72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753C3BF6-8D38-4BDD-869A-A792960DC07F}"/>
              </a:ext>
            </a:extLst>
          </p:cNvPr>
          <p:cNvSpPr/>
          <p:nvPr/>
        </p:nvSpPr>
        <p:spPr>
          <a:xfrm>
            <a:off x="1276732" y="853086"/>
            <a:ext cx="6597942" cy="830997"/>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一、细菌化学趋向：一个鲁棒的信号转导模型</a:t>
            </a:r>
          </a:p>
          <a:p>
            <a:r>
              <a:rPr lang="zh-CN" altLang="en-US" sz="2400" dirty="0">
                <a:latin typeface="华文楷体" panose="02010600040101010101" pitchFamily="2" charset="-122"/>
                <a:ea typeface="华文楷体" panose="02010600040101010101" pitchFamily="2" charset="-122"/>
                <a:cs typeface="+mj-cs"/>
              </a:rPr>
              <a:t>（一）化学趋向的行为和分子生物学</a:t>
            </a:r>
          </a:p>
        </p:txBody>
      </p:sp>
      <p:pic>
        <p:nvPicPr>
          <p:cNvPr id="10" name="图片 9">
            <a:extLst>
              <a:ext uri="{FF2B5EF4-FFF2-40B4-BE49-F238E27FC236}">
                <a16:creationId xmlns:a16="http://schemas.microsoft.com/office/drawing/2014/main" id="{EF72B651-593A-40B3-B33C-B08645AD03A3}"/>
              </a:ext>
            </a:extLst>
          </p:cNvPr>
          <p:cNvPicPr>
            <a:picLocks noChangeAspect="1"/>
          </p:cNvPicPr>
          <p:nvPr/>
        </p:nvPicPr>
        <p:blipFill>
          <a:blip r:embed="rId4"/>
          <a:stretch>
            <a:fillRect/>
          </a:stretch>
        </p:blipFill>
        <p:spPr>
          <a:xfrm>
            <a:off x="319087" y="1975839"/>
            <a:ext cx="8505825" cy="4029075"/>
          </a:xfrm>
          <a:prstGeom prst="rect">
            <a:avLst/>
          </a:prstGeom>
        </p:spPr>
      </p:pic>
    </p:spTree>
    <p:extLst>
      <p:ext uri="{BB962C8B-B14F-4D97-AF65-F5344CB8AC3E}">
        <p14:creationId xmlns:p14="http://schemas.microsoft.com/office/powerpoint/2010/main" val="121844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04977073-AA57-4695-BE2C-A1C61086D958}"/>
              </a:ext>
            </a:extLst>
          </p:cNvPr>
          <p:cNvSpPr/>
          <p:nvPr/>
        </p:nvSpPr>
        <p:spPr>
          <a:xfrm>
            <a:off x="1061207" y="882590"/>
            <a:ext cx="6740554" cy="1200329"/>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（二）作为系统的性质模拟“鲁棒性”</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（三）细菌趋向性的完全适应和积分负反馈机制</a:t>
            </a:r>
          </a:p>
        </p:txBody>
      </p:sp>
      <p:pic>
        <p:nvPicPr>
          <p:cNvPr id="9" name="图片 8">
            <a:extLst>
              <a:ext uri="{FF2B5EF4-FFF2-40B4-BE49-F238E27FC236}">
                <a16:creationId xmlns:a16="http://schemas.microsoft.com/office/drawing/2014/main" id="{B210DF31-318C-4424-B0A9-3872DB521451}"/>
              </a:ext>
            </a:extLst>
          </p:cNvPr>
          <p:cNvPicPr>
            <a:picLocks noChangeAspect="1"/>
          </p:cNvPicPr>
          <p:nvPr/>
        </p:nvPicPr>
        <p:blipFill>
          <a:blip r:embed="rId4"/>
          <a:stretch>
            <a:fillRect/>
          </a:stretch>
        </p:blipFill>
        <p:spPr>
          <a:xfrm>
            <a:off x="1720005" y="2324303"/>
            <a:ext cx="5200650" cy="3752850"/>
          </a:xfrm>
          <a:prstGeom prst="rect">
            <a:avLst/>
          </a:prstGeom>
        </p:spPr>
      </p:pic>
    </p:spTree>
    <p:extLst>
      <p:ext uri="{BB962C8B-B14F-4D97-AF65-F5344CB8AC3E}">
        <p14:creationId xmlns:p14="http://schemas.microsoft.com/office/powerpoint/2010/main" val="235030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71D43E4A-D9F8-47F7-BCCE-E33FE2449E23}"/>
              </a:ext>
            </a:extLst>
          </p:cNvPr>
          <p:cNvSpPr/>
          <p:nvPr/>
        </p:nvSpPr>
        <p:spPr>
          <a:xfrm>
            <a:off x="1175623" y="806919"/>
            <a:ext cx="4185761"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（四）生物学网络的正向工程</a:t>
            </a:r>
          </a:p>
        </p:txBody>
      </p:sp>
      <p:pic>
        <p:nvPicPr>
          <p:cNvPr id="9" name="图片 8">
            <a:extLst>
              <a:ext uri="{FF2B5EF4-FFF2-40B4-BE49-F238E27FC236}">
                <a16:creationId xmlns:a16="http://schemas.microsoft.com/office/drawing/2014/main" id="{61B0A9AD-C34E-4C17-A162-35435E3E06D2}"/>
              </a:ext>
            </a:extLst>
          </p:cNvPr>
          <p:cNvPicPr>
            <a:picLocks noChangeAspect="1"/>
          </p:cNvPicPr>
          <p:nvPr/>
        </p:nvPicPr>
        <p:blipFill>
          <a:blip r:embed="rId4"/>
          <a:stretch>
            <a:fillRect/>
          </a:stretch>
        </p:blipFill>
        <p:spPr>
          <a:xfrm>
            <a:off x="716401" y="1558890"/>
            <a:ext cx="7591425" cy="4000500"/>
          </a:xfrm>
          <a:prstGeom prst="rect">
            <a:avLst/>
          </a:prstGeom>
        </p:spPr>
      </p:pic>
    </p:spTree>
    <p:extLst>
      <p:ext uri="{BB962C8B-B14F-4D97-AF65-F5344CB8AC3E}">
        <p14:creationId xmlns:p14="http://schemas.microsoft.com/office/powerpoint/2010/main" val="199060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FCFD6BB0-F644-491F-8B08-4BDAE40D27AB}"/>
              </a:ext>
            </a:extLst>
          </p:cNvPr>
          <p:cNvSpPr/>
          <p:nvPr/>
        </p:nvSpPr>
        <p:spPr>
          <a:xfrm>
            <a:off x="1276732" y="806919"/>
            <a:ext cx="7009002" cy="461665"/>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二、光传导中的单光子响应和钙介导反馈的重现性</a:t>
            </a:r>
          </a:p>
        </p:txBody>
      </p:sp>
      <p:pic>
        <p:nvPicPr>
          <p:cNvPr id="9" name="图片 8">
            <a:extLst>
              <a:ext uri="{FF2B5EF4-FFF2-40B4-BE49-F238E27FC236}">
                <a16:creationId xmlns:a16="http://schemas.microsoft.com/office/drawing/2014/main" id="{C2441D4C-CE87-492B-9FA3-748561EE544F}"/>
              </a:ext>
            </a:extLst>
          </p:cNvPr>
          <p:cNvPicPr>
            <a:picLocks noChangeAspect="1"/>
          </p:cNvPicPr>
          <p:nvPr/>
        </p:nvPicPr>
        <p:blipFill>
          <a:blip r:embed="rId4"/>
          <a:stretch>
            <a:fillRect/>
          </a:stretch>
        </p:blipFill>
        <p:spPr>
          <a:xfrm>
            <a:off x="0" y="1984388"/>
            <a:ext cx="9144000" cy="2889223"/>
          </a:xfrm>
          <a:prstGeom prst="rect">
            <a:avLst/>
          </a:prstGeom>
        </p:spPr>
      </p:pic>
    </p:spTree>
    <p:extLst>
      <p:ext uri="{BB962C8B-B14F-4D97-AF65-F5344CB8AC3E}">
        <p14:creationId xmlns:p14="http://schemas.microsoft.com/office/powerpoint/2010/main" val="358316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A0A3F82B-50C1-4281-8464-0FC9BCBDBB72}"/>
              </a:ext>
            </a:extLst>
          </p:cNvPr>
          <p:cNvPicPr>
            <a:picLocks noChangeAspect="1"/>
          </p:cNvPicPr>
          <p:nvPr/>
        </p:nvPicPr>
        <p:blipFill>
          <a:blip r:embed="rId4"/>
          <a:stretch>
            <a:fillRect/>
          </a:stretch>
        </p:blipFill>
        <p:spPr>
          <a:xfrm>
            <a:off x="1852612" y="1319212"/>
            <a:ext cx="5438775" cy="4219575"/>
          </a:xfrm>
          <a:prstGeom prst="rect">
            <a:avLst/>
          </a:prstGeom>
        </p:spPr>
      </p:pic>
    </p:spTree>
    <p:extLst>
      <p:ext uri="{BB962C8B-B14F-4D97-AF65-F5344CB8AC3E}">
        <p14:creationId xmlns:p14="http://schemas.microsoft.com/office/powerpoint/2010/main" val="1138682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0CADCA18-18B3-415A-8B86-F53B1952C741}"/>
              </a:ext>
            </a:extLst>
          </p:cNvPr>
          <p:cNvSpPr/>
          <p:nvPr/>
        </p:nvSpPr>
        <p:spPr>
          <a:xfrm>
            <a:off x="1276732" y="781196"/>
            <a:ext cx="7252283" cy="830997"/>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三、动态平衡和信号转导中的双相响应调节与正反馈及其应用</a:t>
            </a:r>
          </a:p>
        </p:txBody>
      </p:sp>
      <p:sp>
        <p:nvSpPr>
          <p:cNvPr id="4" name="矩形 3">
            <a:extLst>
              <a:ext uri="{FF2B5EF4-FFF2-40B4-BE49-F238E27FC236}">
                <a16:creationId xmlns:a16="http://schemas.microsoft.com/office/drawing/2014/main" id="{53E05377-638D-429D-87C2-A456CAF878A8}"/>
              </a:ext>
            </a:extLst>
          </p:cNvPr>
          <p:cNvSpPr/>
          <p:nvPr/>
        </p:nvSpPr>
        <p:spPr>
          <a:xfrm>
            <a:off x="1159165" y="1785145"/>
            <a:ext cx="4589718"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（一）双相调节正</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反馈偶联理论</a:t>
            </a:r>
          </a:p>
        </p:txBody>
      </p:sp>
      <p:pic>
        <p:nvPicPr>
          <p:cNvPr id="10" name="图片 9">
            <a:extLst>
              <a:ext uri="{FF2B5EF4-FFF2-40B4-BE49-F238E27FC236}">
                <a16:creationId xmlns:a16="http://schemas.microsoft.com/office/drawing/2014/main" id="{40694429-72BF-4319-BF18-FED0BD5A5E10}"/>
              </a:ext>
            </a:extLst>
          </p:cNvPr>
          <p:cNvPicPr>
            <a:picLocks noChangeAspect="1"/>
          </p:cNvPicPr>
          <p:nvPr/>
        </p:nvPicPr>
        <p:blipFill>
          <a:blip r:embed="rId4"/>
          <a:stretch>
            <a:fillRect/>
          </a:stretch>
        </p:blipFill>
        <p:spPr>
          <a:xfrm>
            <a:off x="444055" y="3006807"/>
            <a:ext cx="2524125" cy="933450"/>
          </a:xfrm>
          <a:prstGeom prst="rect">
            <a:avLst/>
          </a:prstGeom>
        </p:spPr>
      </p:pic>
      <p:pic>
        <p:nvPicPr>
          <p:cNvPr id="11" name="图片 10">
            <a:extLst>
              <a:ext uri="{FF2B5EF4-FFF2-40B4-BE49-F238E27FC236}">
                <a16:creationId xmlns:a16="http://schemas.microsoft.com/office/drawing/2014/main" id="{E4C5F8C2-97C5-446A-B386-B0D9563FBFFB}"/>
              </a:ext>
            </a:extLst>
          </p:cNvPr>
          <p:cNvPicPr>
            <a:picLocks noChangeAspect="1"/>
          </p:cNvPicPr>
          <p:nvPr/>
        </p:nvPicPr>
        <p:blipFill>
          <a:blip r:embed="rId5"/>
          <a:stretch>
            <a:fillRect/>
          </a:stretch>
        </p:blipFill>
        <p:spPr>
          <a:xfrm>
            <a:off x="3024231" y="2257279"/>
            <a:ext cx="5943600" cy="3819525"/>
          </a:xfrm>
          <a:prstGeom prst="rect">
            <a:avLst/>
          </a:prstGeom>
        </p:spPr>
      </p:pic>
    </p:spTree>
    <p:extLst>
      <p:ext uri="{BB962C8B-B14F-4D97-AF65-F5344CB8AC3E}">
        <p14:creationId xmlns:p14="http://schemas.microsoft.com/office/powerpoint/2010/main" val="414514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图片 10">
            <a:extLst>
              <a:ext uri="{FF2B5EF4-FFF2-40B4-BE49-F238E27FC236}">
                <a16:creationId xmlns:a16="http://schemas.microsoft.com/office/drawing/2014/main" id="{6552AC09-DE87-4239-A5CC-138BDD17C837}"/>
              </a:ext>
            </a:extLst>
          </p:cNvPr>
          <p:cNvPicPr>
            <a:picLocks noChangeAspect="1"/>
          </p:cNvPicPr>
          <p:nvPr/>
        </p:nvPicPr>
        <p:blipFill>
          <a:blip r:embed="rId4"/>
          <a:stretch>
            <a:fillRect/>
          </a:stretch>
        </p:blipFill>
        <p:spPr>
          <a:xfrm>
            <a:off x="1754917" y="700197"/>
            <a:ext cx="5105400" cy="2828925"/>
          </a:xfrm>
          <a:prstGeom prst="rect">
            <a:avLst/>
          </a:prstGeom>
        </p:spPr>
      </p:pic>
      <p:pic>
        <p:nvPicPr>
          <p:cNvPr id="12" name="图片 11">
            <a:extLst>
              <a:ext uri="{FF2B5EF4-FFF2-40B4-BE49-F238E27FC236}">
                <a16:creationId xmlns:a16="http://schemas.microsoft.com/office/drawing/2014/main" id="{2F61BAE3-1140-4811-8FC7-3381ED11196E}"/>
              </a:ext>
            </a:extLst>
          </p:cNvPr>
          <p:cNvPicPr>
            <a:picLocks noChangeAspect="1"/>
          </p:cNvPicPr>
          <p:nvPr/>
        </p:nvPicPr>
        <p:blipFill>
          <a:blip r:embed="rId5"/>
          <a:stretch>
            <a:fillRect/>
          </a:stretch>
        </p:blipFill>
        <p:spPr>
          <a:xfrm>
            <a:off x="1754917" y="3616688"/>
            <a:ext cx="5105400" cy="2779710"/>
          </a:xfrm>
          <a:prstGeom prst="rect">
            <a:avLst/>
          </a:prstGeom>
        </p:spPr>
      </p:pic>
    </p:spTree>
    <p:extLst>
      <p:ext uri="{BB962C8B-B14F-4D97-AF65-F5344CB8AC3E}">
        <p14:creationId xmlns:p14="http://schemas.microsoft.com/office/powerpoint/2010/main" val="46459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10F821AB-EB42-4E1E-8F15-FE7EFADD34B2}"/>
              </a:ext>
            </a:extLst>
          </p:cNvPr>
          <p:cNvPicPr>
            <a:picLocks noChangeAspect="1"/>
          </p:cNvPicPr>
          <p:nvPr/>
        </p:nvPicPr>
        <p:blipFill>
          <a:blip r:embed="rId4"/>
          <a:stretch>
            <a:fillRect/>
          </a:stretch>
        </p:blipFill>
        <p:spPr>
          <a:xfrm>
            <a:off x="1671725" y="1762563"/>
            <a:ext cx="5095875" cy="3152775"/>
          </a:xfrm>
          <a:prstGeom prst="rect">
            <a:avLst/>
          </a:prstGeom>
        </p:spPr>
      </p:pic>
    </p:spTree>
    <p:extLst>
      <p:ext uri="{BB962C8B-B14F-4D97-AF65-F5344CB8AC3E}">
        <p14:creationId xmlns:p14="http://schemas.microsoft.com/office/powerpoint/2010/main" val="399337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36E2F8B3-F24B-494E-8629-960A36E436C5}"/>
              </a:ext>
            </a:extLst>
          </p:cNvPr>
          <p:cNvSpPr/>
          <p:nvPr/>
        </p:nvSpPr>
        <p:spPr>
          <a:xfrm>
            <a:off x="1093049" y="797583"/>
            <a:ext cx="7711197" cy="1569660"/>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（二）结合蛋白质的</a:t>
            </a:r>
            <a:r>
              <a:rPr lang="en-US" altLang="zh-CN" sz="2400" dirty="0">
                <a:latin typeface="华文楷体" panose="02010600040101010101" pitchFamily="2" charset="-122"/>
                <a:ea typeface="华文楷体" panose="02010600040101010101" pitchFamily="2" charset="-122"/>
                <a:cs typeface="+mj-cs"/>
              </a:rPr>
              <a:t>TATA</a:t>
            </a:r>
            <a:r>
              <a:rPr lang="zh-CN" altLang="en-US" sz="2400" dirty="0">
                <a:latin typeface="华文楷体" panose="02010600040101010101" pitchFamily="2" charset="-122"/>
                <a:ea typeface="华文楷体" panose="02010600040101010101" pitchFamily="2" charset="-122"/>
                <a:cs typeface="+mj-cs"/>
              </a:rPr>
              <a:t>框和转录调控</a:t>
            </a:r>
          </a:p>
          <a:p>
            <a:r>
              <a:rPr lang="en-US" altLang="zh-CN" sz="2400" dirty="0">
                <a:latin typeface="华文楷体" panose="02010600040101010101" pitchFamily="2" charset="-122"/>
                <a:ea typeface="华文楷体" panose="02010600040101010101" pitchFamily="2" charset="-122"/>
                <a:cs typeface="+mj-cs"/>
              </a:rPr>
              <a:t>TATA</a:t>
            </a:r>
            <a:r>
              <a:rPr lang="zh-CN" altLang="en-US" sz="2400" dirty="0">
                <a:latin typeface="华文楷体" panose="02010600040101010101" pitchFamily="2" charset="-122"/>
                <a:ea typeface="华文楷体" panose="02010600040101010101" pitchFamily="2" charset="-122"/>
                <a:cs typeface="+mj-cs"/>
              </a:rPr>
              <a:t>框是许多高表达真核基因启动子中主要的元件，位于转录起始位点上游</a:t>
            </a:r>
            <a:r>
              <a:rPr lang="en-US" altLang="zh-CN" sz="2400" dirty="0">
                <a:latin typeface="华文楷体" panose="02010600040101010101" pitchFamily="2" charset="-122"/>
                <a:ea typeface="华文楷体" panose="02010600040101010101" pitchFamily="2" charset="-122"/>
                <a:cs typeface="+mj-cs"/>
              </a:rPr>
              <a:t>25~35bp</a:t>
            </a:r>
            <a:r>
              <a:rPr lang="zh-CN" altLang="en-US" sz="2400" dirty="0">
                <a:latin typeface="华文楷体" panose="02010600040101010101" pitchFamily="2" charset="-122"/>
                <a:ea typeface="华文楷体" panose="02010600040101010101" pitchFamily="2" charset="-122"/>
                <a:cs typeface="+mj-cs"/>
              </a:rPr>
              <a:t>的区域，是</a:t>
            </a:r>
            <a:r>
              <a:rPr lang="en-US" altLang="zh-CN" sz="2400" dirty="0">
                <a:latin typeface="华文楷体" panose="02010600040101010101" pitchFamily="2" charset="-122"/>
                <a:ea typeface="华文楷体" panose="02010600040101010101" pitchFamily="2" charset="-122"/>
                <a:cs typeface="+mj-cs"/>
              </a:rPr>
              <a:t>TATA</a:t>
            </a:r>
            <a:r>
              <a:rPr lang="zh-CN" altLang="en-US" sz="2400" dirty="0">
                <a:latin typeface="华文楷体" panose="02010600040101010101" pitchFamily="2" charset="-122"/>
                <a:ea typeface="华文楷体" panose="02010600040101010101" pitchFamily="2" charset="-122"/>
                <a:cs typeface="+mj-cs"/>
              </a:rPr>
              <a:t>结合蛋白（</a:t>
            </a:r>
            <a:r>
              <a:rPr lang="en-US" altLang="zh-CN" sz="2400" dirty="0">
                <a:latin typeface="华文楷体" panose="02010600040101010101" pitchFamily="2" charset="-122"/>
                <a:ea typeface="华文楷体" panose="02010600040101010101" pitchFamily="2" charset="-122"/>
                <a:cs typeface="+mj-cs"/>
              </a:rPr>
              <a:t>TBP</a:t>
            </a:r>
            <a:r>
              <a:rPr lang="zh-CN" altLang="en-US" sz="2400" dirty="0">
                <a:latin typeface="华文楷体" panose="02010600040101010101" pitchFamily="2" charset="-122"/>
                <a:ea typeface="华文楷体" panose="02010600040101010101" pitchFamily="2" charset="-122"/>
                <a:cs typeface="+mj-cs"/>
              </a:rPr>
              <a:t>）的结合位点。</a:t>
            </a:r>
          </a:p>
        </p:txBody>
      </p:sp>
      <p:pic>
        <p:nvPicPr>
          <p:cNvPr id="8" name="图片 7">
            <a:extLst>
              <a:ext uri="{FF2B5EF4-FFF2-40B4-BE49-F238E27FC236}">
                <a16:creationId xmlns:a16="http://schemas.microsoft.com/office/drawing/2014/main" id="{485EB501-3080-4904-9C3C-6F9706FE39E4}"/>
              </a:ext>
            </a:extLst>
          </p:cNvPr>
          <p:cNvPicPr>
            <a:picLocks noChangeAspect="1"/>
          </p:cNvPicPr>
          <p:nvPr/>
        </p:nvPicPr>
        <p:blipFill>
          <a:blip r:embed="rId4"/>
          <a:stretch>
            <a:fillRect/>
          </a:stretch>
        </p:blipFill>
        <p:spPr>
          <a:xfrm>
            <a:off x="0" y="2755942"/>
            <a:ext cx="9144000" cy="3304475"/>
          </a:xfrm>
          <a:prstGeom prst="rect">
            <a:avLst/>
          </a:prstGeom>
        </p:spPr>
      </p:pic>
    </p:spTree>
    <p:extLst>
      <p:ext uri="{BB962C8B-B14F-4D97-AF65-F5344CB8AC3E}">
        <p14:creationId xmlns:p14="http://schemas.microsoft.com/office/powerpoint/2010/main" val="123957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0A6FE516-0E97-4ADE-A081-AEE03252EEAE}"/>
              </a:ext>
            </a:extLst>
          </p:cNvPr>
          <p:cNvSpPr txBox="1"/>
          <p:nvPr/>
        </p:nvSpPr>
        <p:spPr>
          <a:xfrm>
            <a:off x="1276732" y="881324"/>
            <a:ext cx="4874003" cy="461665"/>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（三）细胞质内</a:t>
            </a:r>
            <a:r>
              <a:rPr lang="en-US" altLang="zh-CN" sz="2400" dirty="0">
                <a:latin typeface="华文楷体" panose="02010600040101010101" pitchFamily="2" charset="-122"/>
                <a:ea typeface="华文楷体" panose="02010600040101010101" pitchFamily="2" charset="-122"/>
                <a:cs typeface="+mj-cs"/>
              </a:rPr>
              <a:t>Ca</a:t>
            </a:r>
            <a:r>
              <a:rPr lang="en-US" altLang="zh-CN" sz="2400" baseline="30000" dirty="0">
                <a:latin typeface="华文楷体" panose="02010600040101010101" pitchFamily="2" charset="-122"/>
                <a:ea typeface="华文楷体" panose="02010600040101010101" pitchFamily="2" charset="-122"/>
                <a:cs typeface="+mj-cs"/>
              </a:rPr>
              <a:t>2+</a:t>
            </a:r>
            <a:r>
              <a:rPr lang="zh-CN" altLang="en-US" sz="2400" dirty="0">
                <a:latin typeface="华文楷体" panose="02010600040101010101" pitchFamily="2" charset="-122"/>
                <a:ea typeface="华文楷体" panose="02010600040101010101" pitchFamily="2" charset="-122"/>
                <a:cs typeface="+mj-cs"/>
              </a:rPr>
              <a:t>浓度的调节</a:t>
            </a:r>
          </a:p>
        </p:txBody>
      </p:sp>
      <p:pic>
        <p:nvPicPr>
          <p:cNvPr id="9" name="图片 8">
            <a:extLst>
              <a:ext uri="{FF2B5EF4-FFF2-40B4-BE49-F238E27FC236}">
                <a16:creationId xmlns:a16="http://schemas.microsoft.com/office/drawing/2014/main" id="{EAE24981-534D-4090-8BE0-996D6A1BA643}"/>
              </a:ext>
            </a:extLst>
          </p:cNvPr>
          <p:cNvPicPr>
            <a:picLocks noChangeAspect="1"/>
          </p:cNvPicPr>
          <p:nvPr/>
        </p:nvPicPr>
        <p:blipFill>
          <a:blip r:embed="rId4"/>
          <a:stretch>
            <a:fillRect/>
          </a:stretch>
        </p:blipFill>
        <p:spPr>
          <a:xfrm>
            <a:off x="1180718" y="1640797"/>
            <a:ext cx="6686550" cy="4210050"/>
          </a:xfrm>
          <a:prstGeom prst="rect">
            <a:avLst/>
          </a:prstGeom>
        </p:spPr>
      </p:pic>
    </p:spTree>
    <p:extLst>
      <p:ext uri="{BB962C8B-B14F-4D97-AF65-F5344CB8AC3E}">
        <p14:creationId xmlns:p14="http://schemas.microsoft.com/office/powerpoint/2010/main" val="387308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三、什么是系统生物学</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第一节：系统生物学基本概念</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D1059297-B86A-49E7-9212-937A5494C91B}"/>
              </a:ext>
            </a:extLst>
          </p:cNvPr>
          <p:cNvSpPr/>
          <p:nvPr/>
        </p:nvSpPr>
        <p:spPr>
          <a:xfrm>
            <a:off x="336582" y="1758647"/>
            <a:ext cx="8236967" cy="1200329"/>
          </a:xfrm>
          <a:prstGeom prst="rect">
            <a:avLst/>
          </a:prstGeom>
        </p:spPr>
        <p:txBody>
          <a:bodyPr wrap="square">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系统生物学（</a:t>
            </a:r>
            <a:r>
              <a:rPr lang="en-US" altLang="zh-CN" sz="2400" dirty="0">
                <a:latin typeface="华文楷体" panose="02010600040101010101" pitchFamily="2" charset="-122"/>
                <a:ea typeface="华文楷体" panose="02010600040101010101" pitchFamily="2" charset="-122"/>
                <a:cs typeface="+mj-cs"/>
              </a:rPr>
              <a:t>System Biology</a:t>
            </a:r>
            <a:r>
              <a:rPr lang="zh-CN" altLang="en-US" sz="2400" dirty="0">
                <a:latin typeface="华文楷体" panose="02010600040101010101" pitchFamily="2" charset="-122"/>
                <a:ea typeface="华文楷体" panose="02010600040101010101" pitchFamily="2" charset="-122"/>
                <a:cs typeface="+mj-cs"/>
              </a:rPr>
              <a:t>）</a:t>
            </a:r>
            <a:r>
              <a:rPr lang="en-US" altLang="zh-CN" sz="2400" dirty="0">
                <a:latin typeface="华文楷体" panose="02010600040101010101" pitchFamily="2" charset="-122"/>
                <a:ea typeface="华文楷体" panose="02010600040101010101" pitchFamily="2" charset="-122"/>
                <a:cs typeface="+mj-cs"/>
              </a:rPr>
              <a:t> </a:t>
            </a:r>
            <a:r>
              <a:rPr lang="zh-CN" altLang="en-US" sz="2400" dirty="0">
                <a:latin typeface="华文楷体" panose="02010600040101010101" pitchFamily="2" charset="-122"/>
                <a:ea typeface="华文楷体" panose="02010600040101010101" pitchFamily="2" charset="-122"/>
                <a:cs typeface="+mj-cs"/>
              </a:rPr>
              <a:t>是研究一个生物系统中所有组成成分（</a:t>
            </a:r>
            <a:r>
              <a:rPr lang="en-US" altLang="zh-CN" sz="2400" dirty="0">
                <a:latin typeface="华文楷体" panose="02010600040101010101" pitchFamily="2" charset="-122"/>
                <a:ea typeface="华文楷体" panose="02010600040101010101" pitchFamily="2" charset="-122"/>
                <a:cs typeface="+mj-cs"/>
              </a:rPr>
              <a:t>gene</a:t>
            </a:r>
            <a:r>
              <a:rPr lang="zh-CN" altLang="en-US" sz="2400" dirty="0">
                <a:latin typeface="华文楷体" panose="02010600040101010101" pitchFamily="2" charset="-122"/>
                <a:ea typeface="华文楷体" panose="02010600040101010101" pitchFamily="2" charset="-122"/>
                <a:cs typeface="+mj-cs"/>
              </a:rPr>
              <a:t>、</a:t>
            </a:r>
            <a:r>
              <a:rPr lang="en-US" altLang="zh-CN" sz="2400" dirty="0">
                <a:latin typeface="华文楷体" panose="02010600040101010101" pitchFamily="2" charset="-122"/>
                <a:ea typeface="华文楷体" panose="02010600040101010101" pitchFamily="2" charset="-122"/>
                <a:cs typeface="+mj-cs"/>
              </a:rPr>
              <a:t>mRNA</a:t>
            </a:r>
            <a:r>
              <a:rPr lang="zh-CN" altLang="en-US" sz="2400" dirty="0">
                <a:latin typeface="华文楷体" panose="02010600040101010101" pitchFamily="2" charset="-122"/>
                <a:ea typeface="华文楷体" panose="02010600040101010101" pitchFamily="2" charset="-122"/>
                <a:cs typeface="+mj-cs"/>
              </a:rPr>
              <a:t>、</a:t>
            </a:r>
            <a:r>
              <a:rPr lang="en-US" altLang="zh-CN" sz="2400" dirty="0">
                <a:latin typeface="华文楷体" panose="02010600040101010101" pitchFamily="2" charset="-122"/>
                <a:ea typeface="华文楷体" panose="02010600040101010101" pitchFamily="2" charset="-122"/>
                <a:cs typeface="+mj-cs"/>
              </a:rPr>
              <a:t>protein</a:t>
            </a:r>
            <a:r>
              <a:rPr lang="zh-CN" altLang="en-US" sz="2400" dirty="0">
                <a:latin typeface="华文楷体" panose="02010600040101010101" pitchFamily="2" charset="-122"/>
                <a:ea typeface="华文楷体" panose="02010600040101010101" pitchFamily="2" charset="-122"/>
                <a:cs typeface="+mj-cs"/>
              </a:rPr>
              <a:t>等）的构成，以及特定条件下这些组分间的相互关系的学科。</a:t>
            </a:r>
            <a:endParaRPr lang="en-US" altLang="zh-CN" sz="2400" dirty="0">
              <a:latin typeface="华文楷体" panose="02010600040101010101" pitchFamily="2" charset="-122"/>
              <a:ea typeface="华文楷体" panose="02010600040101010101" pitchFamily="2" charset="-122"/>
              <a:cs typeface="+mj-cs"/>
            </a:endParaRPr>
          </a:p>
        </p:txBody>
      </p:sp>
    </p:spTree>
    <p:extLst>
      <p:ext uri="{BB962C8B-B14F-4D97-AF65-F5344CB8AC3E}">
        <p14:creationId xmlns:p14="http://schemas.microsoft.com/office/powerpoint/2010/main" val="4280313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第六节：信号转导途径</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D6F0A712-18BD-4201-A7DA-E5778EB052A3}"/>
              </a:ext>
            </a:extLst>
          </p:cNvPr>
          <p:cNvSpPr/>
          <p:nvPr/>
        </p:nvSpPr>
        <p:spPr>
          <a:xfrm>
            <a:off x="1276732" y="870087"/>
            <a:ext cx="5770020" cy="1200329"/>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（四）</a:t>
            </a:r>
            <a:r>
              <a:rPr lang="en-US" altLang="zh-CN" sz="2400" dirty="0">
                <a:latin typeface="华文楷体" panose="02010600040101010101" pitchFamily="2" charset="-122"/>
                <a:ea typeface="华文楷体" panose="02010600040101010101" pitchFamily="2" charset="-122"/>
                <a:cs typeface="+mj-cs"/>
              </a:rPr>
              <a:t>MAPK</a:t>
            </a:r>
            <a:r>
              <a:rPr lang="zh-CN" altLang="en-US" sz="2400" dirty="0">
                <a:latin typeface="华文楷体" panose="02010600040101010101" pitchFamily="2" charset="-122"/>
                <a:ea typeface="华文楷体" panose="02010600040101010101" pitchFamily="2" charset="-122"/>
                <a:cs typeface="+mj-cs"/>
              </a:rPr>
              <a:t>浓度的调节</a:t>
            </a:r>
          </a:p>
          <a:p>
            <a:endParaRPr lang="zh-CN" altLang="en-US"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MAPK----</a:t>
            </a:r>
            <a:r>
              <a:rPr lang="zh-CN" altLang="en-US" sz="2400" dirty="0">
                <a:latin typeface="华文楷体" panose="02010600040101010101" pitchFamily="2" charset="-122"/>
                <a:ea typeface="华文楷体" panose="02010600040101010101" pitchFamily="2" charset="-122"/>
                <a:cs typeface="+mj-cs"/>
              </a:rPr>
              <a:t>有丝分裂原激活的蛋白激酶</a:t>
            </a:r>
          </a:p>
        </p:txBody>
      </p:sp>
    </p:spTree>
    <p:extLst>
      <p:ext uri="{BB962C8B-B14F-4D97-AF65-F5344CB8AC3E}">
        <p14:creationId xmlns:p14="http://schemas.microsoft.com/office/powerpoint/2010/main" val="19313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C4CE0491-C332-47BA-BB0B-73E89875F15E}"/>
              </a:ext>
            </a:extLst>
          </p:cNvPr>
          <p:cNvSpPr/>
          <p:nvPr/>
        </p:nvSpPr>
        <p:spPr>
          <a:xfrm>
            <a:off x="1276732" y="842729"/>
            <a:ext cx="6774110" cy="2308324"/>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一、蛋白质相互作用网络的基本概念及性质</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网络是一个图，是节点和连接节点的边的集合。节点可以是分子、基因或蛋白质，边是分子相互作用、遗传相互作用或其他的两个元素之间的关系。</a:t>
            </a:r>
          </a:p>
        </p:txBody>
      </p:sp>
    </p:spTree>
    <p:extLst>
      <p:ext uri="{BB962C8B-B14F-4D97-AF65-F5344CB8AC3E}">
        <p14:creationId xmlns:p14="http://schemas.microsoft.com/office/powerpoint/2010/main" val="375107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214FDF08-A9EB-4E84-8854-DD695895D3F6}"/>
              </a:ext>
            </a:extLst>
          </p:cNvPr>
          <p:cNvPicPr>
            <a:picLocks noChangeAspect="1"/>
          </p:cNvPicPr>
          <p:nvPr/>
        </p:nvPicPr>
        <p:blipFill>
          <a:blip r:embed="rId4"/>
          <a:stretch>
            <a:fillRect/>
          </a:stretch>
        </p:blipFill>
        <p:spPr>
          <a:xfrm>
            <a:off x="1352681" y="722679"/>
            <a:ext cx="7210425" cy="5419725"/>
          </a:xfrm>
          <a:prstGeom prst="rect">
            <a:avLst/>
          </a:prstGeom>
        </p:spPr>
      </p:pic>
    </p:spTree>
    <p:extLst>
      <p:ext uri="{BB962C8B-B14F-4D97-AF65-F5344CB8AC3E}">
        <p14:creationId xmlns:p14="http://schemas.microsoft.com/office/powerpoint/2010/main" val="227559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CE94E33E-CB77-448A-B40C-2D312B3FB3D2}"/>
              </a:ext>
            </a:extLst>
          </p:cNvPr>
          <p:cNvPicPr>
            <a:picLocks noChangeAspect="1"/>
          </p:cNvPicPr>
          <p:nvPr/>
        </p:nvPicPr>
        <p:blipFill>
          <a:blip r:embed="rId4"/>
          <a:stretch>
            <a:fillRect/>
          </a:stretch>
        </p:blipFill>
        <p:spPr>
          <a:xfrm>
            <a:off x="0" y="1483972"/>
            <a:ext cx="9144000" cy="4366875"/>
          </a:xfrm>
          <a:prstGeom prst="rect">
            <a:avLst/>
          </a:prstGeom>
        </p:spPr>
      </p:pic>
    </p:spTree>
    <p:extLst>
      <p:ext uri="{BB962C8B-B14F-4D97-AF65-F5344CB8AC3E}">
        <p14:creationId xmlns:p14="http://schemas.microsoft.com/office/powerpoint/2010/main" val="1119337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0DEF367C-200B-4A3A-AF48-69184E57D08B}"/>
              </a:ext>
            </a:extLst>
          </p:cNvPr>
          <p:cNvSpPr/>
          <p:nvPr/>
        </p:nvSpPr>
        <p:spPr>
          <a:xfrm>
            <a:off x="1277094" y="796563"/>
            <a:ext cx="5753242" cy="1569660"/>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二、蛋白质相互作用网络实例</a:t>
            </a:r>
          </a:p>
          <a:p>
            <a:r>
              <a:rPr lang="zh-CN" altLang="en-US" sz="2400" dirty="0">
                <a:latin typeface="华文楷体" panose="02010600040101010101" pitchFamily="2" charset="-122"/>
                <a:ea typeface="华文楷体" panose="02010600040101010101" pitchFamily="2" charset="-122"/>
                <a:cs typeface="+mj-cs"/>
              </a:rPr>
              <a:t>（一）幽门螺杆菌蛋白质相互作用网络</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（二）酵母蛋白质相互作用网络</a:t>
            </a:r>
          </a:p>
        </p:txBody>
      </p:sp>
      <p:pic>
        <p:nvPicPr>
          <p:cNvPr id="8" name="图片 7">
            <a:extLst>
              <a:ext uri="{FF2B5EF4-FFF2-40B4-BE49-F238E27FC236}">
                <a16:creationId xmlns:a16="http://schemas.microsoft.com/office/drawing/2014/main" id="{892B171C-7F99-44CC-9D54-8BB4BEBF3082}"/>
              </a:ext>
            </a:extLst>
          </p:cNvPr>
          <p:cNvPicPr>
            <a:picLocks noChangeAspect="1"/>
          </p:cNvPicPr>
          <p:nvPr/>
        </p:nvPicPr>
        <p:blipFill>
          <a:blip r:embed="rId4"/>
          <a:stretch>
            <a:fillRect/>
          </a:stretch>
        </p:blipFill>
        <p:spPr>
          <a:xfrm>
            <a:off x="2053539" y="2381590"/>
            <a:ext cx="4200352" cy="3888997"/>
          </a:xfrm>
          <a:prstGeom prst="rect">
            <a:avLst/>
          </a:prstGeom>
        </p:spPr>
      </p:pic>
    </p:spTree>
    <p:extLst>
      <p:ext uri="{BB962C8B-B14F-4D97-AF65-F5344CB8AC3E}">
        <p14:creationId xmlns:p14="http://schemas.microsoft.com/office/powerpoint/2010/main" val="3004505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9" name="图片 8">
            <a:extLst>
              <a:ext uri="{FF2B5EF4-FFF2-40B4-BE49-F238E27FC236}">
                <a16:creationId xmlns:a16="http://schemas.microsoft.com/office/drawing/2014/main" id="{A5699152-6E9A-4264-8591-7226A514C575}"/>
              </a:ext>
            </a:extLst>
          </p:cNvPr>
          <p:cNvPicPr>
            <a:picLocks noChangeAspect="1"/>
          </p:cNvPicPr>
          <p:nvPr/>
        </p:nvPicPr>
        <p:blipFill>
          <a:blip r:embed="rId4"/>
          <a:stretch>
            <a:fillRect/>
          </a:stretch>
        </p:blipFill>
        <p:spPr>
          <a:xfrm>
            <a:off x="627030" y="1963512"/>
            <a:ext cx="3743325" cy="3476625"/>
          </a:xfrm>
          <a:prstGeom prst="rect">
            <a:avLst/>
          </a:prstGeom>
        </p:spPr>
      </p:pic>
      <p:pic>
        <p:nvPicPr>
          <p:cNvPr id="10" name="图片 9">
            <a:extLst>
              <a:ext uri="{FF2B5EF4-FFF2-40B4-BE49-F238E27FC236}">
                <a16:creationId xmlns:a16="http://schemas.microsoft.com/office/drawing/2014/main" id="{A3E88E73-2035-4A23-857F-4F4BEA22AA6F}"/>
              </a:ext>
            </a:extLst>
          </p:cNvPr>
          <p:cNvPicPr>
            <a:picLocks noChangeAspect="1"/>
          </p:cNvPicPr>
          <p:nvPr/>
        </p:nvPicPr>
        <p:blipFill>
          <a:blip r:embed="rId5"/>
          <a:stretch>
            <a:fillRect/>
          </a:stretch>
        </p:blipFill>
        <p:spPr>
          <a:xfrm>
            <a:off x="4619625" y="1938912"/>
            <a:ext cx="3695700" cy="3514725"/>
          </a:xfrm>
          <a:prstGeom prst="rect">
            <a:avLst/>
          </a:prstGeom>
        </p:spPr>
      </p:pic>
    </p:spTree>
    <p:extLst>
      <p:ext uri="{BB962C8B-B14F-4D97-AF65-F5344CB8AC3E}">
        <p14:creationId xmlns:p14="http://schemas.microsoft.com/office/powerpoint/2010/main" val="198463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3EDCF9C3-97D4-4C26-97E0-76D76DF9E06C}"/>
              </a:ext>
            </a:extLst>
          </p:cNvPr>
          <p:cNvPicPr>
            <a:picLocks noChangeAspect="1"/>
          </p:cNvPicPr>
          <p:nvPr/>
        </p:nvPicPr>
        <p:blipFill>
          <a:blip r:embed="rId4"/>
          <a:stretch>
            <a:fillRect/>
          </a:stretch>
        </p:blipFill>
        <p:spPr>
          <a:xfrm>
            <a:off x="1612030" y="709738"/>
            <a:ext cx="5725559" cy="5698804"/>
          </a:xfrm>
          <a:prstGeom prst="rect">
            <a:avLst/>
          </a:prstGeom>
        </p:spPr>
      </p:pic>
    </p:spTree>
    <p:extLst>
      <p:ext uri="{BB962C8B-B14F-4D97-AF65-F5344CB8AC3E}">
        <p14:creationId xmlns:p14="http://schemas.microsoft.com/office/powerpoint/2010/main" val="127357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6CF398C9-B12E-464D-8D91-CCE0013D387D}"/>
              </a:ext>
            </a:extLst>
          </p:cNvPr>
          <p:cNvPicPr>
            <a:picLocks noChangeAspect="1"/>
          </p:cNvPicPr>
          <p:nvPr/>
        </p:nvPicPr>
        <p:blipFill>
          <a:blip r:embed="rId4"/>
          <a:stretch>
            <a:fillRect/>
          </a:stretch>
        </p:blipFill>
        <p:spPr>
          <a:xfrm>
            <a:off x="1938337" y="1004887"/>
            <a:ext cx="5267325" cy="4848225"/>
          </a:xfrm>
          <a:prstGeom prst="rect">
            <a:avLst/>
          </a:prstGeom>
        </p:spPr>
      </p:pic>
    </p:spTree>
    <p:extLst>
      <p:ext uri="{BB962C8B-B14F-4D97-AF65-F5344CB8AC3E}">
        <p14:creationId xmlns:p14="http://schemas.microsoft.com/office/powerpoint/2010/main" val="2156997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EF0A5AE5-DB85-46E7-8054-D9527582DE92}"/>
              </a:ext>
            </a:extLst>
          </p:cNvPr>
          <p:cNvSpPr/>
          <p:nvPr/>
        </p:nvSpPr>
        <p:spPr>
          <a:xfrm>
            <a:off x="1180847" y="806919"/>
            <a:ext cx="4493538"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（三）线虫蛋白质相互作用网络</a:t>
            </a:r>
          </a:p>
        </p:txBody>
      </p:sp>
      <p:pic>
        <p:nvPicPr>
          <p:cNvPr id="8" name="图片 7">
            <a:extLst>
              <a:ext uri="{FF2B5EF4-FFF2-40B4-BE49-F238E27FC236}">
                <a16:creationId xmlns:a16="http://schemas.microsoft.com/office/drawing/2014/main" id="{724DCE7B-B572-4A04-8EC9-2C002BBE06BE}"/>
              </a:ext>
            </a:extLst>
          </p:cNvPr>
          <p:cNvPicPr>
            <a:picLocks noChangeAspect="1"/>
          </p:cNvPicPr>
          <p:nvPr/>
        </p:nvPicPr>
        <p:blipFill>
          <a:blip r:embed="rId4"/>
          <a:stretch>
            <a:fillRect/>
          </a:stretch>
        </p:blipFill>
        <p:spPr>
          <a:xfrm>
            <a:off x="1180847" y="1267434"/>
            <a:ext cx="6520037" cy="4935729"/>
          </a:xfrm>
          <a:prstGeom prst="rect">
            <a:avLst/>
          </a:prstGeom>
        </p:spPr>
      </p:pic>
    </p:spTree>
    <p:extLst>
      <p:ext uri="{BB962C8B-B14F-4D97-AF65-F5344CB8AC3E}">
        <p14:creationId xmlns:p14="http://schemas.microsoft.com/office/powerpoint/2010/main" val="202489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3B9BD946-12AE-4078-8C2B-76BFC9C52689}"/>
              </a:ext>
            </a:extLst>
          </p:cNvPr>
          <p:cNvSpPr/>
          <p:nvPr/>
        </p:nvSpPr>
        <p:spPr>
          <a:xfrm>
            <a:off x="1203820" y="781196"/>
            <a:ext cx="4572000" cy="830997"/>
          </a:xfrm>
          <a:prstGeom prst="rect">
            <a:avLst/>
          </a:prstGeom>
        </p:spPr>
        <p:txBody>
          <a:bodyPr>
            <a:spAutoFit/>
          </a:bodyPr>
          <a:lstStyle/>
          <a:p>
            <a:r>
              <a:rPr lang="zh-CN" altLang="en-US" sz="2400" dirty="0">
                <a:latin typeface="华文楷体" panose="02010600040101010101" pitchFamily="2" charset="-122"/>
                <a:ea typeface="华文楷体" panose="02010600040101010101" pitchFamily="2" charset="-122"/>
                <a:cs typeface="+mj-cs"/>
              </a:rPr>
              <a:t>（四）果蝇蛋白质相互作用网络</a:t>
            </a:r>
          </a:p>
          <a:p>
            <a:r>
              <a:rPr lang="zh-CN" altLang="en-US" sz="2400" dirty="0">
                <a:latin typeface="华文楷体" panose="02010600040101010101" pitchFamily="2" charset="-122"/>
                <a:ea typeface="华文楷体" panose="02010600040101010101" pitchFamily="2" charset="-122"/>
                <a:cs typeface="+mj-cs"/>
              </a:rPr>
              <a:t>（五）人类蛋白质相互作用网络</a:t>
            </a:r>
          </a:p>
        </p:txBody>
      </p:sp>
      <p:pic>
        <p:nvPicPr>
          <p:cNvPr id="9" name="图片 8">
            <a:extLst>
              <a:ext uri="{FF2B5EF4-FFF2-40B4-BE49-F238E27FC236}">
                <a16:creationId xmlns:a16="http://schemas.microsoft.com/office/drawing/2014/main" id="{9923F491-3C61-4841-9091-7CEA874B81BD}"/>
              </a:ext>
            </a:extLst>
          </p:cNvPr>
          <p:cNvPicPr>
            <a:picLocks noChangeAspect="1"/>
          </p:cNvPicPr>
          <p:nvPr/>
        </p:nvPicPr>
        <p:blipFill>
          <a:blip r:embed="rId4"/>
          <a:stretch>
            <a:fillRect/>
          </a:stretch>
        </p:blipFill>
        <p:spPr>
          <a:xfrm>
            <a:off x="1594085" y="1612193"/>
            <a:ext cx="5119260" cy="4711476"/>
          </a:xfrm>
          <a:prstGeom prst="rect">
            <a:avLst/>
          </a:prstGeom>
        </p:spPr>
      </p:pic>
    </p:spTree>
    <p:extLst>
      <p:ext uri="{BB962C8B-B14F-4D97-AF65-F5344CB8AC3E}">
        <p14:creationId xmlns:p14="http://schemas.microsoft.com/office/powerpoint/2010/main" val="26435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三、什么是系统生物学</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第一节：系统生物学基本概念</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04A2F585-C5B4-47EB-A2EB-DC9FE315C38A}"/>
              </a:ext>
            </a:extLst>
          </p:cNvPr>
          <p:cNvPicPr>
            <a:picLocks noChangeAspect="1"/>
          </p:cNvPicPr>
          <p:nvPr/>
        </p:nvPicPr>
        <p:blipFill>
          <a:blip r:embed="rId4"/>
          <a:stretch>
            <a:fillRect/>
          </a:stretch>
        </p:blipFill>
        <p:spPr>
          <a:xfrm>
            <a:off x="1276732" y="1177234"/>
            <a:ext cx="6962957" cy="5204868"/>
          </a:xfrm>
          <a:prstGeom prst="rect">
            <a:avLst/>
          </a:prstGeom>
        </p:spPr>
      </p:pic>
    </p:spTree>
    <p:extLst>
      <p:ext uri="{BB962C8B-B14F-4D97-AF65-F5344CB8AC3E}">
        <p14:creationId xmlns:p14="http://schemas.microsoft.com/office/powerpoint/2010/main" val="3327915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56B64F8E-69CA-4EC0-932E-CB5DE8A58C35}"/>
              </a:ext>
            </a:extLst>
          </p:cNvPr>
          <p:cNvSpPr/>
          <p:nvPr/>
        </p:nvSpPr>
        <p:spPr>
          <a:xfrm>
            <a:off x="1276732" y="856697"/>
            <a:ext cx="7280039" cy="1938992"/>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三、基于相互作用网络的功能分析</a:t>
            </a:r>
          </a:p>
          <a:p>
            <a:r>
              <a:rPr lang="zh-CN" altLang="en-US" sz="2400" dirty="0">
                <a:latin typeface="华文楷体" panose="02010600040101010101" pitchFamily="2" charset="-122"/>
                <a:ea typeface="华文楷体" panose="02010600040101010101" pitchFamily="2" charset="-122"/>
                <a:cs typeface="+mj-cs"/>
              </a:rPr>
              <a:t>网络模体（</a:t>
            </a:r>
            <a:r>
              <a:rPr lang="en-US" altLang="zh-CN" sz="2400" dirty="0">
                <a:latin typeface="华文楷体" panose="02010600040101010101" pitchFamily="2" charset="-122"/>
                <a:ea typeface="华文楷体" panose="02010600040101010101" pitchFamily="2" charset="-122"/>
                <a:cs typeface="+mj-cs"/>
              </a:rPr>
              <a:t>motif</a:t>
            </a:r>
            <a:r>
              <a:rPr lang="zh-CN" altLang="en-US" sz="2400" dirty="0">
                <a:latin typeface="华文楷体" panose="02010600040101010101" pitchFamily="2" charset="-122"/>
                <a:ea typeface="华文楷体" panose="02010600040101010101" pitchFamily="2" charset="-122"/>
                <a:cs typeface="+mj-cs"/>
              </a:rPr>
              <a:t>）是网络中不同位置重复出现的节点组合的特殊拓扑结构。</a:t>
            </a:r>
          </a:p>
          <a:p>
            <a:endParaRPr lang="zh-CN" altLang="en-US"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（一）蛋白质相互作用网络模体分析</a:t>
            </a:r>
          </a:p>
        </p:txBody>
      </p:sp>
    </p:spTree>
    <p:extLst>
      <p:ext uri="{BB962C8B-B14F-4D97-AF65-F5344CB8AC3E}">
        <p14:creationId xmlns:p14="http://schemas.microsoft.com/office/powerpoint/2010/main" val="833171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D26D3F2C-1F53-43FB-9603-01535684402C}"/>
              </a:ext>
            </a:extLst>
          </p:cNvPr>
          <p:cNvPicPr>
            <a:picLocks noChangeAspect="1"/>
          </p:cNvPicPr>
          <p:nvPr/>
        </p:nvPicPr>
        <p:blipFill>
          <a:blip r:embed="rId4"/>
          <a:stretch>
            <a:fillRect/>
          </a:stretch>
        </p:blipFill>
        <p:spPr>
          <a:xfrm>
            <a:off x="1392573" y="707834"/>
            <a:ext cx="6571114" cy="5702613"/>
          </a:xfrm>
          <a:prstGeom prst="rect">
            <a:avLst/>
          </a:prstGeom>
        </p:spPr>
      </p:pic>
    </p:spTree>
    <p:extLst>
      <p:ext uri="{BB962C8B-B14F-4D97-AF65-F5344CB8AC3E}">
        <p14:creationId xmlns:p14="http://schemas.microsoft.com/office/powerpoint/2010/main" val="124929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E2B44C65-9B2A-4EF6-841D-5F906A237351}"/>
              </a:ext>
            </a:extLst>
          </p:cNvPr>
          <p:cNvPicPr>
            <a:picLocks noChangeAspect="1"/>
          </p:cNvPicPr>
          <p:nvPr/>
        </p:nvPicPr>
        <p:blipFill>
          <a:blip r:embed="rId4"/>
          <a:stretch>
            <a:fillRect/>
          </a:stretch>
        </p:blipFill>
        <p:spPr>
          <a:xfrm>
            <a:off x="182499" y="1703682"/>
            <a:ext cx="8779001" cy="3450635"/>
          </a:xfrm>
          <a:prstGeom prst="rect">
            <a:avLst/>
          </a:prstGeom>
        </p:spPr>
      </p:pic>
    </p:spTree>
    <p:extLst>
      <p:ext uri="{BB962C8B-B14F-4D97-AF65-F5344CB8AC3E}">
        <p14:creationId xmlns:p14="http://schemas.microsoft.com/office/powerpoint/2010/main" val="2609388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3F8B720A-E9A1-491C-B0F6-4F60C19B0A8A}"/>
              </a:ext>
            </a:extLst>
          </p:cNvPr>
          <p:cNvSpPr/>
          <p:nvPr/>
        </p:nvSpPr>
        <p:spPr>
          <a:xfrm>
            <a:off x="1131378" y="806919"/>
            <a:ext cx="5109091" cy="461665"/>
          </a:xfrm>
          <a:prstGeom prst="rect">
            <a:avLst/>
          </a:prstGeom>
        </p:spPr>
        <p:txBody>
          <a:bodyPr wrap="none">
            <a:spAutoFit/>
          </a:bodyPr>
          <a:lstStyle/>
          <a:p>
            <a:r>
              <a:rPr lang="zh-CN" altLang="en-US" sz="2400" dirty="0">
                <a:latin typeface="华文楷体" panose="02010600040101010101" pitchFamily="2" charset="-122"/>
                <a:ea typeface="华文楷体" panose="02010600040101010101" pitchFamily="2" charset="-122"/>
                <a:cs typeface="+mj-cs"/>
              </a:rPr>
              <a:t>（二）整合生物网络模体、主题分析</a:t>
            </a:r>
          </a:p>
        </p:txBody>
      </p:sp>
      <p:pic>
        <p:nvPicPr>
          <p:cNvPr id="8" name="图片 7">
            <a:extLst>
              <a:ext uri="{FF2B5EF4-FFF2-40B4-BE49-F238E27FC236}">
                <a16:creationId xmlns:a16="http://schemas.microsoft.com/office/drawing/2014/main" id="{5ADC2644-6FC4-4402-A8EA-273656E8B115}"/>
              </a:ext>
            </a:extLst>
          </p:cNvPr>
          <p:cNvPicPr>
            <a:picLocks noChangeAspect="1"/>
          </p:cNvPicPr>
          <p:nvPr/>
        </p:nvPicPr>
        <p:blipFill>
          <a:blip r:embed="rId4"/>
          <a:stretch>
            <a:fillRect/>
          </a:stretch>
        </p:blipFill>
        <p:spPr>
          <a:xfrm>
            <a:off x="954592" y="1407424"/>
            <a:ext cx="6636438" cy="4387828"/>
          </a:xfrm>
          <a:prstGeom prst="rect">
            <a:avLst/>
          </a:prstGeom>
        </p:spPr>
      </p:pic>
    </p:spTree>
    <p:extLst>
      <p:ext uri="{BB962C8B-B14F-4D97-AF65-F5344CB8AC3E}">
        <p14:creationId xmlns:p14="http://schemas.microsoft.com/office/powerpoint/2010/main" val="41626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93C6440C-567B-484E-93B5-60E14F01AE1D}"/>
              </a:ext>
            </a:extLst>
          </p:cNvPr>
          <p:cNvPicPr>
            <a:picLocks noChangeAspect="1"/>
          </p:cNvPicPr>
          <p:nvPr/>
        </p:nvPicPr>
        <p:blipFill>
          <a:blip r:embed="rId4"/>
          <a:stretch>
            <a:fillRect/>
          </a:stretch>
        </p:blipFill>
        <p:spPr>
          <a:xfrm>
            <a:off x="716401" y="1420038"/>
            <a:ext cx="7776316" cy="4120286"/>
          </a:xfrm>
          <a:prstGeom prst="rect">
            <a:avLst/>
          </a:prstGeom>
        </p:spPr>
      </p:pic>
    </p:spTree>
    <p:extLst>
      <p:ext uri="{BB962C8B-B14F-4D97-AF65-F5344CB8AC3E}">
        <p14:creationId xmlns:p14="http://schemas.microsoft.com/office/powerpoint/2010/main" val="757891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 name="图片 3">
            <a:extLst>
              <a:ext uri="{FF2B5EF4-FFF2-40B4-BE49-F238E27FC236}">
                <a16:creationId xmlns:a16="http://schemas.microsoft.com/office/drawing/2014/main" id="{1ADC112B-479B-485A-89F2-EAD508166696}"/>
              </a:ext>
            </a:extLst>
          </p:cNvPr>
          <p:cNvPicPr>
            <a:picLocks noChangeAspect="1"/>
          </p:cNvPicPr>
          <p:nvPr/>
        </p:nvPicPr>
        <p:blipFill>
          <a:blip r:embed="rId4"/>
          <a:stretch>
            <a:fillRect/>
          </a:stretch>
        </p:blipFill>
        <p:spPr>
          <a:xfrm>
            <a:off x="58659" y="1995691"/>
            <a:ext cx="9026682" cy="3233052"/>
          </a:xfrm>
          <a:prstGeom prst="rect">
            <a:avLst/>
          </a:prstGeom>
        </p:spPr>
      </p:pic>
    </p:spTree>
    <p:extLst>
      <p:ext uri="{BB962C8B-B14F-4D97-AF65-F5344CB8AC3E}">
        <p14:creationId xmlns:p14="http://schemas.microsoft.com/office/powerpoint/2010/main" val="2481667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第七节：蛋白质</a:t>
            </a:r>
            <a:r>
              <a:rPr lang="en-US" altLang="zh-CN" sz="2400" dirty="0">
                <a:latin typeface="华文楷体" panose="02010600040101010101" pitchFamily="2" charset="-122"/>
                <a:ea typeface="华文楷体" panose="02010600040101010101" pitchFamily="2" charset="-122"/>
                <a:cs typeface="+mj-cs"/>
              </a:rPr>
              <a:t>-</a:t>
            </a:r>
            <a:r>
              <a:rPr lang="zh-CN" altLang="en-US" sz="2400" dirty="0">
                <a:latin typeface="华文楷体" panose="02010600040101010101" pitchFamily="2" charset="-122"/>
                <a:ea typeface="华文楷体" panose="02010600040101010101" pitchFamily="2" charset="-122"/>
                <a:cs typeface="+mj-cs"/>
              </a:rPr>
              <a:t>蛋白质相互作用网络</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8B834C82-1426-4A7D-A22E-8BDD9B4A072C}"/>
              </a:ext>
            </a:extLst>
          </p:cNvPr>
          <p:cNvPicPr>
            <a:picLocks noChangeAspect="1"/>
          </p:cNvPicPr>
          <p:nvPr/>
        </p:nvPicPr>
        <p:blipFill>
          <a:blip r:embed="rId4"/>
          <a:stretch>
            <a:fillRect/>
          </a:stretch>
        </p:blipFill>
        <p:spPr>
          <a:xfrm>
            <a:off x="1570347" y="894056"/>
            <a:ext cx="5771418" cy="2871835"/>
          </a:xfrm>
          <a:prstGeom prst="rect">
            <a:avLst/>
          </a:prstGeom>
        </p:spPr>
      </p:pic>
      <p:pic>
        <p:nvPicPr>
          <p:cNvPr id="9" name="图片 8">
            <a:extLst>
              <a:ext uri="{FF2B5EF4-FFF2-40B4-BE49-F238E27FC236}">
                <a16:creationId xmlns:a16="http://schemas.microsoft.com/office/drawing/2014/main" id="{16E44BBF-0925-4593-A754-1ADD0051CCDA}"/>
              </a:ext>
            </a:extLst>
          </p:cNvPr>
          <p:cNvPicPr>
            <a:picLocks noChangeAspect="1"/>
          </p:cNvPicPr>
          <p:nvPr/>
        </p:nvPicPr>
        <p:blipFill>
          <a:blip r:embed="rId5"/>
          <a:stretch>
            <a:fillRect/>
          </a:stretch>
        </p:blipFill>
        <p:spPr>
          <a:xfrm>
            <a:off x="2423070" y="4018741"/>
            <a:ext cx="4297860" cy="2148930"/>
          </a:xfrm>
          <a:prstGeom prst="rect">
            <a:avLst/>
          </a:prstGeom>
        </p:spPr>
      </p:pic>
    </p:spTree>
    <p:extLst>
      <p:ext uri="{BB962C8B-B14F-4D97-AF65-F5344CB8AC3E}">
        <p14:creationId xmlns:p14="http://schemas.microsoft.com/office/powerpoint/2010/main" val="181438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第八节：虚拟细胞</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476FD8E7-229F-4626-BE8B-53927E7CCAED}"/>
              </a:ext>
            </a:extLst>
          </p:cNvPr>
          <p:cNvSpPr/>
          <p:nvPr/>
        </p:nvSpPr>
        <p:spPr>
          <a:xfrm>
            <a:off x="339755" y="1407424"/>
            <a:ext cx="8133126" cy="2308324"/>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虚拟细胞（</a:t>
            </a:r>
            <a:r>
              <a:rPr lang="en-US" altLang="zh-CN" sz="2400" dirty="0">
                <a:latin typeface="华文楷体" panose="02010600040101010101" pitchFamily="2" charset="-122"/>
                <a:ea typeface="华文楷体" panose="02010600040101010101" pitchFamily="2" charset="-122"/>
                <a:cs typeface="+mj-cs"/>
              </a:rPr>
              <a:t>virtual cell</a:t>
            </a:r>
            <a:r>
              <a:rPr lang="zh-CN" altLang="en-US" sz="2400" dirty="0">
                <a:latin typeface="华文楷体" panose="02010600040101010101" pitchFamily="2" charset="-122"/>
                <a:ea typeface="华文楷体" panose="02010600040101010101" pitchFamily="2" charset="-122"/>
                <a:cs typeface="+mj-cs"/>
              </a:rPr>
              <a:t>）亦称为人工细胞（</a:t>
            </a:r>
            <a:r>
              <a:rPr lang="en-US" altLang="zh-CN" sz="2400" dirty="0">
                <a:latin typeface="华文楷体" panose="02010600040101010101" pitchFamily="2" charset="-122"/>
                <a:ea typeface="华文楷体" panose="02010600040101010101" pitchFamily="2" charset="-122"/>
                <a:cs typeface="+mj-cs"/>
              </a:rPr>
              <a:t>artificial cell</a:t>
            </a:r>
            <a:r>
              <a:rPr lang="zh-CN" altLang="en-US" sz="2400" dirty="0">
                <a:latin typeface="华文楷体" panose="02010600040101010101" pitchFamily="2" charset="-122"/>
                <a:ea typeface="华文楷体" panose="02010600040101010101" pitchFamily="2" charset="-122"/>
                <a:cs typeface="+mj-cs"/>
              </a:rPr>
              <a:t>）或电子细胞（</a:t>
            </a:r>
            <a:r>
              <a:rPr lang="en-US" altLang="zh-CN" sz="2400" dirty="0">
                <a:latin typeface="华文楷体" panose="02010600040101010101" pitchFamily="2" charset="-122"/>
                <a:ea typeface="华文楷体" panose="02010600040101010101" pitchFamily="2" charset="-122"/>
                <a:cs typeface="+mj-cs"/>
              </a:rPr>
              <a:t>e-cell</a:t>
            </a:r>
            <a:r>
              <a:rPr lang="zh-CN" altLang="en-US" sz="2400" dirty="0">
                <a:latin typeface="华文楷体" panose="02010600040101010101" pitchFamily="2" charset="-122"/>
                <a:ea typeface="华文楷体" panose="02010600040101010101" pitchFamily="2" charset="-122"/>
                <a:cs typeface="+mj-cs"/>
              </a:rPr>
              <a:t>），它是在实验数据及理论的基础上，结合生命科学、计算机科学、数学等学科的原理和技术，对细胞的结构和功能进行分析和整合，构建的一种对细胞内外部生命活动现象及过程进行模拟和预测的虚拟系统，以期探索细胞生命活动的潜在规律。</a:t>
            </a:r>
          </a:p>
        </p:txBody>
      </p:sp>
      <p:sp>
        <p:nvSpPr>
          <p:cNvPr id="3" name="矩形 2">
            <a:extLst>
              <a:ext uri="{FF2B5EF4-FFF2-40B4-BE49-F238E27FC236}">
                <a16:creationId xmlns:a16="http://schemas.microsoft.com/office/drawing/2014/main" id="{0D1ADE7D-FB45-43C7-B2FA-899510EF28DB}"/>
              </a:ext>
            </a:extLst>
          </p:cNvPr>
          <p:cNvSpPr/>
          <p:nvPr/>
        </p:nvSpPr>
        <p:spPr>
          <a:xfrm>
            <a:off x="339755" y="3892037"/>
            <a:ext cx="8133126" cy="830997"/>
          </a:xfrm>
          <a:prstGeom prst="rect">
            <a:avLst/>
          </a:prstGeom>
        </p:spPr>
        <p:txBody>
          <a:bodyPr wrap="square">
            <a:spAutoFit/>
          </a:bodyPr>
          <a:lstStyle/>
          <a:p>
            <a:r>
              <a:rPr lang="zh-CN" altLang="en-US" sz="2400" dirty="0">
                <a:latin typeface="华文楷体" panose="02010600040101010101" pitchFamily="2" charset="-122"/>
                <a:ea typeface="华文楷体" panose="02010600040101010101" pitchFamily="2" charset="-122"/>
                <a:cs typeface="+mj-cs"/>
              </a:rPr>
              <a:t>虚拟细胞主要由</a:t>
            </a:r>
            <a:r>
              <a:rPr lang="en-US" altLang="zh-CN" sz="2400" dirty="0">
                <a:latin typeface="华文楷体" panose="02010600040101010101" pitchFamily="2" charset="-122"/>
                <a:ea typeface="华文楷体" panose="02010600040101010101" pitchFamily="2" charset="-122"/>
                <a:cs typeface="+mj-cs"/>
              </a:rPr>
              <a:t>4 </a:t>
            </a:r>
            <a:r>
              <a:rPr lang="zh-CN" altLang="en-US" sz="2400" dirty="0">
                <a:latin typeface="华文楷体" panose="02010600040101010101" pitchFamily="2" charset="-122"/>
                <a:ea typeface="华文楷体" panose="02010600040101010101" pitchFamily="2" charset="-122"/>
                <a:cs typeface="+mj-cs"/>
              </a:rPr>
              <a:t>部分组成：控制界面，计算机存储、分析和控制系统，数学计算系统，反应界面。</a:t>
            </a:r>
          </a:p>
        </p:txBody>
      </p:sp>
    </p:spTree>
    <p:extLst>
      <p:ext uri="{BB962C8B-B14F-4D97-AF65-F5344CB8AC3E}">
        <p14:creationId xmlns:p14="http://schemas.microsoft.com/office/powerpoint/2010/main" val="751277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第九节：生物学网络的构建、分析与可视化</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 name="文本框 3">
            <a:extLst>
              <a:ext uri="{FF2B5EF4-FFF2-40B4-BE49-F238E27FC236}">
                <a16:creationId xmlns:a16="http://schemas.microsoft.com/office/drawing/2014/main" id="{4B1D99DA-AF67-4A48-878B-9B02956308AD}"/>
              </a:ext>
            </a:extLst>
          </p:cNvPr>
          <p:cNvSpPr txBox="1"/>
          <p:nvPr/>
        </p:nvSpPr>
        <p:spPr>
          <a:xfrm>
            <a:off x="1367404" y="856961"/>
            <a:ext cx="5285065" cy="830997"/>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一、</a:t>
            </a:r>
            <a:r>
              <a:rPr lang="en-US" altLang="zh-CN" sz="2400" dirty="0" err="1">
                <a:latin typeface="华文楷体" panose="02010600040101010101" pitchFamily="2" charset="-122"/>
                <a:ea typeface="华文楷体" panose="02010600040101010101" pitchFamily="2" charset="-122"/>
                <a:cs typeface="+mj-cs"/>
              </a:rPr>
              <a:t>Cytoscape</a:t>
            </a:r>
            <a:r>
              <a:rPr lang="zh-CN" altLang="en-US" sz="2400" dirty="0">
                <a:latin typeface="华文楷体" panose="02010600040101010101" pitchFamily="2" charset="-122"/>
                <a:ea typeface="华文楷体" panose="02010600040101010101" pitchFamily="2" charset="-122"/>
                <a:cs typeface="+mj-cs"/>
              </a:rPr>
              <a:t>简介</a:t>
            </a:r>
            <a:endParaRPr lang="en-US" altLang="zh-CN"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官方网址：</a:t>
            </a:r>
            <a:r>
              <a:rPr lang="en-US" altLang="zh-CN" sz="2400" dirty="0">
                <a:latin typeface="华文楷体" panose="02010600040101010101" pitchFamily="2" charset="-122"/>
                <a:ea typeface="华文楷体" panose="02010600040101010101" pitchFamily="2" charset="-122"/>
                <a:cs typeface="+mj-cs"/>
              </a:rPr>
              <a:t>http://cytoscape.org/</a:t>
            </a:r>
            <a:endParaRPr lang="zh-CN" altLang="en-US" sz="2400" dirty="0">
              <a:latin typeface="华文楷体" panose="02010600040101010101" pitchFamily="2" charset="-122"/>
              <a:ea typeface="华文楷体" panose="02010600040101010101" pitchFamily="2" charset="-122"/>
              <a:cs typeface="+mj-cs"/>
            </a:endParaRPr>
          </a:p>
        </p:txBody>
      </p:sp>
      <p:sp>
        <p:nvSpPr>
          <p:cNvPr id="8" name="文本框 7">
            <a:extLst>
              <a:ext uri="{FF2B5EF4-FFF2-40B4-BE49-F238E27FC236}">
                <a16:creationId xmlns:a16="http://schemas.microsoft.com/office/drawing/2014/main" id="{336F225F-A042-489C-B2AE-B04126C18B41}"/>
              </a:ext>
            </a:extLst>
          </p:cNvPr>
          <p:cNvSpPr txBox="1"/>
          <p:nvPr/>
        </p:nvSpPr>
        <p:spPr>
          <a:xfrm>
            <a:off x="1367404" y="1828052"/>
            <a:ext cx="3825380" cy="830997"/>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二、</a:t>
            </a:r>
            <a:r>
              <a:rPr lang="en-US" altLang="zh-CN" sz="2400" dirty="0" err="1">
                <a:latin typeface="华文楷体" panose="02010600040101010101" pitchFamily="2" charset="-122"/>
                <a:ea typeface="华文楷体" panose="02010600040101010101" pitchFamily="2" charset="-122"/>
                <a:cs typeface="+mj-cs"/>
              </a:rPr>
              <a:t>Cytoscape</a:t>
            </a:r>
            <a:r>
              <a:rPr lang="zh-CN" altLang="en-US" sz="2400" dirty="0">
                <a:latin typeface="华文楷体" panose="02010600040101010101" pitchFamily="2" charset="-122"/>
                <a:ea typeface="华文楷体" panose="02010600040101010101" pitchFamily="2" charset="-122"/>
                <a:cs typeface="+mj-cs"/>
              </a:rPr>
              <a:t>基本操作</a:t>
            </a:r>
            <a:endParaRPr lang="en-US" altLang="zh-CN"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（一）认识界面</a:t>
            </a:r>
          </a:p>
        </p:txBody>
      </p:sp>
      <p:pic>
        <p:nvPicPr>
          <p:cNvPr id="9" name="图片 8">
            <a:extLst>
              <a:ext uri="{FF2B5EF4-FFF2-40B4-BE49-F238E27FC236}">
                <a16:creationId xmlns:a16="http://schemas.microsoft.com/office/drawing/2014/main" id="{29C342CC-7CE3-4C1B-BD4C-F625A9D75AFB}"/>
              </a:ext>
            </a:extLst>
          </p:cNvPr>
          <p:cNvPicPr>
            <a:picLocks noChangeAspect="1"/>
          </p:cNvPicPr>
          <p:nvPr/>
        </p:nvPicPr>
        <p:blipFill>
          <a:blip r:embed="rId4"/>
          <a:stretch>
            <a:fillRect/>
          </a:stretch>
        </p:blipFill>
        <p:spPr>
          <a:xfrm>
            <a:off x="1371803" y="2673730"/>
            <a:ext cx="5563823" cy="3664794"/>
          </a:xfrm>
          <a:prstGeom prst="rect">
            <a:avLst/>
          </a:prstGeom>
        </p:spPr>
      </p:pic>
    </p:spTree>
    <p:extLst>
      <p:ext uri="{BB962C8B-B14F-4D97-AF65-F5344CB8AC3E}">
        <p14:creationId xmlns:p14="http://schemas.microsoft.com/office/powerpoint/2010/main" val="883999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第九节：生物学网络的构建、分析与可视化</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文本框 1">
            <a:extLst>
              <a:ext uri="{FF2B5EF4-FFF2-40B4-BE49-F238E27FC236}">
                <a16:creationId xmlns:a16="http://schemas.microsoft.com/office/drawing/2014/main" id="{4BF8DAE5-28FE-4F43-B6A5-8C4DEEB9E838}"/>
              </a:ext>
            </a:extLst>
          </p:cNvPr>
          <p:cNvSpPr txBox="1"/>
          <p:nvPr/>
        </p:nvSpPr>
        <p:spPr>
          <a:xfrm>
            <a:off x="1166069" y="806919"/>
            <a:ext cx="4244830" cy="3416320"/>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（二）基本网络操作</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1</a:t>
            </a:r>
            <a:r>
              <a:rPr lang="zh-CN" altLang="en-US" sz="2400" dirty="0">
                <a:latin typeface="华文楷体" panose="02010600040101010101" pitchFamily="2" charset="-122"/>
                <a:ea typeface="华文楷体" panose="02010600040101010101" pitchFamily="2" charset="-122"/>
                <a:cs typeface="+mj-cs"/>
              </a:rPr>
              <a:t>．节点和连线的操作</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2</a:t>
            </a:r>
            <a:r>
              <a:rPr lang="zh-CN" altLang="en-US" sz="2400" dirty="0">
                <a:latin typeface="华文楷体" panose="02010600040101010101" pitchFamily="2" charset="-122"/>
                <a:ea typeface="华文楷体" panose="02010600040101010101" pitchFamily="2" charset="-122"/>
                <a:cs typeface="+mj-cs"/>
              </a:rPr>
              <a:t>．节点和连线的样式改变</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3</a:t>
            </a:r>
            <a:r>
              <a:rPr lang="zh-CN" altLang="en-US" sz="2400" dirty="0">
                <a:latin typeface="华文楷体" panose="02010600040101010101" pitchFamily="2" charset="-122"/>
                <a:ea typeface="华文楷体" panose="02010600040101010101" pitchFamily="2" charset="-122"/>
                <a:cs typeface="+mj-cs"/>
              </a:rPr>
              <a:t>．网络分析</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4</a:t>
            </a:r>
            <a:r>
              <a:rPr lang="zh-CN" altLang="en-US" sz="2400" dirty="0">
                <a:latin typeface="华文楷体" panose="02010600040101010101" pitchFamily="2" charset="-122"/>
                <a:ea typeface="华文楷体" panose="02010600040101010101" pitchFamily="2" charset="-122"/>
                <a:cs typeface="+mj-cs"/>
              </a:rPr>
              <a:t>．子网络的构建</a:t>
            </a:r>
            <a:endParaRPr lang="en-US" altLang="zh-CN" sz="2400" dirty="0">
              <a:latin typeface="华文楷体" panose="02010600040101010101" pitchFamily="2" charset="-122"/>
              <a:ea typeface="华文楷体" panose="02010600040101010101" pitchFamily="2" charset="-122"/>
              <a:cs typeface="+mj-cs"/>
            </a:endParaRPr>
          </a:p>
          <a:p>
            <a:r>
              <a:rPr lang="zh-CN" altLang="en-US" sz="2400" dirty="0">
                <a:latin typeface="华文楷体" panose="02010600040101010101" pitchFamily="2" charset="-122"/>
                <a:ea typeface="华文楷体" panose="02010600040101010101" pitchFamily="2" charset="-122"/>
                <a:cs typeface="+mj-cs"/>
              </a:rPr>
              <a:t>（三）文件操作</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1</a:t>
            </a:r>
            <a:r>
              <a:rPr lang="zh-CN" altLang="en-US" sz="2400" dirty="0">
                <a:latin typeface="华文楷体" panose="02010600040101010101" pitchFamily="2" charset="-122"/>
                <a:ea typeface="华文楷体" panose="02010600040101010101" pitchFamily="2" charset="-122"/>
                <a:cs typeface="+mj-cs"/>
              </a:rPr>
              <a:t>．导入网络文件</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2</a:t>
            </a:r>
            <a:r>
              <a:rPr lang="zh-CN" altLang="en-US" sz="2400" dirty="0">
                <a:latin typeface="华文楷体" panose="02010600040101010101" pitchFamily="2" charset="-122"/>
                <a:ea typeface="华文楷体" panose="02010600040101010101" pitchFamily="2" charset="-122"/>
                <a:cs typeface="+mj-cs"/>
              </a:rPr>
              <a:t>．导入表格</a:t>
            </a:r>
            <a:endParaRPr lang="en-US" altLang="zh-CN" sz="2400" dirty="0">
              <a:latin typeface="华文楷体" panose="02010600040101010101" pitchFamily="2" charset="-122"/>
              <a:ea typeface="华文楷体" panose="02010600040101010101" pitchFamily="2" charset="-122"/>
              <a:cs typeface="+mj-cs"/>
            </a:endParaRPr>
          </a:p>
          <a:p>
            <a:r>
              <a:rPr lang="en-US" altLang="zh-CN" sz="2400" dirty="0">
                <a:latin typeface="华文楷体" panose="02010600040101010101" pitchFamily="2" charset="-122"/>
                <a:ea typeface="华文楷体" panose="02010600040101010101" pitchFamily="2" charset="-122"/>
                <a:cs typeface="+mj-cs"/>
              </a:rPr>
              <a:t>3</a:t>
            </a:r>
            <a:r>
              <a:rPr lang="zh-CN" altLang="en-US" sz="2400" dirty="0">
                <a:latin typeface="华文楷体" panose="02010600040101010101" pitchFamily="2" charset="-122"/>
                <a:ea typeface="华文楷体" panose="02010600040101010101" pitchFamily="2" charset="-122"/>
                <a:cs typeface="+mj-cs"/>
              </a:rPr>
              <a:t>．导出网络图像</a:t>
            </a:r>
          </a:p>
        </p:txBody>
      </p:sp>
    </p:spTree>
    <p:extLst>
      <p:ext uri="{BB962C8B-B14F-4D97-AF65-F5344CB8AC3E}">
        <p14:creationId xmlns:p14="http://schemas.microsoft.com/office/powerpoint/2010/main" val="351299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四、系统生物学基本框架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第一节：系统生物学基本概念</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33B88329-BF8A-46F5-BB04-21CB7F6D1507}"/>
              </a:ext>
            </a:extLst>
          </p:cNvPr>
          <p:cNvPicPr>
            <a:picLocks noChangeAspect="1"/>
          </p:cNvPicPr>
          <p:nvPr/>
        </p:nvPicPr>
        <p:blipFill>
          <a:blip r:embed="rId4"/>
          <a:stretch>
            <a:fillRect/>
          </a:stretch>
        </p:blipFill>
        <p:spPr>
          <a:xfrm>
            <a:off x="1327374" y="1397302"/>
            <a:ext cx="6489251" cy="4516261"/>
          </a:xfrm>
          <a:prstGeom prst="rect">
            <a:avLst/>
          </a:prstGeom>
        </p:spPr>
      </p:pic>
    </p:spTree>
    <p:extLst>
      <p:ext uri="{BB962C8B-B14F-4D97-AF65-F5344CB8AC3E}">
        <p14:creationId xmlns:p14="http://schemas.microsoft.com/office/powerpoint/2010/main" val="3291981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第九节：生物学网络的构建、分析与可视化</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A5934F24-809C-400F-8D2A-6CB62D1B325A}"/>
              </a:ext>
            </a:extLst>
          </p:cNvPr>
          <p:cNvSpPr txBox="1"/>
          <p:nvPr/>
        </p:nvSpPr>
        <p:spPr>
          <a:xfrm>
            <a:off x="1392572" y="805769"/>
            <a:ext cx="4848837" cy="461665"/>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三、</a:t>
            </a:r>
            <a:r>
              <a:rPr lang="en-US" altLang="zh-CN" sz="2400" dirty="0" err="1">
                <a:latin typeface="华文楷体" panose="02010600040101010101" pitchFamily="2" charset="-122"/>
                <a:ea typeface="华文楷体" panose="02010600040101010101" pitchFamily="2" charset="-122"/>
                <a:cs typeface="+mj-cs"/>
              </a:rPr>
              <a:t>Cytoscape</a:t>
            </a:r>
            <a:r>
              <a:rPr lang="zh-CN" altLang="en-US" sz="2400" dirty="0">
                <a:latin typeface="华文楷体" panose="02010600040101010101" pitchFamily="2" charset="-122"/>
                <a:ea typeface="华文楷体" panose="02010600040101010101" pitchFamily="2" charset="-122"/>
                <a:cs typeface="+mj-cs"/>
              </a:rPr>
              <a:t>实现互作网络可视化</a:t>
            </a:r>
          </a:p>
        </p:txBody>
      </p:sp>
      <p:pic>
        <p:nvPicPr>
          <p:cNvPr id="4" name="图片 3">
            <a:extLst>
              <a:ext uri="{FF2B5EF4-FFF2-40B4-BE49-F238E27FC236}">
                <a16:creationId xmlns:a16="http://schemas.microsoft.com/office/drawing/2014/main" id="{678F8F65-DDD6-40E2-835B-350BF41E042B}"/>
              </a:ext>
            </a:extLst>
          </p:cNvPr>
          <p:cNvPicPr>
            <a:picLocks noChangeAspect="1"/>
          </p:cNvPicPr>
          <p:nvPr/>
        </p:nvPicPr>
        <p:blipFill>
          <a:blip r:embed="rId4"/>
          <a:stretch>
            <a:fillRect/>
          </a:stretch>
        </p:blipFill>
        <p:spPr>
          <a:xfrm>
            <a:off x="1023456" y="1431997"/>
            <a:ext cx="6733039" cy="4735203"/>
          </a:xfrm>
          <a:prstGeom prst="rect">
            <a:avLst/>
          </a:prstGeom>
        </p:spPr>
      </p:pic>
    </p:spTree>
    <p:extLst>
      <p:ext uri="{BB962C8B-B14F-4D97-AF65-F5344CB8AC3E}">
        <p14:creationId xmlns:p14="http://schemas.microsoft.com/office/powerpoint/2010/main" val="95871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第九节：生物学网络的构建、分析与可视化</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AD0C04F2-795F-4E02-96E7-A0605AFCC598}"/>
              </a:ext>
            </a:extLst>
          </p:cNvPr>
          <p:cNvPicPr>
            <a:picLocks noChangeAspect="1"/>
          </p:cNvPicPr>
          <p:nvPr/>
        </p:nvPicPr>
        <p:blipFill>
          <a:blip r:embed="rId4"/>
          <a:stretch>
            <a:fillRect/>
          </a:stretch>
        </p:blipFill>
        <p:spPr>
          <a:xfrm>
            <a:off x="1300975" y="1316878"/>
            <a:ext cx="6542050" cy="4533969"/>
          </a:xfrm>
          <a:prstGeom prst="rect">
            <a:avLst/>
          </a:prstGeom>
        </p:spPr>
      </p:pic>
    </p:spTree>
    <p:extLst>
      <p:ext uri="{BB962C8B-B14F-4D97-AF65-F5344CB8AC3E}">
        <p14:creationId xmlns:p14="http://schemas.microsoft.com/office/powerpoint/2010/main" val="385669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第九节：生物学网络的构建、分析与可视化</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27FE41EC-47D3-464B-A5F3-E7943F1C72A7}"/>
              </a:ext>
            </a:extLst>
          </p:cNvPr>
          <p:cNvSpPr txBox="1"/>
          <p:nvPr/>
        </p:nvSpPr>
        <p:spPr>
          <a:xfrm>
            <a:off x="1426128" y="793482"/>
            <a:ext cx="3976382" cy="461665"/>
          </a:xfrm>
          <a:prstGeom prst="rect">
            <a:avLst/>
          </a:prstGeom>
          <a:noFill/>
        </p:spPr>
        <p:txBody>
          <a:bodyPr wrap="square" rtlCol="0">
            <a:spAutoFit/>
          </a:bodyPr>
          <a:lstStyle/>
          <a:p>
            <a:r>
              <a:rPr lang="zh-CN" altLang="en-US" sz="2400" dirty="0">
                <a:latin typeface="华文楷体" panose="02010600040101010101" pitchFamily="2" charset="-122"/>
                <a:ea typeface="华文楷体" panose="02010600040101010101" pitchFamily="2" charset="-122"/>
                <a:cs typeface="+mj-cs"/>
              </a:rPr>
              <a:t>四、</a:t>
            </a:r>
            <a:r>
              <a:rPr lang="en-US" altLang="zh-CN" sz="2400" dirty="0" err="1">
                <a:latin typeface="华文楷体" panose="02010600040101010101" pitchFamily="2" charset="-122"/>
                <a:ea typeface="华文楷体" panose="02010600040101010101" pitchFamily="2" charset="-122"/>
                <a:cs typeface="+mj-cs"/>
              </a:rPr>
              <a:t>Cytoscape</a:t>
            </a:r>
            <a:r>
              <a:rPr lang="zh-CN" altLang="en-US" sz="2400" dirty="0">
                <a:latin typeface="华文楷体" panose="02010600040101010101" pitchFamily="2" charset="-122"/>
                <a:ea typeface="华文楷体" panose="02010600040101010101" pitchFamily="2" charset="-122"/>
                <a:cs typeface="+mj-cs"/>
              </a:rPr>
              <a:t>插件</a:t>
            </a:r>
          </a:p>
        </p:txBody>
      </p:sp>
      <p:pic>
        <p:nvPicPr>
          <p:cNvPr id="4" name="图片 3">
            <a:extLst>
              <a:ext uri="{FF2B5EF4-FFF2-40B4-BE49-F238E27FC236}">
                <a16:creationId xmlns:a16="http://schemas.microsoft.com/office/drawing/2014/main" id="{CA75D27E-773C-43C9-97FD-960BCA0EB838}"/>
              </a:ext>
            </a:extLst>
          </p:cNvPr>
          <p:cNvPicPr>
            <a:picLocks noChangeAspect="1"/>
          </p:cNvPicPr>
          <p:nvPr/>
        </p:nvPicPr>
        <p:blipFill>
          <a:blip r:embed="rId4"/>
          <a:stretch>
            <a:fillRect/>
          </a:stretch>
        </p:blipFill>
        <p:spPr>
          <a:xfrm>
            <a:off x="1657798" y="1281544"/>
            <a:ext cx="5460690" cy="4948750"/>
          </a:xfrm>
          <a:prstGeom prst="rect">
            <a:avLst/>
          </a:prstGeom>
        </p:spPr>
      </p:pic>
    </p:spTree>
    <p:extLst>
      <p:ext uri="{BB962C8B-B14F-4D97-AF65-F5344CB8AC3E}">
        <p14:creationId xmlns:p14="http://schemas.microsoft.com/office/powerpoint/2010/main" val="3109567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53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041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贡献者：谈斌</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第一节：系统生物学基本概念</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矩形 8">
            <a:extLst>
              <a:ext uri="{FF2B5EF4-FFF2-40B4-BE49-F238E27FC236}">
                <a16:creationId xmlns:a16="http://schemas.microsoft.com/office/drawing/2014/main" id="{69434064-080E-44B2-ABCF-05E03C03A4E2}"/>
              </a:ext>
            </a:extLst>
          </p:cNvPr>
          <p:cNvSpPr/>
          <p:nvPr/>
        </p:nvSpPr>
        <p:spPr>
          <a:xfrm>
            <a:off x="1276732" y="781196"/>
            <a:ext cx="4572000" cy="3120854"/>
          </a:xfrm>
          <a:prstGeom prst="rect">
            <a:avLst/>
          </a:prstGeom>
        </p:spPr>
        <p:txBody>
          <a:bodyPr>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（一）系统结构鉴定</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（二）系统行为分析</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（三）系统控制</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（四）系统设计</a:t>
            </a:r>
          </a:p>
        </p:txBody>
      </p:sp>
    </p:spTree>
    <p:extLst>
      <p:ext uri="{BB962C8B-B14F-4D97-AF65-F5344CB8AC3E}">
        <p14:creationId xmlns:p14="http://schemas.microsoft.com/office/powerpoint/2010/main" val="151086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第二节：复杂网络及特征</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矩形 8">
            <a:extLst>
              <a:ext uri="{FF2B5EF4-FFF2-40B4-BE49-F238E27FC236}">
                <a16:creationId xmlns:a16="http://schemas.microsoft.com/office/drawing/2014/main" id="{69434064-080E-44B2-ABCF-05E03C03A4E2}"/>
              </a:ext>
            </a:extLst>
          </p:cNvPr>
          <p:cNvSpPr/>
          <p:nvPr/>
        </p:nvSpPr>
        <p:spPr>
          <a:xfrm>
            <a:off x="1276732" y="781196"/>
            <a:ext cx="4572000" cy="3564053"/>
          </a:xfrm>
          <a:prstGeom prst="rect">
            <a:avLst/>
          </a:prstGeom>
        </p:spPr>
        <p:txBody>
          <a:bodyPr>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（一）复杂网络的统计特征</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平均距离（</a:t>
            </a:r>
            <a:r>
              <a:rPr lang="en-US" altLang="zh-CN" sz="2400" dirty="0">
                <a:latin typeface="华文楷体" panose="02010600040101010101" pitchFamily="2" charset="-122"/>
                <a:ea typeface="华文楷体" panose="02010600040101010101" pitchFamily="2" charset="-122"/>
                <a:cs typeface="+mj-cs"/>
              </a:rPr>
              <a:t>average distance</a:t>
            </a:r>
            <a:r>
              <a:rPr lang="zh-CN" altLang="en-US" sz="2400" dirty="0">
                <a:latin typeface="华文楷体" panose="02010600040101010101" pitchFamily="2" charset="-122"/>
                <a:ea typeface="华文楷体" panose="02010600040101010101" pitchFamily="2" charset="-122"/>
                <a:cs typeface="+mj-cs"/>
              </a:rPr>
              <a:t>）</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集聚系数（</a:t>
            </a:r>
            <a:r>
              <a:rPr lang="en-US" altLang="zh-CN" sz="2400" dirty="0">
                <a:latin typeface="华文楷体" panose="02010600040101010101" pitchFamily="2" charset="-122"/>
                <a:ea typeface="华文楷体" panose="02010600040101010101" pitchFamily="2" charset="-122"/>
                <a:cs typeface="+mj-cs"/>
              </a:rPr>
              <a:t>clustering coefficient</a:t>
            </a:r>
            <a:r>
              <a:rPr lang="zh-CN" altLang="en-US" sz="2400" dirty="0">
                <a:latin typeface="华文楷体" panose="02010600040101010101" pitchFamily="2" charset="-122"/>
                <a:ea typeface="华文楷体" panose="02010600040101010101" pitchFamily="2" charset="-122"/>
                <a:cs typeface="+mj-cs"/>
              </a:rPr>
              <a:t>）</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（二）网络的拓扑分析</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（三）生物中的复杂网络</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p:txBody>
      </p:sp>
    </p:spTree>
    <p:extLst>
      <p:ext uri="{BB962C8B-B14F-4D97-AF65-F5344CB8AC3E}">
        <p14:creationId xmlns:p14="http://schemas.microsoft.com/office/powerpoint/2010/main" val="207959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第三节：系统生物学基本技术与方法</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0F1A709E-67F1-4C14-8B97-2B843C09ADF2}"/>
              </a:ext>
            </a:extLst>
          </p:cNvPr>
          <p:cNvSpPr/>
          <p:nvPr/>
        </p:nvSpPr>
        <p:spPr>
          <a:xfrm>
            <a:off x="1522602" y="781196"/>
            <a:ext cx="5507372" cy="2677656"/>
          </a:xfrm>
          <a:prstGeom prst="rect">
            <a:avLst/>
          </a:prstGeom>
        </p:spPr>
        <p:txBody>
          <a:bodyPr wrap="square">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一、测量技术</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（一）全面测量</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（二）系统生物学测量</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（三）定量的高通量测量技术</a:t>
            </a:r>
          </a:p>
        </p:txBody>
      </p:sp>
    </p:spTree>
    <p:extLst>
      <p:ext uri="{BB962C8B-B14F-4D97-AF65-F5344CB8AC3E}">
        <p14:creationId xmlns:p14="http://schemas.microsoft.com/office/powerpoint/2010/main" val="132128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第三节：系统生物学基本技术与方法</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矩形 2">
            <a:extLst>
              <a:ext uri="{FF2B5EF4-FFF2-40B4-BE49-F238E27FC236}">
                <a16:creationId xmlns:a16="http://schemas.microsoft.com/office/drawing/2014/main" id="{39FA602E-1708-437A-A661-4551A8ED91BE}"/>
              </a:ext>
            </a:extLst>
          </p:cNvPr>
          <p:cNvSpPr/>
          <p:nvPr/>
        </p:nvSpPr>
        <p:spPr>
          <a:xfrm>
            <a:off x="1430322" y="824161"/>
            <a:ext cx="4572000" cy="4007251"/>
          </a:xfrm>
          <a:prstGeom prst="rect">
            <a:avLst/>
          </a:prstGeom>
        </p:spPr>
        <p:txBody>
          <a:bodyPr>
            <a:spAutoFit/>
          </a:bodyPr>
          <a:lstStyle/>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二、系统生物学实验方法</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三、系统结构的鉴定</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（一）网络结构的鉴定</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en-US" altLang="zh-CN" sz="2400" dirty="0">
                <a:latin typeface="华文楷体" panose="02010600040101010101" pitchFamily="2" charset="-122"/>
                <a:ea typeface="华文楷体" panose="02010600040101010101" pitchFamily="2" charset="-122"/>
                <a:cs typeface="+mj-cs"/>
              </a:rPr>
              <a:t>1</a:t>
            </a:r>
            <a:r>
              <a:rPr lang="zh-CN" altLang="en-US" sz="2400" dirty="0">
                <a:latin typeface="华文楷体" panose="02010600040101010101" pitchFamily="2" charset="-122"/>
                <a:ea typeface="华文楷体" panose="02010600040101010101" pitchFamily="2" charset="-122"/>
                <a:cs typeface="+mj-cs"/>
              </a:rPr>
              <a:t>、自下而上的方法</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en-US" altLang="zh-CN" sz="2400" dirty="0">
                <a:latin typeface="华文楷体" panose="02010600040101010101" pitchFamily="2" charset="-122"/>
                <a:ea typeface="华文楷体" panose="02010600040101010101" pitchFamily="2" charset="-122"/>
                <a:cs typeface="+mj-cs"/>
              </a:rPr>
              <a:t>2</a:t>
            </a:r>
            <a:r>
              <a:rPr lang="zh-CN" altLang="en-US" sz="2400" dirty="0">
                <a:latin typeface="华文楷体" panose="02010600040101010101" pitchFamily="2" charset="-122"/>
                <a:ea typeface="华文楷体" panose="02010600040101010101" pitchFamily="2" charset="-122"/>
                <a:cs typeface="+mj-cs"/>
              </a:rPr>
              <a:t>、自上而下的方法</a:t>
            </a: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endParaRPr lang="en-US" altLang="zh-CN" sz="2400" dirty="0">
              <a:latin typeface="华文楷体" panose="02010600040101010101" pitchFamily="2" charset="-122"/>
              <a:ea typeface="华文楷体" panose="02010600040101010101" pitchFamily="2" charset="-122"/>
              <a:cs typeface="+mj-cs"/>
            </a:endParaRPr>
          </a:p>
          <a:p>
            <a:pPr lvl="0" defTabSz="914400" fontAlgn="base">
              <a:spcBef>
                <a:spcPct val="20000"/>
              </a:spcBef>
              <a:spcAft>
                <a:spcPct val="0"/>
              </a:spcAft>
              <a:buClr>
                <a:srgbClr val="2F2F2F"/>
              </a:buClr>
              <a:buSzPct val="50000"/>
            </a:pPr>
            <a:r>
              <a:rPr lang="zh-CN" altLang="en-US" sz="2400" dirty="0">
                <a:latin typeface="华文楷体" panose="02010600040101010101" pitchFamily="2" charset="-122"/>
                <a:ea typeface="华文楷体" panose="02010600040101010101" pitchFamily="2" charset="-122"/>
                <a:cs typeface="+mj-cs"/>
              </a:rPr>
              <a:t>（二）参数鉴定</a:t>
            </a:r>
          </a:p>
        </p:txBody>
      </p:sp>
    </p:spTree>
    <p:extLst>
      <p:ext uri="{BB962C8B-B14F-4D97-AF65-F5344CB8AC3E}">
        <p14:creationId xmlns:p14="http://schemas.microsoft.com/office/powerpoint/2010/main" val="154812244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TotalTime>
  <Words>1379</Words>
  <Application>Microsoft Office PowerPoint</Application>
  <PresentationFormat>全屏显示(4:3)</PresentationFormat>
  <Paragraphs>230</Paragraphs>
  <Slides>53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53</vt:i4>
      </vt:variant>
    </vt:vector>
  </HeadingPairs>
  <TitlesOfParts>
    <vt:vector size="63" baseType="lpstr">
      <vt:lpstr>等线</vt:lpstr>
      <vt:lpstr>等线 Light</vt:lpstr>
      <vt:lpstr>华文楷体</vt:lpstr>
      <vt:lpstr>宋体</vt:lpstr>
      <vt:lpstr>Arial</vt:lpstr>
      <vt:lpstr>Calibri</vt:lpstr>
      <vt:lpstr>Calibri Light</vt:lpstr>
      <vt:lpstr>Verdana</vt:lpstr>
      <vt:lpstr>Wingdings</vt:lpstr>
      <vt:lpstr>Office 主题​​</vt:lpstr>
      <vt:lpstr>PowerPoint 演示文稿</vt:lpstr>
      <vt:lpstr>一、历史的机遇</vt:lpstr>
      <vt:lpstr>三、什么是系统生物学</vt:lpstr>
      <vt:lpstr>三、什么是系统生物学</vt:lpstr>
      <vt:lpstr>四、系统生物学基本框架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42</cp:revision>
  <dcterms:created xsi:type="dcterms:W3CDTF">2022-09-02T06:05:02Z</dcterms:created>
  <dcterms:modified xsi:type="dcterms:W3CDTF">2022-09-09T07:35:16Z</dcterms:modified>
</cp:coreProperties>
</file>