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0.jpg" ContentType="image/png"/>
  <Override PartName="/ppt/media/image5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62" r:id="rId3"/>
    <p:sldId id="256" r:id="rId4"/>
    <p:sldId id="257" r:id="rId5"/>
    <p:sldId id="263" r:id="rId6"/>
    <p:sldId id="264" r:id="rId7"/>
    <p:sldId id="266" r:id="rId8"/>
    <p:sldId id="265" r:id="rId9"/>
    <p:sldId id="261" r:id="rId10"/>
    <p:sldId id="258" r:id="rId11"/>
    <p:sldId id="267" r:id="rId12"/>
    <p:sldId id="259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7" r:id="rId21"/>
    <p:sldId id="279" r:id="rId22"/>
    <p:sldId id="280" r:id="rId23"/>
    <p:sldId id="281" r:id="rId24"/>
    <p:sldId id="276" r:id="rId25"/>
    <p:sldId id="272" r:id="rId26"/>
    <p:sldId id="28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D4DAD-D538-4865-9BB4-B44BB5097DB3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8F74-03E0-4AF7-8CE8-41612FCCD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45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944D-C51E-48B2-88DD-D7A57EC508E1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570A-027D-4DA6-B24B-880CB6E1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74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944D-C51E-48B2-88DD-D7A57EC508E1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570A-027D-4DA6-B24B-880CB6E1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72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944D-C51E-48B2-88DD-D7A57EC508E1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570A-027D-4DA6-B24B-880CB6E1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29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944D-C51E-48B2-88DD-D7A57EC508E1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570A-027D-4DA6-B24B-880CB6E1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67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944D-C51E-48B2-88DD-D7A57EC508E1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570A-027D-4DA6-B24B-880CB6E1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18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944D-C51E-48B2-88DD-D7A57EC508E1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570A-027D-4DA6-B24B-880CB6E1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95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944D-C51E-48B2-88DD-D7A57EC508E1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570A-027D-4DA6-B24B-880CB6E1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3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944D-C51E-48B2-88DD-D7A57EC508E1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570A-027D-4DA6-B24B-880CB6E1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33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944D-C51E-48B2-88DD-D7A57EC508E1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570A-027D-4DA6-B24B-880CB6E1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23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944D-C51E-48B2-88DD-D7A57EC508E1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570A-027D-4DA6-B24B-880CB6E1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07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944D-C51E-48B2-88DD-D7A57EC508E1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570A-027D-4DA6-B24B-880CB6E1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15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8944D-C51E-48B2-88DD-D7A57EC508E1}" type="datetimeFigureOut">
              <a:rPr lang="zh-CN" altLang="en-US" smtClean="0"/>
              <a:t>2016/5/9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5570A-027D-4DA6-B24B-880CB6E1A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94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gif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12" Type="http://schemas.openxmlformats.org/officeDocument/2006/relationships/image" Target="../media/image2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image" Target="../media/image27.gif"/><Relationship Id="rId5" Type="http://schemas.openxmlformats.org/officeDocument/2006/relationships/image" Target="../media/image21.gif"/><Relationship Id="rId10" Type="http://schemas.openxmlformats.org/officeDocument/2006/relationships/image" Target="../media/image26.gif"/><Relationship Id="rId4" Type="http://schemas.openxmlformats.org/officeDocument/2006/relationships/image" Target="../media/image19.png"/><Relationship Id="rId9" Type="http://schemas.openxmlformats.org/officeDocument/2006/relationships/image" Target="../media/image25.gif"/><Relationship Id="rId1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gif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12" Type="http://schemas.openxmlformats.org/officeDocument/2006/relationships/image" Target="../media/image2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image" Target="../media/image27.gif"/><Relationship Id="rId5" Type="http://schemas.openxmlformats.org/officeDocument/2006/relationships/image" Target="../media/image21.gif"/><Relationship Id="rId10" Type="http://schemas.openxmlformats.org/officeDocument/2006/relationships/image" Target="../media/image26.gif"/><Relationship Id="rId4" Type="http://schemas.openxmlformats.org/officeDocument/2006/relationships/image" Target="../media/image19.png"/><Relationship Id="rId9" Type="http://schemas.openxmlformats.org/officeDocument/2006/relationships/image" Target="../media/image25.gif"/><Relationship Id="rId1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521407" y="1790252"/>
            <a:ext cx="9511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/>
              <a:t>ZJU-CHINA IGEM Project Introduction</a:t>
            </a:r>
            <a:endParaRPr lang="zh-CN" altLang="en-US" sz="4000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4752994" y="3044365"/>
            <a:ext cx="3048006" cy="1155194"/>
            <a:chOff x="4542666" y="4200367"/>
            <a:chExt cx="3048006" cy="115519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666" y="4200367"/>
              <a:ext cx="3048006" cy="1155194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386451" y="4551094"/>
              <a:ext cx="1360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Gao Jiahao</a:t>
              </a:r>
              <a:endParaRPr lang="zh-CN" altLang="en-US" dirty="0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20" y="4745787"/>
            <a:ext cx="1966093" cy="15073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6" r="15068" b="31157"/>
          <a:stretch/>
        </p:blipFill>
        <p:spPr>
          <a:xfrm>
            <a:off x="6957215" y="4745787"/>
            <a:ext cx="1716035" cy="163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4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148" y="1810161"/>
            <a:ext cx="3432518" cy="195750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2458" y="329858"/>
            <a:ext cx="64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/>
              <a:t>λ Red</a:t>
            </a:r>
            <a:endParaRPr lang="zh-CN" altLang="en-US" sz="2000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717941" y="1350001"/>
            <a:ext cx="719692" cy="719692"/>
            <a:chOff x="461728" y="1032095"/>
            <a:chExt cx="719692" cy="719692"/>
          </a:xfrm>
          <a:blipFill>
            <a:blip r:embed="rId3"/>
            <a:stretch>
              <a:fillRect/>
            </a:stretch>
          </a:blipFill>
        </p:grpSpPr>
        <p:sp>
          <p:nvSpPr>
            <p:cNvPr id="8" name="矩形 7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 rot="10800000">
            <a:off x="4582399" y="4044635"/>
            <a:ext cx="719692" cy="719692"/>
            <a:chOff x="461728" y="1032095"/>
            <a:chExt cx="719692" cy="719692"/>
          </a:xfrm>
          <a:blipFill>
            <a:blip r:embed="rId3"/>
            <a:stretch>
              <a:fillRect/>
            </a:stretch>
          </a:blipFill>
        </p:grpSpPr>
        <p:sp>
          <p:nvSpPr>
            <p:cNvPr id="11" name="矩形 10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993001" y="2069693"/>
            <a:ext cx="3340649" cy="2849210"/>
            <a:chOff x="6577076" y="2160013"/>
            <a:chExt cx="3340649" cy="28492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r="44582"/>
            <a:stretch/>
          </p:blipFill>
          <p:spPr>
            <a:xfrm>
              <a:off x="6577076" y="2160013"/>
              <a:ext cx="3340649" cy="107906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425" y="4494801"/>
              <a:ext cx="2724530" cy="514422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>
              <a:off x="8247400" y="3168350"/>
              <a:ext cx="1262359" cy="125572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7230794" y="3144566"/>
              <a:ext cx="2483836" cy="13502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6809059" y="1672108"/>
            <a:ext cx="4295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Effect:</a:t>
            </a:r>
          </a:p>
        </p:txBody>
      </p:sp>
    </p:spTree>
    <p:extLst>
      <p:ext uri="{BB962C8B-B14F-4D97-AF65-F5344CB8AC3E}">
        <p14:creationId xmlns:p14="http://schemas.microsoft.com/office/powerpoint/2010/main" val="68499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82458" y="329858"/>
            <a:ext cx="64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/>
              <a:t>Full system</a:t>
            </a:r>
            <a:endParaRPr lang="zh-CN" altLang="en-US" sz="2000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798399" y="1059826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9" name="矩形 8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10800000">
            <a:off x="11185371" y="5583260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12" name="矩形 11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21506" y="5116387"/>
            <a:ext cx="5233056" cy="924217"/>
            <a:chOff x="4879399" y="3162263"/>
            <a:chExt cx="5233056" cy="92421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7925" y="3257805"/>
              <a:ext cx="285750" cy="82867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399" y="3162263"/>
              <a:ext cx="2724530" cy="51442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675" y="3257804"/>
              <a:ext cx="2057400" cy="82867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455" y="3257803"/>
              <a:ext cx="381000" cy="828675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482458" y="1779518"/>
            <a:ext cx="11503571" cy="1866438"/>
            <a:chOff x="-3903373" y="2340616"/>
            <a:chExt cx="17264248" cy="2801100"/>
          </a:xfrm>
        </p:grpSpPr>
        <p:grpSp>
          <p:nvGrpSpPr>
            <p:cNvPr id="24" name="组合 23"/>
            <p:cNvGrpSpPr/>
            <p:nvPr/>
          </p:nvGrpSpPr>
          <p:grpSpPr>
            <a:xfrm>
              <a:off x="-3903373" y="2341366"/>
              <a:ext cx="6760367" cy="2800350"/>
              <a:chOff x="-2246606" y="2983043"/>
              <a:chExt cx="6760367" cy="2800350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246606" y="2983043"/>
                <a:ext cx="5305425" cy="280035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6911" y="2983043"/>
                <a:ext cx="1466850" cy="2800350"/>
              </a:xfrm>
              <a:prstGeom prst="rect">
                <a:avLst/>
              </a:prstGeom>
            </p:spPr>
          </p:pic>
        </p:grpSp>
        <p:grpSp>
          <p:nvGrpSpPr>
            <p:cNvPr id="25" name="组合 24"/>
            <p:cNvGrpSpPr/>
            <p:nvPr/>
          </p:nvGrpSpPr>
          <p:grpSpPr>
            <a:xfrm>
              <a:off x="2829181" y="2340616"/>
              <a:ext cx="10531694" cy="2801100"/>
              <a:chOff x="1683364" y="627900"/>
              <a:chExt cx="10531694" cy="2801100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3364" y="627900"/>
                <a:ext cx="5438775" cy="280035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0133" y="628650"/>
                <a:ext cx="5114925" cy="2800350"/>
              </a:xfrm>
              <a:prstGeom prst="rect">
                <a:avLst/>
              </a:prstGeom>
            </p:spPr>
          </p:pic>
        </p:grpSp>
      </p:grpSp>
      <p:grpSp>
        <p:nvGrpSpPr>
          <p:cNvPr id="19" name="组合 18"/>
          <p:cNvGrpSpPr/>
          <p:nvPr/>
        </p:nvGrpSpPr>
        <p:grpSpPr>
          <a:xfrm>
            <a:off x="1545942" y="3388896"/>
            <a:ext cx="5828881" cy="1537043"/>
            <a:chOff x="4468670" y="1533303"/>
            <a:chExt cx="5828881" cy="153704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670" y="1536821"/>
              <a:ext cx="962025" cy="153352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695" y="1533303"/>
              <a:ext cx="590550" cy="153352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1245" y="1536821"/>
              <a:ext cx="1819275" cy="153352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83"/>
            <a:stretch/>
          </p:blipFill>
          <p:spPr>
            <a:xfrm>
              <a:off x="7780588" y="1536821"/>
              <a:ext cx="2516963" cy="1533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72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4488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2458" y="329858"/>
            <a:ext cx="64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/>
              <a:t>ZJU-CHINA-2014</a:t>
            </a:r>
            <a:endParaRPr lang="zh-CN" altLang="en-US" sz="2000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798399" y="1059826"/>
            <a:ext cx="719692" cy="719692"/>
            <a:chOff x="461728" y="1032095"/>
            <a:chExt cx="719692" cy="719692"/>
          </a:xfrm>
          <a:blipFill>
            <a:blip r:embed="rId3"/>
            <a:stretch>
              <a:fillRect/>
            </a:stretch>
          </a:blipFill>
        </p:grpSpPr>
        <p:sp>
          <p:nvSpPr>
            <p:cNvPr id="9" name="矩形 8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10800000">
            <a:off x="11185371" y="5583260"/>
            <a:ext cx="719692" cy="719692"/>
            <a:chOff x="461728" y="1032095"/>
            <a:chExt cx="719692" cy="719692"/>
          </a:xfrm>
          <a:blipFill>
            <a:blip r:embed="rId3"/>
            <a:stretch>
              <a:fillRect/>
            </a:stretch>
          </a:blipFill>
        </p:grpSpPr>
        <p:sp>
          <p:nvSpPr>
            <p:cNvPr id="12" name="矩形 11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0297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98399" y="1059826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9" name="矩形 8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10800000">
            <a:off x="11185371" y="5583260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12" name="矩形 11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21506" y="5116387"/>
            <a:ext cx="5233056" cy="924217"/>
            <a:chOff x="4879399" y="3162263"/>
            <a:chExt cx="5233056" cy="92421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7925" y="3257805"/>
              <a:ext cx="285750" cy="82867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399" y="3162263"/>
              <a:ext cx="2724530" cy="51442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675" y="3257804"/>
              <a:ext cx="2057400" cy="82867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455" y="3257803"/>
              <a:ext cx="381000" cy="828675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482458" y="1779518"/>
            <a:ext cx="11503571" cy="1866438"/>
            <a:chOff x="-3903373" y="2340616"/>
            <a:chExt cx="17264248" cy="2801100"/>
          </a:xfrm>
        </p:grpSpPr>
        <p:grpSp>
          <p:nvGrpSpPr>
            <p:cNvPr id="24" name="组合 23"/>
            <p:cNvGrpSpPr/>
            <p:nvPr/>
          </p:nvGrpSpPr>
          <p:grpSpPr>
            <a:xfrm>
              <a:off x="-3903373" y="2341366"/>
              <a:ext cx="6760367" cy="2800350"/>
              <a:chOff x="-2246606" y="2983043"/>
              <a:chExt cx="6760367" cy="2800350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246606" y="2983043"/>
                <a:ext cx="5305425" cy="280035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6911" y="2983043"/>
                <a:ext cx="1466850" cy="2800350"/>
              </a:xfrm>
              <a:prstGeom prst="rect">
                <a:avLst/>
              </a:prstGeom>
            </p:spPr>
          </p:pic>
        </p:grpSp>
        <p:grpSp>
          <p:nvGrpSpPr>
            <p:cNvPr id="25" name="组合 24"/>
            <p:cNvGrpSpPr/>
            <p:nvPr/>
          </p:nvGrpSpPr>
          <p:grpSpPr>
            <a:xfrm>
              <a:off x="2829181" y="2340616"/>
              <a:ext cx="10531694" cy="2801100"/>
              <a:chOff x="1683364" y="627900"/>
              <a:chExt cx="10531694" cy="2801100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3364" y="627900"/>
                <a:ext cx="5438775" cy="280035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0133" y="628650"/>
                <a:ext cx="5114925" cy="2800350"/>
              </a:xfrm>
              <a:prstGeom prst="rect">
                <a:avLst/>
              </a:prstGeom>
            </p:spPr>
          </p:pic>
        </p:grpSp>
      </p:grpSp>
      <p:grpSp>
        <p:nvGrpSpPr>
          <p:cNvPr id="19" name="组合 18"/>
          <p:cNvGrpSpPr/>
          <p:nvPr/>
        </p:nvGrpSpPr>
        <p:grpSpPr>
          <a:xfrm>
            <a:off x="1545942" y="3388896"/>
            <a:ext cx="5828881" cy="1537043"/>
            <a:chOff x="4468670" y="1533303"/>
            <a:chExt cx="5828881" cy="153704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670" y="1536821"/>
              <a:ext cx="962025" cy="153352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695" y="1533303"/>
              <a:ext cx="590550" cy="153352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1245" y="1536821"/>
              <a:ext cx="1819275" cy="153352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83"/>
            <a:stretch/>
          </p:blipFill>
          <p:spPr>
            <a:xfrm>
              <a:off x="7780588" y="1536821"/>
              <a:ext cx="2516963" cy="1533525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482458" y="329858"/>
            <a:ext cx="64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/>
              <a:t>ZJU-CHINA-2014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5386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07" y="2589352"/>
            <a:ext cx="8290360" cy="19685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2458" y="329858"/>
            <a:ext cx="644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800" b="1" dirty="0"/>
              <a:t>ZJU-CHINA-2013</a:t>
            </a:r>
            <a:endParaRPr lang="zh-CN" altLang="en-US" sz="2800" b="1" dirty="0"/>
          </a:p>
        </p:txBody>
      </p:sp>
      <p:grpSp>
        <p:nvGrpSpPr>
          <p:cNvPr id="6" name="组合 5"/>
          <p:cNvGrpSpPr/>
          <p:nvPr/>
        </p:nvGrpSpPr>
        <p:grpSpPr>
          <a:xfrm>
            <a:off x="742128" y="1405536"/>
            <a:ext cx="719692" cy="719692"/>
            <a:chOff x="461728" y="1032095"/>
            <a:chExt cx="719692" cy="719692"/>
          </a:xfrm>
          <a:blipFill>
            <a:blip r:embed="rId3"/>
            <a:stretch>
              <a:fillRect/>
            </a:stretch>
          </a:blipFill>
        </p:grpSpPr>
        <p:sp>
          <p:nvSpPr>
            <p:cNvPr id="7" name="矩形 6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10800000">
            <a:off x="10974356" y="5104958"/>
            <a:ext cx="719692" cy="719692"/>
            <a:chOff x="461728" y="1032095"/>
            <a:chExt cx="719692" cy="719692"/>
          </a:xfrm>
          <a:blipFill>
            <a:blip r:embed="rId3"/>
            <a:stretch>
              <a:fillRect/>
            </a:stretch>
          </a:blipFill>
        </p:grpSpPr>
        <p:sp>
          <p:nvSpPr>
            <p:cNvPr id="10" name="矩形 9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6382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4" y="1630688"/>
            <a:ext cx="7166377" cy="377130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82458" y="1270842"/>
            <a:ext cx="719692" cy="719692"/>
            <a:chOff x="461728" y="1032095"/>
            <a:chExt cx="719692" cy="719692"/>
          </a:xfrm>
          <a:blipFill>
            <a:blip r:embed="rId3"/>
            <a:stretch>
              <a:fillRect/>
            </a:stretch>
          </a:blipFill>
        </p:grpSpPr>
        <p:sp>
          <p:nvSpPr>
            <p:cNvPr id="6" name="矩形 5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 rot="10800000">
            <a:off x="7648835" y="5042148"/>
            <a:ext cx="719692" cy="719692"/>
            <a:chOff x="461728" y="1032095"/>
            <a:chExt cx="719692" cy="719692"/>
          </a:xfrm>
          <a:blipFill>
            <a:blip r:embed="rId3"/>
            <a:stretch>
              <a:fillRect/>
            </a:stretch>
          </a:blipFill>
        </p:grpSpPr>
        <p:sp>
          <p:nvSpPr>
            <p:cNvPr id="9" name="矩形 8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82458" y="329858"/>
            <a:ext cx="64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/>
              <a:t>Bacterial ghost</a:t>
            </a:r>
            <a:endParaRPr lang="zh-CN" altLang="en-US" sz="20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8750402" y="2426632"/>
            <a:ext cx="3164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Form holes for protein entrance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750402" y="3952439"/>
            <a:ext cx="3164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Keep periplasmic unchanged</a:t>
            </a:r>
          </a:p>
        </p:txBody>
      </p:sp>
    </p:spTree>
    <p:extLst>
      <p:ext uri="{BB962C8B-B14F-4D97-AF65-F5344CB8AC3E}">
        <p14:creationId xmlns:p14="http://schemas.microsoft.com/office/powerpoint/2010/main" val="229631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28060" y="1017623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9" name="矩形 8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10800000">
            <a:off x="6809044" y="5861732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12" name="矩形 11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82458" y="329858"/>
            <a:ext cx="64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/>
              <a:t>Aptamer</a:t>
            </a:r>
            <a:endParaRPr lang="zh-CN" altLang="en-US" sz="20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06" y="1377469"/>
            <a:ext cx="6080984" cy="469249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342439" y="2062120"/>
            <a:ext cx="3164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/>
              <a:t>ssDsbA</a:t>
            </a:r>
            <a:r>
              <a:rPr lang="en-US" altLang="zh-CN" sz="2800" dirty="0"/>
              <a:t> is periplasm signal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342439" y="3571467"/>
            <a:ext cx="316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Fusing protein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342439" y="4835215"/>
            <a:ext cx="316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Protein carrier</a:t>
            </a:r>
          </a:p>
        </p:txBody>
      </p:sp>
    </p:spTree>
    <p:extLst>
      <p:ext uri="{BB962C8B-B14F-4D97-AF65-F5344CB8AC3E}">
        <p14:creationId xmlns:p14="http://schemas.microsoft.com/office/powerpoint/2010/main" val="3891841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82458" y="329858"/>
            <a:ext cx="644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800" b="1" dirty="0"/>
              <a:t>ZJU-CHINA-2012</a:t>
            </a:r>
            <a:endParaRPr lang="zh-CN" altLang="en-US" sz="2800" b="1" dirty="0"/>
          </a:p>
        </p:txBody>
      </p:sp>
      <p:grpSp>
        <p:nvGrpSpPr>
          <p:cNvPr id="6" name="组合 5"/>
          <p:cNvGrpSpPr/>
          <p:nvPr/>
        </p:nvGrpSpPr>
        <p:grpSpPr>
          <a:xfrm>
            <a:off x="742128" y="1405536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7" name="矩形 6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10800000">
            <a:off x="10974356" y="5104958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10" name="矩形 9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69" y="1976306"/>
            <a:ext cx="3088822" cy="320322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18" y="1858524"/>
            <a:ext cx="4258629" cy="34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69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51865" y="912958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9" name="矩形 8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10800000">
            <a:off x="10888676" y="5791392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12" name="矩形 11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82458" y="329858"/>
            <a:ext cx="64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/>
              <a:t>RNA Scaffold</a:t>
            </a:r>
            <a:endParaRPr lang="zh-CN" altLang="en-US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25" y="1116268"/>
            <a:ext cx="4107833" cy="16798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0" y="875642"/>
            <a:ext cx="5485018" cy="22446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15" y="3693889"/>
            <a:ext cx="4553335" cy="22919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051" y="3173699"/>
            <a:ext cx="3598585" cy="29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0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82458" y="329858"/>
            <a:ext cx="644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800" b="1" dirty="0"/>
              <a:t>ZJU-CHINA-2011</a:t>
            </a:r>
            <a:endParaRPr lang="zh-CN" altLang="en-US" sz="2800" b="1" dirty="0"/>
          </a:p>
        </p:txBody>
      </p:sp>
      <p:grpSp>
        <p:nvGrpSpPr>
          <p:cNvPr id="6" name="组合 5"/>
          <p:cNvGrpSpPr/>
          <p:nvPr/>
        </p:nvGrpSpPr>
        <p:grpSpPr>
          <a:xfrm>
            <a:off x="742128" y="1405536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7" name="矩形 6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10800000">
            <a:off x="10974356" y="5104958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10" name="矩形 9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35" y="2562767"/>
            <a:ext cx="2234921" cy="2234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9" y="2329883"/>
            <a:ext cx="6764029" cy="24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8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82458" y="329858"/>
            <a:ext cx="644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3200" b="1" dirty="0"/>
              <a:t>ZJU-CHINA-2015</a:t>
            </a:r>
            <a:endParaRPr lang="zh-CN" altLang="en-US" sz="3200" b="1" dirty="0"/>
          </a:p>
        </p:txBody>
      </p:sp>
      <p:grpSp>
        <p:nvGrpSpPr>
          <p:cNvPr id="6" name="组合 5"/>
          <p:cNvGrpSpPr/>
          <p:nvPr/>
        </p:nvGrpSpPr>
        <p:grpSpPr>
          <a:xfrm>
            <a:off x="1305826" y="1973723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7" name="矩形 6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10800000">
            <a:off x="10217378" y="3883259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10" name="矩形 9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776623" y="2684722"/>
            <a:ext cx="6700312" cy="1352550"/>
            <a:chOff x="4802371" y="4630167"/>
            <a:chExt cx="6700312" cy="13525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371" y="4630167"/>
              <a:ext cx="1409700" cy="135255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5631" y="4679249"/>
              <a:ext cx="5137052" cy="88614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117" y="5674691"/>
              <a:ext cx="4968158" cy="308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9725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51865" y="912958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9" name="矩形 8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10800000">
            <a:off x="6236207" y="5446955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12" name="矩形 11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82458" y="329858"/>
            <a:ext cx="64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 err="1"/>
              <a:t>Rainbofilm</a:t>
            </a:r>
            <a:endParaRPr lang="en-US" altLang="zh-CN" sz="20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57" y="1445680"/>
            <a:ext cx="3886200" cy="11557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57" y="3088790"/>
            <a:ext cx="5245100" cy="10668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57" y="4643000"/>
            <a:ext cx="5257800" cy="1016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69" y="1832060"/>
            <a:ext cx="4488474" cy="382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86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514120" y="969230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9" name="矩形 8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10800000">
            <a:off x="8962545" y="5812715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12" name="矩形 11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82458" y="329858"/>
            <a:ext cx="64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 err="1"/>
              <a:t>Xfilm</a:t>
            </a:r>
            <a:r>
              <a:rPr lang="en-US" altLang="zh-CN" sz="2000" b="1" dirty="0"/>
              <a:t>——</a:t>
            </a:r>
            <a:r>
              <a:rPr lang="en-US" altLang="zh-CN" sz="2000" b="1" dirty="0" err="1"/>
              <a:t>Sugerfilm</a:t>
            </a:r>
            <a:endParaRPr lang="en-US" altLang="zh-CN" sz="20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50" y="1219127"/>
            <a:ext cx="6600041" cy="495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58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895141" y="1306854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9" name="矩形 8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10800000">
            <a:off x="9651379" y="5619039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12" name="矩形 11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82458" y="329858"/>
            <a:ext cx="64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 err="1"/>
              <a:t>Xfilm</a:t>
            </a:r>
            <a:r>
              <a:rPr lang="en-US" altLang="zh-CN" sz="2000" b="1" dirty="0"/>
              <a:t>——</a:t>
            </a:r>
            <a:r>
              <a:rPr lang="en-US" altLang="zh-CN" sz="2000" b="1" dirty="0" err="1"/>
              <a:t>Sensorfilm</a:t>
            </a:r>
            <a:endParaRPr lang="en-US" altLang="zh-CN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71" y="1723314"/>
            <a:ext cx="82677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65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458548" y="1700749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9" name="矩形 8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10800000">
            <a:off x="8737463" y="5008869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12" name="矩形 11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82458" y="329858"/>
            <a:ext cx="64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 err="1"/>
              <a:t>Xfilm</a:t>
            </a:r>
            <a:r>
              <a:rPr lang="en-US" altLang="zh-CN" sz="2000" b="1" dirty="0"/>
              <a:t>——</a:t>
            </a:r>
            <a:r>
              <a:rPr lang="en-US" altLang="zh-CN" sz="2000" b="1" dirty="0" err="1"/>
              <a:t>Gluefilm</a:t>
            </a:r>
            <a:endParaRPr lang="en-US" altLang="zh-CN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04" y="1936595"/>
            <a:ext cx="6109404" cy="274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98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82458" y="329858"/>
            <a:ext cx="644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800" b="1" dirty="0"/>
              <a:t>ZJU-CHINA-2011</a:t>
            </a:r>
            <a:endParaRPr lang="zh-CN" altLang="en-US" sz="2800" b="1" dirty="0"/>
          </a:p>
        </p:txBody>
      </p:sp>
      <p:grpSp>
        <p:nvGrpSpPr>
          <p:cNvPr id="6" name="组合 5"/>
          <p:cNvGrpSpPr/>
          <p:nvPr/>
        </p:nvGrpSpPr>
        <p:grpSpPr>
          <a:xfrm>
            <a:off x="742128" y="1405536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7" name="矩形 6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10800000">
            <a:off x="10763341" y="5372013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10" name="矩形 9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b="26420"/>
          <a:stretch/>
        </p:blipFill>
        <p:spPr>
          <a:xfrm>
            <a:off x="4497201" y="1869497"/>
            <a:ext cx="6477155" cy="38510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83" y="1858173"/>
            <a:ext cx="2896773" cy="386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15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20" y="2327382"/>
            <a:ext cx="4762500" cy="25241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2458" y="329858"/>
            <a:ext cx="64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/>
              <a:t>Ribosome Stages</a:t>
            </a:r>
            <a:endParaRPr lang="zh-CN" altLang="en-US" sz="2000" b="1" dirty="0"/>
          </a:p>
        </p:txBody>
      </p:sp>
      <p:grpSp>
        <p:nvGrpSpPr>
          <p:cNvPr id="5" name="组合 4"/>
          <p:cNvGrpSpPr/>
          <p:nvPr/>
        </p:nvGrpSpPr>
        <p:grpSpPr>
          <a:xfrm>
            <a:off x="742128" y="1405536"/>
            <a:ext cx="719692" cy="719692"/>
            <a:chOff x="461728" y="1032095"/>
            <a:chExt cx="719692" cy="719692"/>
          </a:xfrm>
          <a:blipFill>
            <a:blip r:embed="rId3"/>
            <a:stretch>
              <a:fillRect/>
            </a:stretch>
          </a:blipFill>
        </p:grpSpPr>
        <p:sp>
          <p:nvSpPr>
            <p:cNvPr id="6" name="矩形 5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 rot="10800000">
            <a:off x="5909986" y="4851508"/>
            <a:ext cx="719692" cy="719692"/>
            <a:chOff x="461728" y="1032095"/>
            <a:chExt cx="719692" cy="719692"/>
          </a:xfrm>
          <a:blipFill>
            <a:blip r:embed="rId3"/>
            <a:stretch>
              <a:fillRect/>
            </a:stretch>
          </a:blipFill>
        </p:grpSpPr>
        <p:sp>
          <p:nvSpPr>
            <p:cNvPr id="9" name="矩形 8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32" y="2218246"/>
            <a:ext cx="5277587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54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49" y="498173"/>
            <a:ext cx="4764976" cy="476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4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482458" y="329858"/>
            <a:ext cx="64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 err="1"/>
              <a:t>Avermectin</a:t>
            </a:r>
            <a:endParaRPr lang="zh-CN" altLang="en-US" sz="2000" b="1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50" y="1630936"/>
            <a:ext cx="4398645" cy="330065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99694" y="1896270"/>
            <a:ext cx="4295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Expression of three key protein in the synthetic pathway</a:t>
            </a:r>
            <a:endParaRPr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099693" y="3950510"/>
            <a:ext cx="429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/>
              <a:t>E.Coli</a:t>
            </a:r>
            <a:r>
              <a:rPr lang="en-US" altLang="zh-CN" sz="2800" dirty="0"/>
              <a:t> transfer the shuttle plasmid to Streptomyces</a:t>
            </a:r>
            <a:endParaRPr lang="zh-CN" altLang="en-US" sz="2800" dirty="0"/>
          </a:p>
        </p:txBody>
      </p:sp>
      <p:grpSp>
        <p:nvGrpSpPr>
          <p:cNvPr id="13" name="组合 12"/>
          <p:cNvGrpSpPr/>
          <p:nvPr/>
        </p:nvGrpSpPr>
        <p:grpSpPr>
          <a:xfrm rot="10800000">
            <a:off x="5793044" y="4832538"/>
            <a:ext cx="719692" cy="719692"/>
            <a:chOff x="461728" y="1032095"/>
            <a:chExt cx="719692" cy="719692"/>
          </a:xfrm>
          <a:blipFill>
            <a:blip r:embed="rId3"/>
            <a:stretch>
              <a:fillRect/>
            </a:stretch>
          </a:blipFill>
        </p:grpSpPr>
        <p:sp>
          <p:nvSpPr>
            <p:cNvPr id="14" name="矩形 13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2458" y="1151883"/>
            <a:ext cx="719692" cy="719692"/>
            <a:chOff x="461728" y="1032095"/>
            <a:chExt cx="719692" cy="719692"/>
          </a:xfrm>
          <a:blipFill>
            <a:blip r:embed="rId3"/>
            <a:stretch>
              <a:fillRect/>
            </a:stretch>
          </a:blipFill>
        </p:grpSpPr>
        <p:sp>
          <p:nvSpPr>
            <p:cNvPr id="25" name="矩形 24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288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11" y="1255998"/>
            <a:ext cx="5566317" cy="417473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2458" y="329858"/>
            <a:ext cx="64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/>
              <a:t>Toxic Protein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82458" y="1151883"/>
            <a:ext cx="719692" cy="719692"/>
            <a:chOff x="461728" y="1032095"/>
            <a:chExt cx="719692" cy="719692"/>
          </a:xfrm>
          <a:blipFill>
            <a:blip r:embed="rId3"/>
            <a:stretch>
              <a:fillRect/>
            </a:stretch>
          </a:blipFill>
        </p:grpSpPr>
        <p:sp>
          <p:nvSpPr>
            <p:cNvPr id="8" name="矩形 7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 rot="10800000">
            <a:off x="5793044" y="4832538"/>
            <a:ext cx="719692" cy="719692"/>
            <a:chOff x="461728" y="1032095"/>
            <a:chExt cx="719692" cy="719692"/>
          </a:xfrm>
          <a:blipFill>
            <a:blip r:embed="rId3"/>
            <a:stretch>
              <a:fillRect/>
            </a:stretch>
          </a:blipFill>
        </p:grpSpPr>
        <p:sp>
          <p:nvSpPr>
            <p:cNvPr id="11" name="矩形 10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282574" y="2650869"/>
            <a:ext cx="4295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Predicted toxic protein from </a:t>
            </a:r>
            <a:r>
              <a:rPr lang="en-US" altLang="zh-CN" sz="2800" i="1" dirty="0" err="1"/>
              <a:t>Photorhabdus</a:t>
            </a:r>
            <a:r>
              <a:rPr lang="en-US" altLang="zh-CN" sz="2800" i="1" dirty="0"/>
              <a:t> </a:t>
            </a:r>
            <a:r>
              <a:rPr lang="en-US" altLang="zh-CN" sz="2800" i="1" dirty="0" err="1"/>
              <a:t>luminescens</a:t>
            </a:r>
            <a:r>
              <a:rPr lang="en-US" altLang="zh-CN" sz="2800" dirty="0"/>
              <a:t> TT01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2038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2458" y="329858"/>
            <a:ext cx="860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/>
              <a:t>Cellulose Nano Crystal Coating</a:t>
            </a:r>
            <a:endParaRPr lang="zh-CN" altLang="en-US" sz="2000" b="1" dirty="0"/>
          </a:p>
        </p:txBody>
      </p:sp>
      <p:grpSp>
        <p:nvGrpSpPr>
          <p:cNvPr id="5" name="组合 4"/>
          <p:cNvGrpSpPr/>
          <p:nvPr/>
        </p:nvGrpSpPr>
        <p:grpSpPr>
          <a:xfrm>
            <a:off x="785339" y="857396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6" name="矩形 5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 rot="10800000">
            <a:off x="10814195" y="5996388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9" name="矩形 8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47" y="1217242"/>
            <a:ext cx="6604948" cy="49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3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2458" y="329858"/>
            <a:ext cx="64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/>
              <a:t>Device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43443" y="1178055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6" name="矩形 5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 rot="10800000">
            <a:off x="5386046" y="5058032"/>
            <a:ext cx="719692" cy="719692"/>
            <a:chOff x="461728" y="1032095"/>
            <a:chExt cx="719692" cy="719692"/>
          </a:xfrm>
          <a:blipFill>
            <a:blip r:embed="rId2"/>
            <a:stretch>
              <a:fillRect/>
            </a:stretch>
          </a:blipFill>
        </p:grpSpPr>
        <p:sp>
          <p:nvSpPr>
            <p:cNvPr id="9" name="矩形 8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35" y="1807902"/>
            <a:ext cx="3762375" cy="36099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113762" y="2058617"/>
            <a:ext cx="42951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Attract</a:t>
            </a:r>
          </a:p>
          <a:p>
            <a:endParaRPr lang="en-US" altLang="zh-CN" sz="2800" dirty="0"/>
          </a:p>
          <a:p>
            <a:r>
              <a:rPr lang="en-US" altLang="zh-CN" sz="2800" dirty="0"/>
              <a:t>Protect the environment</a:t>
            </a:r>
          </a:p>
          <a:p>
            <a:endParaRPr lang="en-US" altLang="zh-CN" sz="2800" dirty="0"/>
          </a:p>
          <a:p>
            <a:r>
              <a:rPr lang="en-US" altLang="zh-CN" sz="2800" dirty="0"/>
              <a:t>Effectiveness</a:t>
            </a:r>
          </a:p>
          <a:p>
            <a:endParaRPr lang="en-US" altLang="zh-CN" sz="2800" dirty="0"/>
          </a:p>
          <a:p>
            <a:r>
              <a:rPr lang="en-US" altLang="zh-CN" sz="2800" dirty="0"/>
              <a:t>···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7772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29" y="1126380"/>
            <a:ext cx="5603431" cy="51704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2458" y="329858"/>
            <a:ext cx="64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/>
              <a:t>ZJU-CHINA-2015</a:t>
            </a:r>
            <a:endParaRPr lang="zh-CN" altLang="en-US" sz="2000" b="1" dirty="0"/>
          </a:p>
        </p:txBody>
      </p:sp>
      <p:grpSp>
        <p:nvGrpSpPr>
          <p:cNvPr id="6" name="组合 5"/>
          <p:cNvGrpSpPr/>
          <p:nvPr/>
        </p:nvGrpSpPr>
        <p:grpSpPr>
          <a:xfrm>
            <a:off x="1493609" y="1126380"/>
            <a:ext cx="719692" cy="719692"/>
            <a:chOff x="461728" y="1032095"/>
            <a:chExt cx="719692" cy="719692"/>
          </a:xfrm>
          <a:blipFill>
            <a:blip r:embed="rId3"/>
            <a:stretch>
              <a:fillRect/>
            </a:stretch>
          </a:blipFill>
        </p:grpSpPr>
        <p:sp>
          <p:nvSpPr>
            <p:cNvPr id="7" name="矩形 6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10800000">
            <a:off x="9165757" y="5808215"/>
            <a:ext cx="719692" cy="719692"/>
            <a:chOff x="461728" y="1032095"/>
            <a:chExt cx="719692" cy="719692"/>
          </a:xfrm>
          <a:blipFill>
            <a:blip r:embed="rId3"/>
            <a:stretch>
              <a:fillRect/>
            </a:stretch>
          </a:blipFill>
        </p:grpSpPr>
        <p:sp>
          <p:nvSpPr>
            <p:cNvPr id="10" name="矩形 9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8311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840480" y="2091258"/>
            <a:ext cx="4304714" cy="3039038"/>
            <a:chOff x="3318643" y="1471223"/>
            <a:chExt cx="5501800" cy="38841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8643" y="2449667"/>
              <a:ext cx="5501800" cy="290571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8643" y="1471223"/>
              <a:ext cx="5501800" cy="1105054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482458" y="329858"/>
            <a:ext cx="644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800" b="1" dirty="0"/>
              <a:t>ZJU-CHINA-2014</a:t>
            </a:r>
            <a:endParaRPr lang="zh-CN" altLang="en-US" sz="2800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2070385" y="1371566"/>
            <a:ext cx="719692" cy="719692"/>
            <a:chOff x="461728" y="1032095"/>
            <a:chExt cx="719692" cy="719692"/>
          </a:xfrm>
          <a:blipFill>
            <a:blip r:embed="rId4"/>
            <a:stretch>
              <a:fillRect/>
            </a:stretch>
          </a:blipFill>
        </p:grpSpPr>
        <p:sp>
          <p:nvSpPr>
            <p:cNvPr id="9" name="矩形 8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10800000">
            <a:off x="9015511" y="5130296"/>
            <a:ext cx="719692" cy="719692"/>
            <a:chOff x="461728" y="1032095"/>
            <a:chExt cx="719692" cy="719692"/>
          </a:xfrm>
          <a:blipFill>
            <a:blip r:embed="rId4"/>
            <a:stretch>
              <a:fillRect/>
            </a:stretch>
          </a:blipFill>
        </p:grpSpPr>
        <p:sp>
          <p:nvSpPr>
            <p:cNvPr id="12" name="矩形 11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095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014.igem.org/wiki/images/a/a2/ZJU_Bistabl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32" y="2160013"/>
            <a:ext cx="3863635" cy="315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89" y="1933718"/>
            <a:ext cx="5731876" cy="361137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2458" y="329858"/>
            <a:ext cx="64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000" b="1" dirty="0" err="1"/>
              <a:t>Bistable</a:t>
            </a:r>
            <a:r>
              <a:rPr lang="en-US" altLang="zh-CN" sz="2000" b="1" dirty="0"/>
              <a:t> Switch</a:t>
            </a:r>
            <a:endParaRPr lang="zh-CN" altLang="en-US" sz="2000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1029376" y="1440321"/>
            <a:ext cx="719692" cy="719692"/>
            <a:chOff x="461728" y="1032095"/>
            <a:chExt cx="719692" cy="719692"/>
          </a:xfrm>
          <a:blipFill>
            <a:blip r:embed="rId4"/>
            <a:stretch>
              <a:fillRect/>
            </a:stretch>
          </a:blipFill>
        </p:grpSpPr>
        <p:sp>
          <p:nvSpPr>
            <p:cNvPr id="9" name="矩形 8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10800000">
            <a:off x="5180001" y="5051692"/>
            <a:ext cx="719692" cy="719692"/>
            <a:chOff x="461728" y="1032095"/>
            <a:chExt cx="719692" cy="719692"/>
          </a:xfrm>
          <a:blipFill>
            <a:blip r:embed="rId4"/>
            <a:stretch>
              <a:fillRect/>
            </a:stretch>
          </a:blipFill>
        </p:grpSpPr>
        <p:sp>
          <p:nvSpPr>
            <p:cNvPr id="12" name="矩形 11"/>
            <p:cNvSpPr/>
            <p:nvPr/>
          </p:nvSpPr>
          <p:spPr>
            <a:xfrm>
              <a:off x="461728" y="1032095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205997" y="1287826"/>
              <a:ext cx="719692" cy="208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809059" y="1672108"/>
            <a:ext cx="4295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Effect:</a:t>
            </a:r>
          </a:p>
        </p:txBody>
      </p:sp>
    </p:spTree>
    <p:extLst>
      <p:ext uri="{BB962C8B-B14F-4D97-AF65-F5344CB8AC3E}">
        <p14:creationId xmlns:p14="http://schemas.microsoft.com/office/powerpoint/2010/main" val="236689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95</Words>
  <Application>Microsoft Office PowerPoint</Application>
  <PresentationFormat>宽屏</PresentationFormat>
  <Paragraphs>43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等线</vt:lpstr>
      <vt:lpstr>等线 Light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jiahao gao</dc:creator>
  <cp:lastModifiedBy>jiahao gao</cp:lastModifiedBy>
  <cp:revision>29</cp:revision>
  <dcterms:created xsi:type="dcterms:W3CDTF">2016-05-07T06:57:55Z</dcterms:created>
  <dcterms:modified xsi:type="dcterms:W3CDTF">2016-05-09T10:48:03Z</dcterms:modified>
</cp:coreProperties>
</file>