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6" r:id="rId3"/>
    <p:sldId id="301" r:id="rId4"/>
    <p:sldId id="302" r:id="rId5"/>
    <p:sldId id="303" r:id="rId6"/>
    <p:sldId id="304" r:id="rId7"/>
    <p:sldId id="305" r:id="rId8"/>
    <p:sldId id="306" r:id="rId9"/>
    <p:sldId id="307" r:id="rId10"/>
    <p:sldId id="308" r:id="rId11"/>
    <p:sldId id="309" r:id="rId12"/>
    <p:sldId id="310" r:id="rId13"/>
    <p:sldId id="311" r:id="rId14"/>
    <p:sldId id="2131" r:id="rId15"/>
    <p:sldId id="312" r:id="rId16"/>
    <p:sldId id="313" r:id="rId17"/>
    <p:sldId id="298"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299" r:id="rId31"/>
    <p:sldId id="326" r:id="rId32"/>
    <p:sldId id="327" r:id="rId33"/>
    <p:sldId id="300" r:id="rId34"/>
    <p:sldId id="575" r:id="rId35"/>
    <p:sldId id="328" r:id="rId36"/>
    <p:sldId id="329" r:id="rId37"/>
    <p:sldId id="2146"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6" d="100"/>
          <a:sy n="106" d="100"/>
        </p:scale>
        <p:origin x="9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BF4A3-DD4A-4D93-88CA-594F461A684B}" type="doc">
      <dgm:prSet loTypeId="urn:microsoft.com/office/officeart/2005/8/layout/radial5" loCatId="relationship" qsTypeId="urn:microsoft.com/office/officeart/2005/8/quickstyle/simple5" qsCatId="simple" csTypeId="urn:microsoft.com/office/officeart/2005/8/colors/colorful5" csCatId="colorful" phldr="1"/>
      <dgm:spPr/>
      <dgm:t>
        <a:bodyPr/>
        <a:lstStyle/>
        <a:p>
          <a:endParaRPr lang="zh-TW" altLang="en-US"/>
        </a:p>
      </dgm:t>
    </dgm:pt>
    <dgm:pt modelId="{5E7FBC74-6A96-4AA0-B443-92E7E24DA677}">
      <dgm:prSet phldrT="[文字]" custT="1"/>
      <dgm:spPr/>
      <dgm:t>
        <a:bodyPr/>
        <a:lstStyle/>
        <a:p>
          <a:r>
            <a:rPr lang="zh-CN" altLang="en-US" sz="1400" b="1" dirty="0">
              <a:solidFill>
                <a:schemeClr val="bg1"/>
              </a:solidFill>
              <a:latin typeface="仿宋" panose="02010609060101010101" pitchFamily="49" charset="-122"/>
              <a:ea typeface="仿宋" panose="02010609060101010101" pitchFamily="49" charset="-122"/>
            </a:rPr>
            <a:t>数据挖掘</a:t>
          </a:r>
          <a:endParaRPr lang="en-US" altLang="zh-CN" sz="1400" b="1" dirty="0">
            <a:solidFill>
              <a:schemeClr val="bg1"/>
            </a:solidFill>
            <a:latin typeface="仿宋" panose="02010609060101010101" pitchFamily="49" charset="-122"/>
            <a:ea typeface="仿宋" panose="02010609060101010101" pitchFamily="49" charset="-122"/>
          </a:endParaRPr>
        </a:p>
      </dgm:t>
    </dgm:pt>
    <dgm:pt modelId="{308023BA-0B5E-49A5-8DE5-BEFF4CC2CAD1}" type="parTrans" cxnId="{E47F3DCF-B63B-4AD1-8627-14872BD18A46}">
      <dgm:prSet/>
      <dgm:spPr/>
      <dgm:t>
        <a:bodyPr/>
        <a:lstStyle/>
        <a:p>
          <a:endParaRPr lang="zh-TW" altLang="en-US" sz="1100">
            <a:solidFill>
              <a:schemeClr val="tx1"/>
            </a:solidFill>
          </a:endParaRPr>
        </a:p>
      </dgm:t>
    </dgm:pt>
    <dgm:pt modelId="{2F85C5B8-0D90-4DCD-B10C-77982B94AC02}" type="sibTrans" cxnId="{E47F3DCF-B63B-4AD1-8627-14872BD18A46}">
      <dgm:prSet/>
      <dgm:spPr/>
      <dgm:t>
        <a:bodyPr/>
        <a:lstStyle/>
        <a:p>
          <a:endParaRPr lang="zh-TW" altLang="en-US" sz="1100">
            <a:solidFill>
              <a:schemeClr val="tx1"/>
            </a:solidFill>
          </a:endParaRPr>
        </a:p>
      </dgm:t>
    </dgm:pt>
    <dgm:pt modelId="{D4ED83A4-D9F1-4CA3-A398-1774C6A40BBC}">
      <dgm:prSet phldrT="[文字]" custT="1"/>
      <dgm:spPr/>
      <dgm:t>
        <a:bodyPr/>
        <a:lstStyle/>
        <a:p>
          <a:r>
            <a:rPr lang="zh-CN" altLang="en-US" sz="1100" b="1">
              <a:solidFill>
                <a:schemeClr val="tx1"/>
              </a:solidFill>
            </a:rPr>
            <a:t>数据库技术</a:t>
          </a:r>
          <a:endParaRPr lang="zh-TW" altLang="en-US" sz="1100" b="1" dirty="0">
            <a:solidFill>
              <a:schemeClr val="tx1"/>
            </a:solidFill>
          </a:endParaRPr>
        </a:p>
      </dgm:t>
    </dgm:pt>
    <dgm:pt modelId="{1FF6EAC9-BF61-47C1-A7BE-D531AFA18155}" type="parTrans" cxnId="{090BACDC-9D54-4B36-98C3-0885460C5A08}">
      <dgm:prSet custT="1"/>
      <dgm:spPr/>
      <dgm:t>
        <a:bodyPr/>
        <a:lstStyle/>
        <a:p>
          <a:endParaRPr lang="zh-TW" altLang="en-US" sz="1100">
            <a:solidFill>
              <a:schemeClr val="tx1"/>
            </a:solidFill>
          </a:endParaRPr>
        </a:p>
      </dgm:t>
    </dgm:pt>
    <dgm:pt modelId="{5CA48C38-88AB-4308-AF48-C82E9C799ED2}" type="sibTrans" cxnId="{090BACDC-9D54-4B36-98C3-0885460C5A08}">
      <dgm:prSet/>
      <dgm:spPr/>
      <dgm:t>
        <a:bodyPr/>
        <a:lstStyle/>
        <a:p>
          <a:endParaRPr lang="zh-TW" altLang="en-US" sz="1100">
            <a:solidFill>
              <a:schemeClr val="tx1"/>
            </a:solidFill>
          </a:endParaRPr>
        </a:p>
      </dgm:t>
    </dgm:pt>
    <dgm:pt modelId="{71552AEB-2020-44B0-891C-369B1B9AE149}">
      <dgm:prSet phldrT="[文字]" custT="1"/>
      <dgm:spPr/>
      <dgm:t>
        <a:bodyPr/>
        <a:lstStyle/>
        <a:p>
          <a:r>
            <a:rPr lang="zh-CN" altLang="en-US" sz="1100" b="1" dirty="0">
              <a:solidFill>
                <a:schemeClr val="tx1"/>
              </a:solidFill>
            </a:rPr>
            <a:t>统计学</a:t>
          </a:r>
          <a:endParaRPr lang="zh-TW" altLang="en-US" sz="1100" b="1" dirty="0">
            <a:solidFill>
              <a:schemeClr val="tx1"/>
            </a:solidFill>
          </a:endParaRPr>
        </a:p>
      </dgm:t>
    </dgm:pt>
    <dgm:pt modelId="{BA7343B2-3A94-4735-9392-E375826FF5FD}" type="parTrans" cxnId="{85ED5443-F3B7-4825-ACC1-54CAD82744A6}">
      <dgm:prSet custT="1"/>
      <dgm:spPr/>
      <dgm:t>
        <a:bodyPr/>
        <a:lstStyle/>
        <a:p>
          <a:endParaRPr lang="zh-TW" altLang="en-US" sz="1100">
            <a:solidFill>
              <a:schemeClr val="tx1"/>
            </a:solidFill>
          </a:endParaRPr>
        </a:p>
      </dgm:t>
    </dgm:pt>
    <dgm:pt modelId="{CE835491-60B1-406C-A35D-B0F1B710D904}" type="sibTrans" cxnId="{85ED5443-F3B7-4825-ACC1-54CAD82744A6}">
      <dgm:prSet/>
      <dgm:spPr/>
      <dgm:t>
        <a:bodyPr/>
        <a:lstStyle/>
        <a:p>
          <a:endParaRPr lang="zh-TW" altLang="en-US" sz="1100">
            <a:solidFill>
              <a:schemeClr val="tx1"/>
            </a:solidFill>
          </a:endParaRPr>
        </a:p>
      </dgm:t>
    </dgm:pt>
    <dgm:pt modelId="{4951A73B-DC62-4395-90DF-34C7F755B2BA}">
      <dgm:prSet phldrT="[文字]" custT="1"/>
      <dgm:spPr/>
      <dgm:t>
        <a:bodyPr/>
        <a:lstStyle/>
        <a:p>
          <a:r>
            <a:rPr lang="zh-CN" altLang="en-US" sz="1100" b="1">
              <a:solidFill>
                <a:schemeClr val="tx1"/>
              </a:solidFill>
            </a:rPr>
            <a:t>机器学习</a:t>
          </a:r>
          <a:endParaRPr lang="zh-TW" altLang="en-US" sz="1100" b="1" dirty="0">
            <a:solidFill>
              <a:schemeClr val="tx1"/>
            </a:solidFill>
          </a:endParaRPr>
        </a:p>
      </dgm:t>
    </dgm:pt>
    <dgm:pt modelId="{92B66158-2962-46B0-8653-5A3A56E86DC6}" type="parTrans" cxnId="{3EA5996A-31C4-46B0-9343-052CB57AEADF}">
      <dgm:prSet custT="1"/>
      <dgm:spPr/>
      <dgm:t>
        <a:bodyPr/>
        <a:lstStyle/>
        <a:p>
          <a:endParaRPr lang="zh-TW" altLang="en-US" sz="1100">
            <a:solidFill>
              <a:schemeClr val="tx1"/>
            </a:solidFill>
          </a:endParaRPr>
        </a:p>
      </dgm:t>
    </dgm:pt>
    <dgm:pt modelId="{94AF099E-8932-4015-AA2D-E534DE631101}" type="sibTrans" cxnId="{3EA5996A-31C4-46B0-9343-052CB57AEADF}">
      <dgm:prSet/>
      <dgm:spPr/>
      <dgm:t>
        <a:bodyPr/>
        <a:lstStyle/>
        <a:p>
          <a:endParaRPr lang="zh-TW" altLang="en-US" sz="1100">
            <a:solidFill>
              <a:schemeClr val="tx1"/>
            </a:solidFill>
          </a:endParaRPr>
        </a:p>
      </dgm:t>
    </dgm:pt>
    <dgm:pt modelId="{F76A01F8-B48D-4C74-ABA2-4C1A437888F3}">
      <dgm:prSet phldrT="[文字]" custT="1"/>
      <dgm:spPr/>
      <dgm:t>
        <a:bodyPr/>
        <a:lstStyle/>
        <a:p>
          <a:r>
            <a:rPr lang="zh-CN" altLang="en-US" sz="1100" b="1">
              <a:solidFill>
                <a:schemeClr val="tx1"/>
              </a:solidFill>
            </a:rPr>
            <a:t>模式识别</a:t>
          </a:r>
          <a:endParaRPr lang="zh-TW" altLang="en-US" sz="1100" b="1" dirty="0">
            <a:solidFill>
              <a:schemeClr val="tx1"/>
            </a:solidFill>
          </a:endParaRPr>
        </a:p>
      </dgm:t>
    </dgm:pt>
    <dgm:pt modelId="{278ACFDD-8F59-4C7E-869B-285EEBC1EE4A}" type="parTrans" cxnId="{C499EC04-30DC-4154-9211-3C5E91F1E60D}">
      <dgm:prSet custT="1"/>
      <dgm:spPr/>
      <dgm:t>
        <a:bodyPr/>
        <a:lstStyle/>
        <a:p>
          <a:endParaRPr lang="zh-TW" altLang="en-US" sz="1100">
            <a:solidFill>
              <a:schemeClr val="tx1"/>
            </a:solidFill>
          </a:endParaRPr>
        </a:p>
      </dgm:t>
    </dgm:pt>
    <dgm:pt modelId="{7E1701EC-C245-48ED-BCEA-E5435BBC340A}" type="sibTrans" cxnId="{C499EC04-30DC-4154-9211-3C5E91F1E60D}">
      <dgm:prSet/>
      <dgm:spPr/>
      <dgm:t>
        <a:bodyPr/>
        <a:lstStyle/>
        <a:p>
          <a:endParaRPr lang="zh-TW" altLang="en-US" sz="1100">
            <a:solidFill>
              <a:schemeClr val="tx1"/>
            </a:solidFill>
          </a:endParaRPr>
        </a:p>
      </dgm:t>
    </dgm:pt>
    <dgm:pt modelId="{7D9DE3B8-439C-4873-AA2D-023EF2F5C459}">
      <dgm:prSet phldrT="[文字]" custT="1"/>
      <dgm:spPr/>
      <dgm:t>
        <a:bodyPr/>
        <a:lstStyle/>
        <a:p>
          <a:r>
            <a:rPr lang="zh-CN" altLang="en-US" sz="1100" b="1">
              <a:solidFill>
                <a:schemeClr val="tx1"/>
              </a:solidFill>
            </a:rPr>
            <a:t>数据可视化</a:t>
          </a:r>
          <a:endParaRPr lang="zh-TW" altLang="en-US" sz="1100" b="1" dirty="0">
            <a:solidFill>
              <a:schemeClr val="tx1"/>
            </a:solidFill>
          </a:endParaRPr>
        </a:p>
      </dgm:t>
    </dgm:pt>
    <dgm:pt modelId="{4429EDCB-DC77-458E-AB94-F67BE5984D64}" type="parTrans" cxnId="{1EBF7E04-1ACB-4F87-ACA4-8B5C5275D8D8}">
      <dgm:prSet custT="1"/>
      <dgm:spPr/>
      <dgm:t>
        <a:bodyPr/>
        <a:lstStyle/>
        <a:p>
          <a:endParaRPr lang="zh-TW" altLang="en-US" sz="1100">
            <a:solidFill>
              <a:schemeClr val="tx1"/>
            </a:solidFill>
          </a:endParaRPr>
        </a:p>
      </dgm:t>
    </dgm:pt>
    <dgm:pt modelId="{162EB7D6-D5E9-41FB-8713-3B09EE1917B4}" type="sibTrans" cxnId="{1EBF7E04-1ACB-4F87-ACA4-8B5C5275D8D8}">
      <dgm:prSet/>
      <dgm:spPr/>
      <dgm:t>
        <a:bodyPr/>
        <a:lstStyle/>
        <a:p>
          <a:endParaRPr lang="zh-TW" altLang="en-US" sz="1100">
            <a:solidFill>
              <a:schemeClr val="tx1"/>
            </a:solidFill>
          </a:endParaRPr>
        </a:p>
      </dgm:t>
    </dgm:pt>
    <dgm:pt modelId="{358430E0-4A92-43A7-8425-0A0C045BCED5}">
      <dgm:prSet phldrT="[文字]" custT="1"/>
      <dgm:spPr/>
      <dgm:t>
        <a:bodyPr/>
        <a:lstStyle/>
        <a:p>
          <a:r>
            <a:rPr lang="zh-CN" altLang="en-US" sz="1100" b="1">
              <a:solidFill>
                <a:schemeClr val="tx1"/>
              </a:solidFill>
            </a:rPr>
            <a:t>生命科学应用</a:t>
          </a:r>
          <a:endParaRPr lang="zh-TW" altLang="en-US" sz="1100" b="1" dirty="0">
            <a:solidFill>
              <a:schemeClr val="tx1"/>
            </a:solidFill>
          </a:endParaRPr>
        </a:p>
      </dgm:t>
    </dgm:pt>
    <dgm:pt modelId="{B8436B04-925E-4827-A389-E453B4B738E0}" type="parTrans" cxnId="{CC092B7A-18CA-4433-9EDA-3E3AFF9E6E7A}">
      <dgm:prSet custT="1"/>
      <dgm:spPr/>
      <dgm:t>
        <a:bodyPr/>
        <a:lstStyle/>
        <a:p>
          <a:endParaRPr lang="zh-TW" altLang="en-US" sz="1100">
            <a:solidFill>
              <a:schemeClr val="tx1"/>
            </a:solidFill>
          </a:endParaRPr>
        </a:p>
      </dgm:t>
    </dgm:pt>
    <dgm:pt modelId="{94D6BA3D-B60B-4443-A794-201A31301722}" type="sibTrans" cxnId="{CC092B7A-18CA-4433-9EDA-3E3AFF9E6E7A}">
      <dgm:prSet/>
      <dgm:spPr/>
      <dgm:t>
        <a:bodyPr/>
        <a:lstStyle/>
        <a:p>
          <a:endParaRPr lang="zh-TW" altLang="en-US" sz="1100">
            <a:solidFill>
              <a:schemeClr val="tx1"/>
            </a:solidFill>
          </a:endParaRPr>
        </a:p>
      </dgm:t>
    </dgm:pt>
    <dgm:pt modelId="{E49C13DA-C4E7-4160-8D2B-513E7CF78973}">
      <dgm:prSet phldrT="[文字]" custT="1"/>
      <dgm:spPr/>
      <dgm:t>
        <a:bodyPr/>
        <a:lstStyle/>
        <a:p>
          <a:r>
            <a:rPr lang="zh-CN" altLang="en-US" sz="1100" b="1">
              <a:solidFill>
                <a:schemeClr val="tx1"/>
              </a:solidFill>
            </a:rPr>
            <a:t>算法</a:t>
          </a:r>
          <a:endParaRPr lang="zh-TW" altLang="en-US" sz="1100" b="1" dirty="0">
            <a:solidFill>
              <a:schemeClr val="tx1"/>
            </a:solidFill>
          </a:endParaRPr>
        </a:p>
      </dgm:t>
    </dgm:pt>
    <dgm:pt modelId="{42AFC624-9AB0-4C05-80E9-E535E2710995}" type="parTrans" cxnId="{3155913E-E6D4-4C93-98ED-603AAE225765}">
      <dgm:prSet custT="1"/>
      <dgm:spPr/>
      <dgm:t>
        <a:bodyPr/>
        <a:lstStyle/>
        <a:p>
          <a:endParaRPr lang="zh-TW" altLang="en-US" sz="1100">
            <a:solidFill>
              <a:schemeClr val="tx1"/>
            </a:solidFill>
          </a:endParaRPr>
        </a:p>
      </dgm:t>
    </dgm:pt>
    <dgm:pt modelId="{289A6E73-571B-4307-9261-7CD28E8C42E6}" type="sibTrans" cxnId="{3155913E-E6D4-4C93-98ED-603AAE225765}">
      <dgm:prSet/>
      <dgm:spPr/>
      <dgm:t>
        <a:bodyPr/>
        <a:lstStyle/>
        <a:p>
          <a:endParaRPr lang="zh-TW" altLang="en-US" sz="1100">
            <a:solidFill>
              <a:schemeClr val="tx1"/>
            </a:solidFill>
          </a:endParaRPr>
        </a:p>
      </dgm:t>
    </dgm:pt>
    <dgm:pt modelId="{0CC47352-728A-43D2-9231-C310C730F297}">
      <dgm:prSet phldrT="[文字]" custT="1"/>
      <dgm:spPr/>
      <dgm:t>
        <a:bodyPr/>
        <a:lstStyle/>
        <a:p>
          <a:r>
            <a:rPr lang="zh-CN" altLang="en-US" sz="1100" b="1">
              <a:solidFill>
                <a:schemeClr val="tx1"/>
              </a:solidFill>
            </a:rPr>
            <a:t>高性能计算</a:t>
          </a:r>
          <a:endParaRPr lang="zh-TW" altLang="en-US" sz="1100" b="1" dirty="0">
            <a:solidFill>
              <a:schemeClr val="tx1"/>
            </a:solidFill>
          </a:endParaRPr>
        </a:p>
      </dgm:t>
    </dgm:pt>
    <dgm:pt modelId="{B0709E2A-A672-4919-B454-AAC8C3B813DA}" type="parTrans" cxnId="{6C4F49C6-EB20-4C6F-87B6-C34A19BD372C}">
      <dgm:prSet custT="1"/>
      <dgm:spPr/>
      <dgm:t>
        <a:bodyPr/>
        <a:lstStyle/>
        <a:p>
          <a:endParaRPr lang="zh-TW" altLang="en-US" sz="1100">
            <a:solidFill>
              <a:schemeClr val="tx1"/>
            </a:solidFill>
          </a:endParaRPr>
        </a:p>
      </dgm:t>
    </dgm:pt>
    <dgm:pt modelId="{16DAEC66-863C-4EAD-AFEB-7B91CF3FCC9D}" type="sibTrans" cxnId="{6C4F49C6-EB20-4C6F-87B6-C34A19BD372C}">
      <dgm:prSet/>
      <dgm:spPr/>
      <dgm:t>
        <a:bodyPr/>
        <a:lstStyle/>
        <a:p>
          <a:endParaRPr lang="zh-TW" altLang="en-US" sz="1100">
            <a:solidFill>
              <a:schemeClr val="tx1"/>
            </a:solidFill>
          </a:endParaRPr>
        </a:p>
      </dgm:t>
    </dgm:pt>
    <dgm:pt modelId="{710B2F0A-3AA9-4F2C-BBB9-702C1251E4E7}" type="pres">
      <dgm:prSet presAssocID="{36ABF4A3-DD4A-4D93-88CA-594F461A684B}" presName="Name0" presStyleCnt="0">
        <dgm:presLayoutVars>
          <dgm:chMax val="1"/>
          <dgm:dir/>
          <dgm:animLvl val="ctr"/>
          <dgm:resizeHandles val="exact"/>
        </dgm:presLayoutVars>
      </dgm:prSet>
      <dgm:spPr/>
    </dgm:pt>
    <dgm:pt modelId="{DB7A6799-C997-4486-8C7D-85E0725BD815}" type="pres">
      <dgm:prSet presAssocID="{5E7FBC74-6A96-4AA0-B443-92E7E24DA677}" presName="centerShape" presStyleLbl="node0" presStyleIdx="0" presStyleCnt="1"/>
      <dgm:spPr/>
    </dgm:pt>
    <dgm:pt modelId="{8EC4C659-B69D-4F28-91AD-40E5AFFD4914}" type="pres">
      <dgm:prSet presAssocID="{1FF6EAC9-BF61-47C1-A7BE-D531AFA18155}" presName="parTrans" presStyleLbl="sibTrans2D1" presStyleIdx="0" presStyleCnt="8"/>
      <dgm:spPr/>
    </dgm:pt>
    <dgm:pt modelId="{930D276F-3CCC-403D-92F0-5CBD8DBA7615}" type="pres">
      <dgm:prSet presAssocID="{1FF6EAC9-BF61-47C1-A7BE-D531AFA18155}" presName="connectorText" presStyleLbl="sibTrans2D1" presStyleIdx="0" presStyleCnt="8"/>
      <dgm:spPr/>
    </dgm:pt>
    <dgm:pt modelId="{B365AB40-DC04-43B9-A023-0773B31E2700}" type="pres">
      <dgm:prSet presAssocID="{D4ED83A4-D9F1-4CA3-A398-1774C6A40BBC}" presName="node" presStyleLbl="node1" presStyleIdx="0" presStyleCnt="8" custScaleX="125610">
        <dgm:presLayoutVars>
          <dgm:bulletEnabled val="1"/>
        </dgm:presLayoutVars>
      </dgm:prSet>
      <dgm:spPr/>
    </dgm:pt>
    <dgm:pt modelId="{CEA2D75C-5362-4080-9F0F-179812F80A57}" type="pres">
      <dgm:prSet presAssocID="{BA7343B2-3A94-4735-9392-E375826FF5FD}" presName="parTrans" presStyleLbl="sibTrans2D1" presStyleIdx="1" presStyleCnt="8"/>
      <dgm:spPr/>
    </dgm:pt>
    <dgm:pt modelId="{0D264EC7-20F9-421A-8D59-1BDE0DFC11BE}" type="pres">
      <dgm:prSet presAssocID="{BA7343B2-3A94-4735-9392-E375826FF5FD}" presName="connectorText" presStyleLbl="sibTrans2D1" presStyleIdx="1" presStyleCnt="8"/>
      <dgm:spPr/>
    </dgm:pt>
    <dgm:pt modelId="{DD222343-18CA-419E-B079-5D9DEDF9CB2E}" type="pres">
      <dgm:prSet presAssocID="{71552AEB-2020-44B0-891C-369B1B9AE149}" presName="node" presStyleLbl="node1" presStyleIdx="1" presStyleCnt="8" custScaleX="130119">
        <dgm:presLayoutVars>
          <dgm:bulletEnabled val="1"/>
        </dgm:presLayoutVars>
      </dgm:prSet>
      <dgm:spPr/>
    </dgm:pt>
    <dgm:pt modelId="{242986CA-58E4-4347-8C65-11B2BE5A1E4B}" type="pres">
      <dgm:prSet presAssocID="{92B66158-2962-46B0-8653-5A3A56E86DC6}" presName="parTrans" presStyleLbl="sibTrans2D1" presStyleIdx="2" presStyleCnt="8"/>
      <dgm:spPr/>
    </dgm:pt>
    <dgm:pt modelId="{AFF60C06-D33B-45A5-9BFF-5DE8EE9B6635}" type="pres">
      <dgm:prSet presAssocID="{92B66158-2962-46B0-8653-5A3A56E86DC6}" presName="connectorText" presStyleLbl="sibTrans2D1" presStyleIdx="2" presStyleCnt="8"/>
      <dgm:spPr/>
    </dgm:pt>
    <dgm:pt modelId="{CAA710EF-6D26-4986-BAA2-F86FCB97D9EC}" type="pres">
      <dgm:prSet presAssocID="{4951A73B-DC62-4395-90DF-34C7F755B2BA}" presName="node" presStyleLbl="node1" presStyleIdx="2" presStyleCnt="8" custScaleX="128502">
        <dgm:presLayoutVars>
          <dgm:bulletEnabled val="1"/>
        </dgm:presLayoutVars>
      </dgm:prSet>
      <dgm:spPr/>
    </dgm:pt>
    <dgm:pt modelId="{0EE5FC8D-FF65-48F0-80E5-E8BD6BE16F61}" type="pres">
      <dgm:prSet presAssocID="{278ACFDD-8F59-4C7E-869B-285EEBC1EE4A}" presName="parTrans" presStyleLbl="sibTrans2D1" presStyleIdx="3" presStyleCnt="8"/>
      <dgm:spPr/>
    </dgm:pt>
    <dgm:pt modelId="{6259EEB6-CB87-4F70-8DE1-56CD301E4160}" type="pres">
      <dgm:prSet presAssocID="{278ACFDD-8F59-4C7E-869B-285EEBC1EE4A}" presName="connectorText" presStyleLbl="sibTrans2D1" presStyleIdx="3" presStyleCnt="8"/>
      <dgm:spPr/>
    </dgm:pt>
    <dgm:pt modelId="{B13555CB-0569-43E1-BEA5-246CC558319B}" type="pres">
      <dgm:prSet presAssocID="{F76A01F8-B48D-4C74-ABA2-4C1A437888F3}" presName="node" presStyleLbl="node1" presStyleIdx="3" presStyleCnt="8" custScaleX="132113">
        <dgm:presLayoutVars>
          <dgm:bulletEnabled val="1"/>
        </dgm:presLayoutVars>
      </dgm:prSet>
      <dgm:spPr/>
    </dgm:pt>
    <dgm:pt modelId="{C6B7E9E2-DD00-49E2-8730-0BF63832F177}" type="pres">
      <dgm:prSet presAssocID="{42AFC624-9AB0-4C05-80E9-E535E2710995}" presName="parTrans" presStyleLbl="sibTrans2D1" presStyleIdx="4" presStyleCnt="8"/>
      <dgm:spPr/>
    </dgm:pt>
    <dgm:pt modelId="{E667B3F6-612E-496C-BA5B-FD35C6735308}" type="pres">
      <dgm:prSet presAssocID="{42AFC624-9AB0-4C05-80E9-E535E2710995}" presName="connectorText" presStyleLbl="sibTrans2D1" presStyleIdx="4" presStyleCnt="8"/>
      <dgm:spPr/>
    </dgm:pt>
    <dgm:pt modelId="{20BF4C6A-44C5-4A84-96F5-78FD87CBC1F0}" type="pres">
      <dgm:prSet presAssocID="{E49C13DA-C4E7-4160-8D2B-513E7CF78973}" presName="node" presStyleLbl="node1" presStyleIdx="4" presStyleCnt="8" custScaleX="139861">
        <dgm:presLayoutVars>
          <dgm:bulletEnabled val="1"/>
        </dgm:presLayoutVars>
      </dgm:prSet>
      <dgm:spPr/>
    </dgm:pt>
    <dgm:pt modelId="{1F157FFB-FD40-4AAE-99FA-31CB790A52A1}" type="pres">
      <dgm:prSet presAssocID="{B0709E2A-A672-4919-B454-AAC8C3B813DA}" presName="parTrans" presStyleLbl="sibTrans2D1" presStyleIdx="5" presStyleCnt="8"/>
      <dgm:spPr/>
    </dgm:pt>
    <dgm:pt modelId="{EF3E4CE7-E992-467D-B74D-C65B952E46A1}" type="pres">
      <dgm:prSet presAssocID="{B0709E2A-A672-4919-B454-AAC8C3B813DA}" presName="connectorText" presStyleLbl="sibTrans2D1" presStyleIdx="5" presStyleCnt="8"/>
      <dgm:spPr/>
    </dgm:pt>
    <dgm:pt modelId="{BA0BE838-B708-47AC-9138-A0EEAAC995F3}" type="pres">
      <dgm:prSet presAssocID="{0CC47352-728A-43D2-9231-C310C730F297}" presName="node" presStyleLbl="node1" presStyleIdx="5" presStyleCnt="8" custScaleX="134295">
        <dgm:presLayoutVars>
          <dgm:bulletEnabled val="1"/>
        </dgm:presLayoutVars>
      </dgm:prSet>
      <dgm:spPr/>
    </dgm:pt>
    <dgm:pt modelId="{119C7CC0-6E21-4F4D-AF8C-99B832513C5A}" type="pres">
      <dgm:prSet presAssocID="{4429EDCB-DC77-458E-AB94-F67BE5984D64}" presName="parTrans" presStyleLbl="sibTrans2D1" presStyleIdx="6" presStyleCnt="8"/>
      <dgm:spPr/>
    </dgm:pt>
    <dgm:pt modelId="{24683F63-490E-4258-AC36-1C14160EBE6E}" type="pres">
      <dgm:prSet presAssocID="{4429EDCB-DC77-458E-AB94-F67BE5984D64}" presName="connectorText" presStyleLbl="sibTrans2D1" presStyleIdx="6" presStyleCnt="8"/>
      <dgm:spPr/>
    </dgm:pt>
    <dgm:pt modelId="{7B9C7440-ECA7-495E-AD4D-4CD43909FF6A}" type="pres">
      <dgm:prSet presAssocID="{7D9DE3B8-439C-4873-AA2D-023EF2F5C459}" presName="node" presStyleLbl="node1" presStyleIdx="6" presStyleCnt="8" custScaleX="132678">
        <dgm:presLayoutVars>
          <dgm:bulletEnabled val="1"/>
        </dgm:presLayoutVars>
      </dgm:prSet>
      <dgm:spPr/>
    </dgm:pt>
    <dgm:pt modelId="{8E0EBA7C-F9CB-42FD-B060-DAA3608B6942}" type="pres">
      <dgm:prSet presAssocID="{B8436B04-925E-4827-A389-E453B4B738E0}" presName="parTrans" presStyleLbl="sibTrans2D1" presStyleIdx="7" presStyleCnt="8"/>
      <dgm:spPr/>
    </dgm:pt>
    <dgm:pt modelId="{2C9EA0D6-7D28-4C38-BB40-B7B9A02A9588}" type="pres">
      <dgm:prSet presAssocID="{B8436B04-925E-4827-A389-E453B4B738E0}" presName="connectorText" presStyleLbl="sibTrans2D1" presStyleIdx="7" presStyleCnt="8"/>
      <dgm:spPr/>
    </dgm:pt>
    <dgm:pt modelId="{A4FAEED1-0C3D-46D5-8A09-504A2B05FC94}" type="pres">
      <dgm:prSet presAssocID="{358430E0-4A92-43A7-8425-0A0C045BCED5}" presName="node" presStyleLbl="node1" presStyleIdx="7" presStyleCnt="8" custScaleX="136289">
        <dgm:presLayoutVars>
          <dgm:bulletEnabled val="1"/>
        </dgm:presLayoutVars>
      </dgm:prSet>
      <dgm:spPr/>
    </dgm:pt>
  </dgm:ptLst>
  <dgm:cxnLst>
    <dgm:cxn modelId="{1EBF7E04-1ACB-4F87-ACA4-8B5C5275D8D8}" srcId="{5E7FBC74-6A96-4AA0-B443-92E7E24DA677}" destId="{7D9DE3B8-439C-4873-AA2D-023EF2F5C459}" srcOrd="6" destOrd="0" parTransId="{4429EDCB-DC77-458E-AB94-F67BE5984D64}" sibTransId="{162EB7D6-D5E9-41FB-8713-3B09EE1917B4}"/>
    <dgm:cxn modelId="{C499EC04-30DC-4154-9211-3C5E91F1E60D}" srcId="{5E7FBC74-6A96-4AA0-B443-92E7E24DA677}" destId="{F76A01F8-B48D-4C74-ABA2-4C1A437888F3}" srcOrd="3" destOrd="0" parTransId="{278ACFDD-8F59-4C7E-869B-285EEBC1EE4A}" sibTransId="{7E1701EC-C245-48ED-BCEA-E5435BBC340A}"/>
    <dgm:cxn modelId="{8C1D6C0F-DD68-4397-B7CC-205D42667610}" type="presOf" srcId="{4429EDCB-DC77-458E-AB94-F67BE5984D64}" destId="{119C7CC0-6E21-4F4D-AF8C-99B832513C5A}" srcOrd="0" destOrd="0" presId="urn:microsoft.com/office/officeart/2005/8/layout/radial5"/>
    <dgm:cxn modelId="{762E0211-34F3-4EC2-8560-087DD99D0BE2}" type="presOf" srcId="{D4ED83A4-D9F1-4CA3-A398-1774C6A40BBC}" destId="{B365AB40-DC04-43B9-A023-0773B31E2700}" srcOrd="0" destOrd="0" presId="urn:microsoft.com/office/officeart/2005/8/layout/radial5"/>
    <dgm:cxn modelId="{941D4117-8044-4D4C-B0F0-3824188A16E8}" type="presOf" srcId="{42AFC624-9AB0-4C05-80E9-E535E2710995}" destId="{E667B3F6-612E-496C-BA5B-FD35C6735308}" srcOrd="1" destOrd="0" presId="urn:microsoft.com/office/officeart/2005/8/layout/radial5"/>
    <dgm:cxn modelId="{5948AA1B-713A-4BD6-AB67-6F126CD8050E}" type="presOf" srcId="{B8436B04-925E-4827-A389-E453B4B738E0}" destId="{8E0EBA7C-F9CB-42FD-B060-DAA3608B6942}" srcOrd="0" destOrd="0" presId="urn:microsoft.com/office/officeart/2005/8/layout/radial5"/>
    <dgm:cxn modelId="{FFD2872D-2DA1-4F66-900D-666EB892875C}" type="presOf" srcId="{B0709E2A-A672-4919-B454-AAC8C3B813DA}" destId="{EF3E4CE7-E992-467D-B74D-C65B952E46A1}" srcOrd="1" destOrd="0" presId="urn:microsoft.com/office/officeart/2005/8/layout/radial5"/>
    <dgm:cxn modelId="{09505035-5748-472E-AF7D-B6230D2A187B}" type="presOf" srcId="{42AFC624-9AB0-4C05-80E9-E535E2710995}" destId="{C6B7E9E2-DD00-49E2-8730-0BF63832F177}" srcOrd="0" destOrd="0" presId="urn:microsoft.com/office/officeart/2005/8/layout/radial5"/>
    <dgm:cxn modelId="{32ED5A37-18DC-41C7-8008-2E2306E71CDC}" type="presOf" srcId="{358430E0-4A92-43A7-8425-0A0C045BCED5}" destId="{A4FAEED1-0C3D-46D5-8A09-504A2B05FC94}" srcOrd="0" destOrd="0" presId="urn:microsoft.com/office/officeart/2005/8/layout/radial5"/>
    <dgm:cxn modelId="{3155913E-E6D4-4C93-98ED-603AAE225765}" srcId="{5E7FBC74-6A96-4AA0-B443-92E7E24DA677}" destId="{E49C13DA-C4E7-4160-8D2B-513E7CF78973}" srcOrd="4" destOrd="0" parTransId="{42AFC624-9AB0-4C05-80E9-E535E2710995}" sibTransId="{289A6E73-571B-4307-9261-7CD28E8C42E6}"/>
    <dgm:cxn modelId="{325BD65C-A61A-4E4C-BADB-BFB4EE8BA3FE}" type="presOf" srcId="{278ACFDD-8F59-4C7E-869B-285EEBC1EE4A}" destId="{6259EEB6-CB87-4F70-8DE1-56CD301E4160}" srcOrd="1" destOrd="0" presId="urn:microsoft.com/office/officeart/2005/8/layout/radial5"/>
    <dgm:cxn modelId="{85ED5443-F3B7-4825-ACC1-54CAD82744A6}" srcId="{5E7FBC74-6A96-4AA0-B443-92E7E24DA677}" destId="{71552AEB-2020-44B0-891C-369B1B9AE149}" srcOrd="1" destOrd="0" parTransId="{BA7343B2-3A94-4735-9392-E375826FF5FD}" sibTransId="{CE835491-60B1-406C-A35D-B0F1B710D904}"/>
    <dgm:cxn modelId="{53F8D746-63F4-42F8-9B3E-5E405145F436}" type="presOf" srcId="{71552AEB-2020-44B0-891C-369B1B9AE149}" destId="{DD222343-18CA-419E-B079-5D9DEDF9CB2E}" srcOrd="0" destOrd="0" presId="urn:microsoft.com/office/officeart/2005/8/layout/radial5"/>
    <dgm:cxn modelId="{B3B7BC49-EF08-4711-B2F4-E1E3E0FE9BB4}" type="presOf" srcId="{4951A73B-DC62-4395-90DF-34C7F755B2BA}" destId="{CAA710EF-6D26-4986-BAA2-F86FCB97D9EC}" srcOrd="0" destOrd="0" presId="urn:microsoft.com/office/officeart/2005/8/layout/radial5"/>
    <dgm:cxn modelId="{3EA5996A-31C4-46B0-9343-052CB57AEADF}" srcId="{5E7FBC74-6A96-4AA0-B443-92E7E24DA677}" destId="{4951A73B-DC62-4395-90DF-34C7F755B2BA}" srcOrd="2" destOrd="0" parTransId="{92B66158-2962-46B0-8653-5A3A56E86DC6}" sibTransId="{94AF099E-8932-4015-AA2D-E534DE631101}"/>
    <dgm:cxn modelId="{890A896D-6097-4241-B675-9AAB9CD127C9}" type="presOf" srcId="{4429EDCB-DC77-458E-AB94-F67BE5984D64}" destId="{24683F63-490E-4258-AC36-1C14160EBE6E}" srcOrd="1" destOrd="0" presId="urn:microsoft.com/office/officeart/2005/8/layout/radial5"/>
    <dgm:cxn modelId="{D2145A6E-313F-410D-BDC5-5C3F0236CE18}" type="presOf" srcId="{92B66158-2962-46B0-8653-5A3A56E86DC6}" destId="{242986CA-58E4-4347-8C65-11B2BE5A1E4B}" srcOrd="0" destOrd="0" presId="urn:microsoft.com/office/officeart/2005/8/layout/radial5"/>
    <dgm:cxn modelId="{1F4ED473-B2FF-4E6D-B788-32CDCDD717C3}" type="presOf" srcId="{BA7343B2-3A94-4735-9392-E375826FF5FD}" destId="{CEA2D75C-5362-4080-9F0F-179812F80A57}" srcOrd="0" destOrd="0" presId="urn:microsoft.com/office/officeart/2005/8/layout/radial5"/>
    <dgm:cxn modelId="{8E55FE78-E6FC-4C50-8C20-AEE68216D3B2}" type="presOf" srcId="{1FF6EAC9-BF61-47C1-A7BE-D531AFA18155}" destId="{8EC4C659-B69D-4F28-91AD-40E5AFFD4914}" srcOrd="0" destOrd="0" presId="urn:microsoft.com/office/officeart/2005/8/layout/radial5"/>
    <dgm:cxn modelId="{CC092B7A-18CA-4433-9EDA-3E3AFF9E6E7A}" srcId="{5E7FBC74-6A96-4AA0-B443-92E7E24DA677}" destId="{358430E0-4A92-43A7-8425-0A0C045BCED5}" srcOrd="7" destOrd="0" parTransId="{B8436B04-925E-4827-A389-E453B4B738E0}" sibTransId="{94D6BA3D-B60B-4443-A794-201A31301722}"/>
    <dgm:cxn modelId="{46BC9D7D-DC2B-4ACA-9EA0-4E7F5A403C5D}" type="presOf" srcId="{E49C13DA-C4E7-4160-8D2B-513E7CF78973}" destId="{20BF4C6A-44C5-4A84-96F5-78FD87CBC1F0}" srcOrd="0" destOrd="0" presId="urn:microsoft.com/office/officeart/2005/8/layout/radial5"/>
    <dgm:cxn modelId="{0F9A0B80-0323-4A10-ADCE-3821DB845F9F}" type="presOf" srcId="{0CC47352-728A-43D2-9231-C310C730F297}" destId="{BA0BE838-B708-47AC-9138-A0EEAAC995F3}" srcOrd="0" destOrd="0" presId="urn:microsoft.com/office/officeart/2005/8/layout/radial5"/>
    <dgm:cxn modelId="{4BFDC285-4369-4416-8838-EB8816BC867F}" type="presOf" srcId="{B0709E2A-A672-4919-B454-AAC8C3B813DA}" destId="{1F157FFB-FD40-4AAE-99FA-31CB790A52A1}" srcOrd="0" destOrd="0" presId="urn:microsoft.com/office/officeart/2005/8/layout/radial5"/>
    <dgm:cxn modelId="{B1B404A8-4102-4848-B4DC-5AB980CF4B1A}" type="presOf" srcId="{F76A01F8-B48D-4C74-ABA2-4C1A437888F3}" destId="{B13555CB-0569-43E1-BEA5-246CC558319B}" srcOrd="0" destOrd="0" presId="urn:microsoft.com/office/officeart/2005/8/layout/radial5"/>
    <dgm:cxn modelId="{A8909EAC-BDA9-44DB-AF4F-430268029221}" type="presOf" srcId="{7D9DE3B8-439C-4873-AA2D-023EF2F5C459}" destId="{7B9C7440-ECA7-495E-AD4D-4CD43909FF6A}" srcOrd="0" destOrd="0" presId="urn:microsoft.com/office/officeart/2005/8/layout/radial5"/>
    <dgm:cxn modelId="{6BC0C4B1-853F-4F39-A0F5-C6A666159CC1}" type="presOf" srcId="{B8436B04-925E-4827-A389-E453B4B738E0}" destId="{2C9EA0D6-7D28-4C38-BB40-B7B9A02A9588}" srcOrd="1" destOrd="0" presId="urn:microsoft.com/office/officeart/2005/8/layout/radial5"/>
    <dgm:cxn modelId="{2377A0BF-DCE2-4C82-98C5-0CA1A8E5DCD7}" type="presOf" srcId="{5E7FBC74-6A96-4AA0-B443-92E7E24DA677}" destId="{DB7A6799-C997-4486-8C7D-85E0725BD815}" srcOrd="0" destOrd="0" presId="urn:microsoft.com/office/officeart/2005/8/layout/radial5"/>
    <dgm:cxn modelId="{B03D50C4-2197-4DDE-BA58-091660FEC0E4}" type="presOf" srcId="{278ACFDD-8F59-4C7E-869B-285EEBC1EE4A}" destId="{0EE5FC8D-FF65-48F0-80E5-E8BD6BE16F61}" srcOrd="0" destOrd="0" presId="urn:microsoft.com/office/officeart/2005/8/layout/radial5"/>
    <dgm:cxn modelId="{6C4F49C6-EB20-4C6F-87B6-C34A19BD372C}" srcId="{5E7FBC74-6A96-4AA0-B443-92E7E24DA677}" destId="{0CC47352-728A-43D2-9231-C310C730F297}" srcOrd="5" destOrd="0" parTransId="{B0709E2A-A672-4919-B454-AAC8C3B813DA}" sibTransId="{16DAEC66-863C-4EAD-AFEB-7B91CF3FCC9D}"/>
    <dgm:cxn modelId="{E47F3DCF-B63B-4AD1-8627-14872BD18A46}" srcId="{36ABF4A3-DD4A-4D93-88CA-594F461A684B}" destId="{5E7FBC74-6A96-4AA0-B443-92E7E24DA677}" srcOrd="0" destOrd="0" parTransId="{308023BA-0B5E-49A5-8DE5-BEFF4CC2CAD1}" sibTransId="{2F85C5B8-0D90-4DCD-B10C-77982B94AC02}"/>
    <dgm:cxn modelId="{8059D5D5-B85B-4EF1-BB8C-1001C4FF15D3}" type="presOf" srcId="{1FF6EAC9-BF61-47C1-A7BE-D531AFA18155}" destId="{930D276F-3CCC-403D-92F0-5CBD8DBA7615}" srcOrd="1" destOrd="0" presId="urn:microsoft.com/office/officeart/2005/8/layout/radial5"/>
    <dgm:cxn modelId="{C9077EDC-28FA-49BB-9795-F3478C1ABB6C}" type="presOf" srcId="{36ABF4A3-DD4A-4D93-88CA-594F461A684B}" destId="{710B2F0A-3AA9-4F2C-BBB9-702C1251E4E7}" srcOrd="0" destOrd="0" presId="urn:microsoft.com/office/officeart/2005/8/layout/radial5"/>
    <dgm:cxn modelId="{090BACDC-9D54-4B36-98C3-0885460C5A08}" srcId="{5E7FBC74-6A96-4AA0-B443-92E7E24DA677}" destId="{D4ED83A4-D9F1-4CA3-A398-1774C6A40BBC}" srcOrd="0" destOrd="0" parTransId="{1FF6EAC9-BF61-47C1-A7BE-D531AFA18155}" sibTransId="{5CA48C38-88AB-4308-AF48-C82E9C799ED2}"/>
    <dgm:cxn modelId="{CD4284EA-CA0E-4B6F-8A2F-AE25146F86BC}" type="presOf" srcId="{92B66158-2962-46B0-8653-5A3A56E86DC6}" destId="{AFF60C06-D33B-45A5-9BFF-5DE8EE9B6635}" srcOrd="1" destOrd="0" presId="urn:microsoft.com/office/officeart/2005/8/layout/radial5"/>
    <dgm:cxn modelId="{CC144AF1-5B83-4BDA-9952-E9199EDDFED5}" type="presOf" srcId="{BA7343B2-3A94-4735-9392-E375826FF5FD}" destId="{0D264EC7-20F9-421A-8D59-1BDE0DFC11BE}" srcOrd="1" destOrd="0" presId="urn:microsoft.com/office/officeart/2005/8/layout/radial5"/>
    <dgm:cxn modelId="{5962D2A1-C7FB-49AE-8BC0-64B1C06ED873}" type="presParOf" srcId="{710B2F0A-3AA9-4F2C-BBB9-702C1251E4E7}" destId="{DB7A6799-C997-4486-8C7D-85E0725BD815}" srcOrd="0" destOrd="0" presId="urn:microsoft.com/office/officeart/2005/8/layout/radial5"/>
    <dgm:cxn modelId="{AACDBAC7-FA85-4C43-9B86-C4D69C513F55}" type="presParOf" srcId="{710B2F0A-3AA9-4F2C-BBB9-702C1251E4E7}" destId="{8EC4C659-B69D-4F28-91AD-40E5AFFD4914}" srcOrd="1" destOrd="0" presId="urn:microsoft.com/office/officeart/2005/8/layout/radial5"/>
    <dgm:cxn modelId="{025B33A6-C420-40EB-B05D-639DD792168A}" type="presParOf" srcId="{8EC4C659-B69D-4F28-91AD-40E5AFFD4914}" destId="{930D276F-3CCC-403D-92F0-5CBD8DBA7615}" srcOrd="0" destOrd="0" presId="urn:microsoft.com/office/officeart/2005/8/layout/radial5"/>
    <dgm:cxn modelId="{5179B465-377E-407A-8353-66C95FD45EC7}" type="presParOf" srcId="{710B2F0A-3AA9-4F2C-BBB9-702C1251E4E7}" destId="{B365AB40-DC04-43B9-A023-0773B31E2700}" srcOrd="2" destOrd="0" presId="urn:microsoft.com/office/officeart/2005/8/layout/radial5"/>
    <dgm:cxn modelId="{EDF8B232-1830-4976-9A8C-52E3BCF9E4CD}" type="presParOf" srcId="{710B2F0A-3AA9-4F2C-BBB9-702C1251E4E7}" destId="{CEA2D75C-5362-4080-9F0F-179812F80A57}" srcOrd="3" destOrd="0" presId="urn:microsoft.com/office/officeart/2005/8/layout/radial5"/>
    <dgm:cxn modelId="{5B1ABFEE-6A3B-41F6-A091-C4497E50EDFB}" type="presParOf" srcId="{CEA2D75C-5362-4080-9F0F-179812F80A57}" destId="{0D264EC7-20F9-421A-8D59-1BDE0DFC11BE}" srcOrd="0" destOrd="0" presId="urn:microsoft.com/office/officeart/2005/8/layout/radial5"/>
    <dgm:cxn modelId="{73A0DF01-91DC-48DA-A5E6-65E9D8433C57}" type="presParOf" srcId="{710B2F0A-3AA9-4F2C-BBB9-702C1251E4E7}" destId="{DD222343-18CA-419E-B079-5D9DEDF9CB2E}" srcOrd="4" destOrd="0" presId="urn:microsoft.com/office/officeart/2005/8/layout/radial5"/>
    <dgm:cxn modelId="{85C00E4A-374E-41AB-99C1-CA3AFB9CD56F}" type="presParOf" srcId="{710B2F0A-3AA9-4F2C-BBB9-702C1251E4E7}" destId="{242986CA-58E4-4347-8C65-11B2BE5A1E4B}" srcOrd="5" destOrd="0" presId="urn:microsoft.com/office/officeart/2005/8/layout/radial5"/>
    <dgm:cxn modelId="{6B9589A1-3262-4E68-AA06-0AD5FA18A9BD}" type="presParOf" srcId="{242986CA-58E4-4347-8C65-11B2BE5A1E4B}" destId="{AFF60C06-D33B-45A5-9BFF-5DE8EE9B6635}" srcOrd="0" destOrd="0" presId="urn:microsoft.com/office/officeart/2005/8/layout/radial5"/>
    <dgm:cxn modelId="{616F9CAD-2B63-4266-89AD-B7EE47D98591}" type="presParOf" srcId="{710B2F0A-3AA9-4F2C-BBB9-702C1251E4E7}" destId="{CAA710EF-6D26-4986-BAA2-F86FCB97D9EC}" srcOrd="6" destOrd="0" presId="urn:microsoft.com/office/officeart/2005/8/layout/radial5"/>
    <dgm:cxn modelId="{06B00880-64C7-406B-819C-043D4976FAE9}" type="presParOf" srcId="{710B2F0A-3AA9-4F2C-BBB9-702C1251E4E7}" destId="{0EE5FC8D-FF65-48F0-80E5-E8BD6BE16F61}" srcOrd="7" destOrd="0" presId="urn:microsoft.com/office/officeart/2005/8/layout/radial5"/>
    <dgm:cxn modelId="{18D625F9-245A-4655-A29A-ED0299716589}" type="presParOf" srcId="{0EE5FC8D-FF65-48F0-80E5-E8BD6BE16F61}" destId="{6259EEB6-CB87-4F70-8DE1-56CD301E4160}" srcOrd="0" destOrd="0" presId="urn:microsoft.com/office/officeart/2005/8/layout/radial5"/>
    <dgm:cxn modelId="{18BEA6F5-B048-4BCE-92A7-17BE1319022E}" type="presParOf" srcId="{710B2F0A-3AA9-4F2C-BBB9-702C1251E4E7}" destId="{B13555CB-0569-43E1-BEA5-246CC558319B}" srcOrd="8" destOrd="0" presId="urn:microsoft.com/office/officeart/2005/8/layout/radial5"/>
    <dgm:cxn modelId="{66100105-954C-478B-8F42-3E03A76FF2BD}" type="presParOf" srcId="{710B2F0A-3AA9-4F2C-BBB9-702C1251E4E7}" destId="{C6B7E9E2-DD00-49E2-8730-0BF63832F177}" srcOrd="9" destOrd="0" presId="urn:microsoft.com/office/officeart/2005/8/layout/radial5"/>
    <dgm:cxn modelId="{3A531A5D-B656-4817-982E-0F5951EF2694}" type="presParOf" srcId="{C6B7E9E2-DD00-49E2-8730-0BF63832F177}" destId="{E667B3F6-612E-496C-BA5B-FD35C6735308}" srcOrd="0" destOrd="0" presId="urn:microsoft.com/office/officeart/2005/8/layout/radial5"/>
    <dgm:cxn modelId="{9B751656-6397-47D4-AB60-32A238DA22AF}" type="presParOf" srcId="{710B2F0A-3AA9-4F2C-BBB9-702C1251E4E7}" destId="{20BF4C6A-44C5-4A84-96F5-78FD87CBC1F0}" srcOrd="10" destOrd="0" presId="urn:microsoft.com/office/officeart/2005/8/layout/radial5"/>
    <dgm:cxn modelId="{AEFFC34F-BEDC-4826-8CE8-C5CB3B19F0E6}" type="presParOf" srcId="{710B2F0A-3AA9-4F2C-BBB9-702C1251E4E7}" destId="{1F157FFB-FD40-4AAE-99FA-31CB790A52A1}" srcOrd="11" destOrd="0" presId="urn:microsoft.com/office/officeart/2005/8/layout/radial5"/>
    <dgm:cxn modelId="{B6B30A88-087F-4C4B-B42B-CF4D7AE90DF8}" type="presParOf" srcId="{1F157FFB-FD40-4AAE-99FA-31CB790A52A1}" destId="{EF3E4CE7-E992-467D-B74D-C65B952E46A1}" srcOrd="0" destOrd="0" presId="urn:microsoft.com/office/officeart/2005/8/layout/radial5"/>
    <dgm:cxn modelId="{A3781639-7C4E-42A4-A8F9-49566C496E47}" type="presParOf" srcId="{710B2F0A-3AA9-4F2C-BBB9-702C1251E4E7}" destId="{BA0BE838-B708-47AC-9138-A0EEAAC995F3}" srcOrd="12" destOrd="0" presId="urn:microsoft.com/office/officeart/2005/8/layout/radial5"/>
    <dgm:cxn modelId="{686C1F87-8214-432D-9FC4-573977CA2291}" type="presParOf" srcId="{710B2F0A-3AA9-4F2C-BBB9-702C1251E4E7}" destId="{119C7CC0-6E21-4F4D-AF8C-99B832513C5A}" srcOrd="13" destOrd="0" presId="urn:microsoft.com/office/officeart/2005/8/layout/radial5"/>
    <dgm:cxn modelId="{E8F19844-876B-4899-93E0-6D9956780BFD}" type="presParOf" srcId="{119C7CC0-6E21-4F4D-AF8C-99B832513C5A}" destId="{24683F63-490E-4258-AC36-1C14160EBE6E}" srcOrd="0" destOrd="0" presId="urn:microsoft.com/office/officeart/2005/8/layout/radial5"/>
    <dgm:cxn modelId="{462384A6-1717-44D4-855A-24F748A667E8}" type="presParOf" srcId="{710B2F0A-3AA9-4F2C-BBB9-702C1251E4E7}" destId="{7B9C7440-ECA7-495E-AD4D-4CD43909FF6A}" srcOrd="14" destOrd="0" presId="urn:microsoft.com/office/officeart/2005/8/layout/radial5"/>
    <dgm:cxn modelId="{A07D9AF0-0C44-4520-BCC4-2FA5EBB50F0A}" type="presParOf" srcId="{710B2F0A-3AA9-4F2C-BBB9-702C1251E4E7}" destId="{8E0EBA7C-F9CB-42FD-B060-DAA3608B6942}" srcOrd="15" destOrd="0" presId="urn:microsoft.com/office/officeart/2005/8/layout/radial5"/>
    <dgm:cxn modelId="{45F5AFB5-9D02-4CFA-8C00-6BF8637949C4}" type="presParOf" srcId="{8E0EBA7C-F9CB-42FD-B060-DAA3608B6942}" destId="{2C9EA0D6-7D28-4C38-BB40-B7B9A02A9588}" srcOrd="0" destOrd="0" presId="urn:microsoft.com/office/officeart/2005/8/layout/radial5"/>
    <dgm:cxn modelId="{FEFC0139-CD10-49A3-B52D-F09CD181C552}" type="presParOf" srcId="{710B2F0A-3AA9-4F2C-BBB9-702C1251E4E7}" destId="{A4FAEED1-0C3D-46D5-8A09-504A2B05FC94}"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27D4A1-0833-48FC-A074-D8DA75BF2FAB}"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zh-CN" altLang="en-US"/>
        </a:p>
      </dgm:t>
    </dgm:pt>
    <dgm:pt modelId="{15DAAD5F-D7C7-4482-9BBF-C57CF906C2C1}">
      <dgm:prSet phldrT="[文本]" custT="1"/>
      <dgm:spPr/>
      <dgm:t>
        <a:bodyPr/>
        <a:lstStyle/>
        <a:p>
          <a:r>
            <a:rPr lang="zh-CN" altLang="en-US" sz="1400" b="1" dirty="0">
              <a:solidFill>
                <a:schemeClr val="bg1"/>
              </a:solidFill>
              <a:latin typeface="仿宋" panose="02010609060101010101" pitchFamily="49" charset="-122"/>
              <a:ea typeface="仿宋" panose="02010609060101010101" pitchFamily="49" charset="-122"/>
            </a:rPr>
            <a:t>生物系统</a:t>
          </a:r>
        </a:p>
      </dgm:t>
    </dgm:pt>
    <dgm:pt modelId="{2CACEC15-3457-4D1D-81B8-59AA3C415892}" type="parTrans" cxnId="{5A58CA41-779C-42A4-AA62-140E62F53288}">
      <dgm:prSet/>
      <dgm:spPr/>
      <dgm:t>
        <a:bodyPr/>
        <a:lstStyle/>
        <a:p>
          <a:endParaRPr lang="zh-CN" altLang="en-US" sz="1100">
            <a:solidFill>
              <a:schemeClr val="tx1"/>
            </a:solidFill>
          </a:endParaRPr>
        </a:p>
      </dgm:t>
    </dgm:pt>
    <dgm:pt modelId="{4C1E3E6D-D905-4A95-BCC6-C9E229BAA05E}" type="sibTrans" cxnId="{5A58CA41-779C-42A4-AA62-140E62F53288}">
      <dgm:prSet/>
      <dgm:spPr/>
      <dgm:t>
        <a:bodyPr/>
        <a:lstStyle/>
        <a:p>
          <a:endParaRPr lang="zh-CN" altLang="en-US" sz="1100">
            <a:solidFill>
              <a:schemeClr val="tx1"/>
            </a:solidFill>
          </a:endParaRPr>
        </a:p>
      </dgm:t>
    </dgm:pt>
    <dgm:pt modelId="{62DD9F76-08DC-4B89-A56F-1F9F7355AA60}">
      <dgm:prSet phldrT="[文本]" custT="1"/>
      <dgm:spPr/>
      <dgm:t>
        <a:bodyPr/>
        <a:lstStyle/>
        <a:p>
          <a:r>
            <a:rPr lang="zh-CN" altLang="en-US" sz="1100" b="1">
              <a:solidFill>
                <a:schemeClr val="tx1"/>
              </a:solidFill>
            </a:rPr>
            <a:t>生物数据库整合</a:t>
          </a:r>
          <a:endParaRPr lang="zh-CN" altLang="en-US" sz="1100" b="1" dirty="0">
            <a:solidFill>
              <a:schemeClr val="tx1"/>
            </a:solidFill>
          </a:endParaRPr>
        </a:p>
      </dgm:t>
    </dgm:pt>
    <dgm:pt modelId="{5B0495AC-12E0-427E-A142-EC9E9303808A}" type="parTrans" cxnId="{A6558D35-8C21-4118-9EE3-B00576BD1A64}">
      <dgm:prSet custT="1"/>
      <dgm:spPr/>
      <dgm:t>
        <a:bodyPr/>
        <a:lstStyle/>
        <a:p>
          <a:endParaRPr lang="zh-CN" altLang="en-US" sz="1100">
            <a:solidFill>
              <a:schemeClr val="tx1"/>
            </a:solidFill>
          </a:endParaRPr>
        </a:p>
      </dgm:t>
    </dgm:pt>
    <dgm:pt modelId="{BF807AE5-58E8-4A59-8225-B113A5167BDB}" type="sibTrans" cxnId="{A6558D35-8C21-4118-9EE3-B00576BD1A64}">
      <dgm:prSet/>
      <dgm:spPr/>
      <dgm:t>
        <a:bodyPr/>
        <a:lstStyle/>
        <a:p>
          <a:endParaRPr lang="zh-CN" altLang="en-US" sz="1100">
            <a:solidFill>
              <a:schemeClr val="tx1"/>
            </a:solidFill>
          </a:endParaRPr>
        </a:p>
      </dgm:t>
    </dgm:pt>
    <dgm:pt modelId="{E4E4E06C-3B12-48FC-8E1D-5905EC5D15CD}">
      <dgm:prSet phldrT="[文本]" custT="1"/>
      <dgm:spPr/>
      <dgm:t>
        <a:bodyPr/>
        <a:lstStyle/>
        <a:p>
          <a:r>
            <a:rPr lang="zh-CN" altLang="en-US" sz="1100" b="1" dirty="0">
              <a:solidFill>
                <a:schemeClr val="tx1"/>
              </a:solidFill>
            </a:rPr>
            <a:t>生物信息学分析</a:t>
          </a:r>
        </a:p>
      </dgm:t>
    </dgm:pt>
    <dgm:pt modelId="{9BB76390-D1A3-495C-92E0-69F3322C8C35}" type="parTrans" cxnId="{0CA695AA-6B90-4939-A352-5AA0A51293D1}">
      <dgm:prSet custT="1"/>
      <dgm:spPr/>
      <dgm:t>
        <a:bodyPr/>
        <a:lstStyle/>
        <a:p>
          <a:endParaRPr lang="zh-CN" altLang="en-US" sz="1100">
            <a:solidFill>
              <a:schemeClr val="tx1"/>
            </a:solidFill>
          </a:endParaRPr>
        </a:p>
      </dgm:t>
    </dgm:pt>
    <dgm:pt modelId="{B2A24186-7E98-4F83-AEA9-CF299D464B12}" type="sibTrans" cxnId="{0CA695AA-6B90-4939-A352-5AA0A51293D1}">
      <dgm:prSet/>
      <dgm:spPr/>
      <dgm:t>
        <a:bodyPr/>
        <a:lstStyle/>
        <a:p>
          <a:endParaRPr lang="zh-CN" altLang="en-US" sz="1100">
            <a:solidFill>
              <a:schemeClr val="tx1"/>
            </a:solidFill>
          </a:endParaRPr>
        </a:p>
      </dgm:t>
    </dgm:pt>
    <dgm:pt modelId="{FBE88C68-D936-496B-94E5-4C7F9B8ECDBE}">
      <dgm:prSet phldrT="[文本]" custT="1"/>
      <dgm:spPr/>
      <dgm:t>
        <a:bodyPr/>
        <a:lstStyle/>
        <a:p>
          <a:r>
            <a:rPr lang="zh-CN" altLang="en-US" sz="1100" b="1">
              <a:solidFill>
                <a:schemeClr val="tx1"/>
              </a:solidFill>
            </a:rPr>
            <a:t>生物学识别与鉴定</a:t>
          </a:r>
          <a:endParaRPr lang="zh-CN" altLang="en-US" sz="1100" b="1" dirty="0">
            <a:solidFill>
              <a:schemeClr val="tx1"/>
            </a:solidFill>
          </a:endParaRPr>
        </a:p>
      </dgm:t>
    </dgm:pt>
    <dgm:pt modelId="{3A401980-3A4C-4952-A59B-24622ACE7586}" type="parTrans" cxnId="{9BB60E63-45FA-491F-B6AA-5C67C0185E2F}">
      <dgm:prSet custT="1"/>
      <dgm:spPr/>
      <dgm:t>
        <a:bodyPr/>
        <a:lstStyle/>
        <a:p>
          <a:endParaRPr lang="zh-CN" altLang="en-US" sz="1100">
            <a:solidFill>
              <a:schemeClr val="tx1"/>
            </a:solidFill>
          </a:endParaRPr>
        </a:p>
      </dgm:t>
    </dgm:pt>
    <dgm:pt modelId="{E964494C-C440-422A-96F2-918C72DC839E}" type="sibTrans" cxnId="{9BB60E63-45FA-491F-B6AA-5C67C0185E2F}">
      <dgm:prSet/>
      <dgm:spPr/>
      <dgm:t>
        <a:bodyPr/>
        <a:lstStyle/>
        <a:p>
          <a:endParaRPr lang="zh-CN" altLang="en-US" sz="1100">
            <a:solidFill>
              <a:schemeClr val="tx1"/>
            </a:solidFill>
          </a:endParaRPr>
        </a:p>
      </dgm:t>
    </dgm:pt>
    <dgm:pt modelId="{6DC394FD-688B-4B7F-86FA-98C023BC095B}">
      <dgm:prSet phldrT="[文本]" custT="1"/>
      <dgm:spPr/>
      <dgm:t>
        <a:bodyPr/>
        <a:lstStyle/>
        <a:p>
          <a:r>
            <a:rPr lang="zh-CN" altLang="en-US" sz="1100" b="1">
              <a:solidFill>
                <a:schemeClr val="tx1"/>
              </a:solidFill>
            </a:rPr>
            <a:t>生物学关联</a:t>
          </a:r>
          <a:endParaRPr lang="zh-CN" altLang="en-US" sz="1100" b="1" dirty="0">
            <a:solidFill>
              <a:schemeClr val="tx1"/>
            </a:solidFill>
          </a:endParaRPr>
        </a:p>
      </dgm:t>
    </dgm:pt>
    <dgm:pt modelId="{4DBB0B09-7930-479E-A5A6-FA69688EF4A5}" type="parTrans" cxnId="{0AD27D1C-BB0F-41BA-9A2D-378D8EEDFEE8}">
      <dgm:prSet custT="1"/>
      <dgm:spPr/>
      <dgm:t>
        <a:bodyPr/>
        <a:lstStyle/>
        <a:p>
          <a:endParaRPr lang="zh-CN" altLang="en-US" sz="1100">
            <a:solidFill>
              <a:schemeClr val="tx1"/>
            </a:solidFill>
          </a:endParaRPr>
        </a:p>
      </dgm:t>
    </dgm:pt>
    <dgm:pt modelId="{6BFE5EFB-7F96-4E15-ADE1-523B29F8B176}" type="sibTrans" cxnId="{0AD27D1C-BB0F-41BA-9A2D-378D8EEDFEE8}">
      <dgm:prSet/>
      <dgm:spPr/>
      <dgm:t>
        <a:bodyPr/>
        <a:lstStyle/>
        <a:p>
          <a:endParaRPr lang="zh-CN" altLang="en-US" sz="1100">
            <a:solidFill>
              <a:schemeClr val="tx1"/>
            </a:solidFill>
          </a:endParaRPr>
        </a:p>
      </dgm:t>
    </dgm:pt>
    <dgm:pt modelId="{378154F0-36DD-4BC9-8BC7-057BE594523D}">
      <dgm:prSet custT="1"/>
      <dgm:spPr/>
      <dgm:t>
        <a:bodyPr/>
        <a:lstStyle/>
        <a:p>
          <a:r>
            <a:rPr lang="zh-CN" altLang="en-US" sz="1100" b="1">
              <a:solidFill>
                <a:schemeClr val="tx1"/>
              </a:solidFill>
            </a:rPr>
            <a:t>生物本体</a:t>
          </a:r>
          <a:endParaRPr lang="zh-CN" altLang="en-US" sz="1100" b="1" dirty="0">
            <a:solidFill>
              <a:schemeClr val="tx1"/>
            </a:solidFill>
          </a:endParaRPr>
        </a:p>
      </dgm:t>
    </dgm:pt>
    <dgm:pt modelId="{FD1D98CC-9AD7-45DB-8B38-FC082C76A813}" type="parTrans" cxnId="{F7FF4E4D-0E01-4FF2-BC60-24BA32F33E3F}">
      <dgm:prSet custT="1"/>
      <dgm:spPr/>
      <dgm:t>
        <a:bodyPr/>
        <a:lstStyle/>
        <a:p>
          <a:endParaRPr lang="zh-CN" altLang="en-US" sz="1100">
            <a:solidFill>
              <a:schemeClr val="tx1"/>
            </a:solidFill>
          </a:endParaRPr>
        </a:p>
      </dgm:t>
    </dgm:pt>
    <dgm:pt modelId="{0CEDAAE0-FD8F-41AB-9A63-9B13ABEDA7C0}" type="sibTrans" cxnId="{F7FF4E4D-0E01-4FF2-BC60-24BA32F33E3F}">
      <dgm:prSet/>
      <dgm:spPr/>
      <dgm:t>
        <a:bodyPr/>
        <a:lstStyle/>
        <a:p>
          <a:endParaRPr lang="zh-CN" altLang="en-US" sz="1100">
            <a:solidFill>
              <a:schemeClr val="tx1"/>
            </a:solidFill>
          </a:endParaRPr>
        </a:p>
      </dgm:t>
    </dgm:pt>
    <dgm:pt modelId="{8E84F78C-0187-49D5-A747-87F6F5CCBA1B}">
      <dgm:prSet custT="1"/>
      <dgm:spPr/>
      <dgm:t>
        <a:bodyPr/>
        <a:lstStyle/>
        <a:p>
          <a:r>
            <a:rPr lang="zh-CN" altLang="en-US" sz="1100" b="1">
              <a:solidFill>
                <a:schemeClr val="tx1"/>
              </a:solidFill>
            </a:rPr>
            <a:t>生物系统建模</a:t>
          </a:r>
          <a:endParaRPr lang="zh-CN" altLang="en-US" sz="1100" b="1" dirty="0">
            <a:solidFill>
              <a:schemeClr val="tx1"/>
            </a:solidFill>
          </a:endParaRPr>
        </a:p>
      </dgm:t>
    </dgm:pt>
    <dgm:pt modelId="{ABEB7971-5AF2-49F5-9162-09DC48FF35D8}" type="parTrans" cxnId="{5950E5F8-6B07-4502-BF92-67951F7AA51F}">
      <dgm:prSet custT="1"/>
      <dgm:spPr/>
      <dgm:t>
        <a:bodyPr/>
        <a:lstStyle/>
        <a:p>
          <a:endParaRPr lang="zh-CN" altLang="en-US" sz="1100">
            <a:solidFill>
              <a:schemeClr val="tx1"/>
            </a:solidFill>
          </a:endParaRPr>
        </a:p>
      </dgm:t>
    </dgm:pt>
    <dgm:pt modelId="{92E9525C-84D1-490C-99FB-3B217A3CA8A3}" type="sibTrans" cxnId="{5950E5F8-6B07-4502-BF92-67951F7AA51F}">
      <dgm:prSet/>
      <dgm:spPr/>
      <dgm:t>
        <a:bodyPr/>
        <a:lstStyle/>
        <a:p>
          <a:endParaRPr lang="zh-CN" altLang="en-US" sz="1100">
            <a:solidFill>
              <a:schemeClr val="tx1"/>
            </a:solidFill>
          </a:endParaRPr>
        </a:p>
      </dgm:t>
    </dgm:pt>
    <dgm:pt modelId="{1DD038D5-73D0-4E1F-9824-0BF7E087F9D7}" type="pres">
      <dgm:prSet presAssocID="{E827D4A1-0833-48FC-A074-D8DA75BF2FAB}" presName="Name0" presStyleCnt="0">
        <dgm:presLayoutVars>
          <dgm:chMax val="1"/>
          <dgm:dir/>
          <dgm:animLvl val="ctr"/>
          <dgm:resizeHandles val="exact"/>
        </dgm:presLayoutVars>
      </dgm:prSet>
      <dgm:spPr/>
    </dgm:pt>
    <dgm:pt modelId="{8188E43A-61D8-41CF-A093-6C3E7A09EDCD}" type="pres">
      <dgm:prSet presAssocID="{15DAAD5F-D7C7-4482-9BBF-C57CF906C2C1}" presName="centerShape" presStyleLbl="node0" presStyleIdx="0" presStyleCnt="1"/>
      <dgm:spPr/>
    </dgm:pt>
    <dgm:pt modelId="{A59E1262-AD47-46FB-AE0D-157E7BF0BA76}" type="pres">
      <dgm:prSet presAssocID="{5B0495AC-12E0-427E-A142-EC9E9303808A}" presName="parTrans" presStyleLbl="sibTrans2D1" presStyleIdx="0" presStyleCnt="6"/>
      <dgm:spPr/>
    </dgm:pt>
    <dgm:pt modelId="{36274276-99D9-476A-811C-D0AB155C0A06}" type="pres">
      <dgm:prSet presAssocID="{5B0495AC-12E0-427E-A142-EC9E9303808A}" presName="connectorText" presStyleLbl="sibTrans2D1" presStyleIdx="0" presStyleCnt="6"/>
      <dgm:spPr/>
    </dgm:pt>
    <dgm:pt modelId="{9F12CB72-7D8F-4FB3-A0B5-D7AAF5666F40}" type="pres">
      <dgm:prSet presAssocID="{62DD9F76-08DC-4B89-A56F-1F9F7355AA60}" presName="node" presStyleLbl="node1" presStyleIdx="0" presStyleCnt="6">
        <dgm:presLayoutVars>
          <dgm:bulletEnabled val="1"/>
        </dgm:presLayoutVars>
      </dgm:prSet>
      <dgm:spPr/>
    </dgm:pt>
    <dgm:pt modelId="{FA6E4278-CA5C-4BB2-973F-C58D8C274D87}" type="pres">
      <dgm:prSet presAssocID="{9BB76390-D1A3-495C-92E0-69F3322C8C35}" presName="parTrans" presStyleLbl="sibTrans2D1" presStyleIdx="1" presStyleCnt="6"/>
      <dgm:spPr/>
    </dgm:pt>
    <dgm:pt modelId="{E59B0C3D-C179-4214-A5D3-A5DD098A3036}" type="pres">
      <dgm:prSet presAssocID="{9BB76390-D1A3-495C-92E0-69F3322C8C35}" presName="connectorText" presStyleLbl="sibTrans2D1" presStyleIdx="1" presStyleCnt="6"/>
      <dgm:spPr/>
    </dgm:pt>
    <dgm:pt modelId="{D0C6808E-BC50-49EE-B23F-21DFBF94F013}" type="pres">
      <dgm:prSet presAssocID="{E4E4E06C-3B12-48FC-8E1D-5905EC5D15CD}" presName="node" presStyleLbl="node1" presStyleIdx="1" presStyleCnt="6">
        <dgm:presLayoutVars>
          <dgm:bulletEnabled val="1"/>
        </dgm:presLayoutVars>
      </dgm:prSet>
      <dgm:spPr/>
    </dgm:pt>
    <dgm:pt modelId="{5663251B-0B02-4C99-8E03-EFC36F1BAD08}" type="pres">
      <dgm:prSet presAssocID="{3A401980-3A4C-4952-A59B-24622ACE7586}" presName="parTrans" presStyleLbl="sibTrans2D1" presStyleIdx="2" presStyleCnt="6"/>
      <dgm:spPr/>
    </dgm:pt>
    <dgm:pt modelId="{E0A219D4-7D43-43C7-8573-F6C4D0652E8C}" type="pres">
      <dgm:prSet presAssocID="{3A401980-3A4C-4952-A59B-24622ACE7586}" presName="connectorText" presStyleLbl="sibTrans2D1" presStyleIdx="2" presStyleCnt="6"/>
      <dgm:spPr/>
    </dgm:pt>
    <dgm:pt modelId="{BEF9F248-9969-4CEB-AFDF-FF8CC506127B}" type="pres">
      <dgm:prSet presAssocID="{FBE88C68-D936-496B-94E5-4C7F9B8ECDBE}" presName="node" presStyleLbl="node1" presStyleIdx="2" presStyleCnt="6">
        <dgm:presLayoutVars>
          <dgm:bulletEnabled val="1"/>
        </dgm:presLayoutVars>
      </dgm:prSet>
      <dgm:spPr/>
    </dgm:pt>
    <dgm:pt modelId="{8AC799ED-AF4F-4739-AF86-6262684540CE}" type="pres">
      <dgm:prSet presAssocID="{4DBB0B09-7930-479E-A5A6-FA69688EF4A5}" presName="parTrans" presStyleLbl="sibTrans2D1" presStyleIdx="3" presStyleCnt="6"/>
      <dgm:spPr/>
    </dgm:pt>
    <dgm:pt modelId="{A938B7EE-E639-43C8-901F-A928B7ADE56F}" type="pres">
      <dgm:prSet presAssocID="{4DBB0B09-7930-479E-A5A6-FA69688EF4A5}" presName="connectorText" presStyleLbl="sibTrans2D1" presStyleIdx="3" presStyleCnt="6"/>
      <dgm:spPr/>
    </dgm:pt>
    <dgm:pt modelId="{B5089379-F2A9-4D99-BE3E-E264E274BFD4}" type="pres">
      <dgm:prSet presAssocID="{6DC394FD-688B-4B7F-86FA-98C023BC095B}" presName="node" presStyleLbl="node1" presStyleIdx="3" presStyleCnt="6">
        <dgm:presLayoutVars>
          <dgm:bulletEnabled val="1"/>
        </dgm:presLayoutVars>
      </dgm:prSet>
      <dgm:spPr/>
    </dgm:pt>
    <dgm:pt modelId="{5E1CEC28-1827-4B2D-AF0D-B7B65D4864BC}" type="pres">
      <dgm:prSet presAssocID="{FD1D98CC-9AD7-45DB-8B38-FC082C76A813}" presName="parTrans" presStyleLbl="sibTrans2D1" presStyleIdx="4" presStyleCnt="6"/>
      <dgm:spPr/>
    </dgm:pt>
    <dgm:pt modelId="{A9AB4BFE-A0A8-4491-A824-2D0775CEFB30}" type="pres">
      <dgm:prSet presAssocID="{FD1D98CC-9AD7-45DB-8B38-FC082C76A813}" presName="connectorText" presStyleLbl="sibTrans2D1" presStyleIdx="4" presStyleCnt="6"/>
      <dgm:spPr/>
    </dgm:pt>
    <dgm:pt modelId="{B1560F00-0BF0-4ED1-8EC0-99E31D9E2C0B}" type="pres">
      <dgm:prSet presAssocID="{378154F0-36DD-4BC9-8BC7-057BE594523D}" presName="node" presStyleLbl="node1" presStyleIdx="4" presStyleCnt="6">
        <dgm:presLayoutVars>
          <dgm:bulletEnabled val="1"/>
        </dgm:presLayoutVars>
      </dgm:prSet>
      <dgm:spPr/>
    </dgm:pt>
    <dgm:pt modelId="{518A4D50-1C53-40E9-8F6F-E649B6C03236}" type="pres">
      <dgm:prSet presAssocID="{ABEB7971-5AF2-49F5-9162-09DC48FF35D8}" presName="parTrans" presStyleLbl="sibTrans2D1" presStyleIdx="5" presStyleCnt="6"/>
      <dgm:spPr/>
    </dgm:pt>
    <dgm:pt modelId="{C7CE0859-7966-4969-B309-79A308C0A4FD}" type="pres">
      <dgm:prSet presAssocID="{ABEB7971-5AF2-49F5-9162-09DC48FF35D8}" presName="connectorText" presStyleLbl="sibTrans2D1" presStyleIdx="5" presStyleCnt="6"/>
      <dgm:spPr/>
    </dgm:pt>
    <dgm:pt modelId="{8FA040E9-7087-4473-8078-E2E75E2351BD}" type="pres">
      <dgm:prSet presAssocID="{8E84F78C-0187-49D5-A747-87F6F5CCBA1B}" presName="node" presStyleLbl="node1" presStyleIdx="5" presStyleCnt="6">
        <dgm:presLayoutVars>
          <dgm:bulletEnabled val="1"/>
        </dgm:presLayoutVars>
      </dgm:prSet>
      <dgm:spPr/>
    </dgm:pt>
  </dgm:ptLst>
  <dgm:cxnLst>
    <dgm:cxn modelId="{0DC42203-8440-4827-9236-CA0B7B50B2A4}" type="presOf" srcId="{4DBB0B09-7930-479E-A5A6-FA69688EF4A5}" destId="{A938B7EE-E639-43C8-901F-A928B7ADE56F}" srcOrd="1" destOrd="0" presId="urn:microsoft.com/office/officeart/2005/8/layout/radial5"/>
    <dgm:cxn modelId="{15BE190A-36F4-4763-AEEA-8F0F9EFFB028}" type="presOf" srcId="{4DBB0B09-7930-479E-A5A6-FA69688EF4A5}" destId="{8AC799ED-AF4F-4739-AF86-6262684540CE}" srcOrd="0" destOrd="0" presId="urn:microsoft.com/office/officeart/2005/8/layout/radial5"/>
    <dgm:cxn modelId="{7FC2C70F-4978-4B37-924F-D9F8530A8783}" type="presOf" srcId="{ABEB7971-5AF2-49F5-9162-09DC48FF35D8}" destId="{518A4D50-1C53-40E9-8F6F-E649B6C03236}" srcOrd="0" destOrd="0" presId="urn:microsoft.com/office/officeart/2005/8/layout/radial5"/>
    <dgm:cxn modelId="{0AD27D1C-BB0F-41BA-9A2D-378D8EEDFEE8}" srcId="{15DAAD5F-D7C7-4482-9BBF-C57CF906C2C1}" destId="{6DC394FD-688B-4B7F-86FA-98C023BC095B}" srcOrd="3" destOrd="0" parTransId="{4DBB0B09-7930-479E-A5A6-FA69688EF4A5}" sibTransId="{6BFE5EFB-7F96-4E15-ADE1-523B29F8B176}"/>
    <dgm:cxn modelId="{A9125C30-E587-4896-B090-EE661B5BA859}" type="presOf" srcId="{FD1D98CC-9AD7-45DB-8B38-FC082C76A813}" destId="{5E1CEC28-1827-4B2D-AF0D-B7B65D4864BC}" srcOrd="0" destOrd="0" presId="urn:microsoft.com/office/officeart/2005/8/layout/radial5"/>
    <dgm:cxn modelId="{19971C31-32E8-411F-A9A3-EE31B33379AE}" type="presOf" srcId="{62DD9F76-08DC-4B89-A56F-1F9F7355AA60}" destId="{9F12CB72-7D8F-4FB3-A0B5-D7AAF5666F40}" srcOrd="0" destOrd="0" presId="urn:microsoft.com/office/officeart/2005/8/layout/radial5"/>
    <dgm:cxn modelId="{A6558D35-8C21-4118-9EE3-B00576BD1A64}" srcId="{15DAAD5F-D7C7-4482-9BBF-C57CF906C2C1}" destId="{62DD9F76-08DC-4B89-A56F-1F9F7355AA60}" srcOrd="0" destOrd="0" parTransId="{5B0495AC-12E0-427E-A142-EC9E9303808A}" sibTransId="{BF807AE5-58E8-4A59-8225-B113A5167BDB}"/>
    <dgm:cxn modelId="{F3237C37-B8F9-45AA-80DB-1B5C6C83B2C2}" type="presOf" srcId="{8E84F78C-0187-49D5-A747-87F6F5CCBA1B}" destId="{8FA040E9-7087-4473-8078-E2E75E2351BD}" srcOrd="0" destOrd="0" presId="urn:microsoft.com/office/officeart/2005/8/layout/radial5"/>
    <dgm:cxn modelId="{BC687B3C-7795-4E51-943A-40E8528D4E8F}" type="presOf" srcId="{378154F0-36DD-4BC9-8BC7-057BE594523D}" destId="{B1560F00-0BF0-4ED1-8EC0-99E31D9E2C0B}" srcOrd="0" destOrd="0" presId="urn:microsoft.com/office/officeart/2005/8/layout/radial5"/>
    <dgm:cxn modelId="{5A58CA41-779C-42A4-AA62-140E62F53288}" srcId="{E827D4A1-0833-48FC-A074-D8DA75BF2FAB}" destId="{15DAAD5F-D7C7-4482-9BBF-C57CF906C2C1}" srcOrd="0" destOrd="0" parTransId="{2CACEC15-3457-4D1D-81B8-59AA3C415892}" sibTransId="{4C1E3E6D-D905-4A95-BCC6-C9E229BAA05E}"/>
    <dgm:cxn modelId="{9BB60E63-45FA-491F-B6AA-5C67C0185E2F}" srcId="{15DAAD5F-D7C7-4482-9BBF-C57CF906C2C1}" destId="{FBE88C68-D936-496B-94E5-4C7F9B8ECDBE}" srcOrd="2" destOrd="0" parTransId="{3A401980-3A4C-4952-A59B-24622ACE7586}" sibTransId="{E964494C-C440-422A-96F2-918C72DC839E}"/>
    <dgm:cxn modelId="{30464C43-56FF-4565-9B51-ED6D8B5DB41A}" type="presOf" srcId="{9BB76390-D1A3-495C-92E0-69F3322C8C35}" destId="{FA6E4278-CA5C-4BB2-973F-C58D8C274D87}" srcOrd="0" destOrd="0" presId="urn:microsoft.com/office/officeart/2005/8/layout/radial5"/>
    <dgm:cxn modelId="{0B607048-A838-438C-8CF2-EC4B83707DB6}" type="presOf" srcId="{ABEB7971-5AF2-49F5-9162-09DC48FF35D8}" destId="{C7CE0859-7966-4969-B309-79A308C0A4FD}" srcOrd="1" destOrd="0" presId="urn:microsoft.com/office/officeart/2005/8/layout/radial5"/>
    <dgm:cxn modelId="{F7FF4E4D-0E01-4FF2-BC60-24BA32F33E3F}" srcId="{15DAAD5F-D7C7-4482-9BBF-C57CF906C2C1}" destId="{378154F0-36DD-4BC9-8BC7-057BE594523D}" srcOrd="4" destOrd="0" parTransId="{FD1D98CC-9AD7-45DB-8B38-FC082C76A813}" sibTransId="{0CEDAAE0-FD8F-41AB-9A63-9B13ABEDA7C0}"/>
    <dgm:cxn modelId="{26F0B577-7CC3-439B-9298-B68C999A1023}" type="presOf" srcId="{15DAAD5F-D7C7-4482-9BBF-C57CF906C2C1}" destId="{8188E43A-61D8-41CF-A093-6C3E7A09EDCD}" srcOrd="0" destOrd="0" presId="urn:microsoft.com/office/officeart/2005/8/layout/radial5"/>
    <dgm:cxn modelId="{F1BB5C83-BD64-4ABE-B1A2-4E8E199AD78E}" type="presOf" srcId="{9BB76390-D1A3-495C-92E0-69F3322C8C35}" destId="{E59B0C3D-C179-4214-A5D3-A5DD098A3036}" srcOrd="1" destOrd="0" presId="urn:microsoft.com/office/officeart/2005/8/layout/radial5"/>
    <dgm:cxn modelId="{A08826A9-EC42-446F-B6E0-90F2C2B0D6EB}" type="presOf" srcId="{5B0495AC-12E0-427E-A142-EC9E9303808A}" destId="{A59E1262-AD47-46FB-AE0D-157E7BF0BA76}" srcOrd="0" destOrd="0" presId="urn:microsoft.com/office/officeart/2005/8/layout/radial5"/>
    <dgm:cxn modelId="{0CA695AA-6B90-4939-A352-5AA0A51293D1}" srcId="{15DAAD5F-D7C7-4482-9BBF-C57CF906C2C1}" destId="{E4E4E06C-3B12-48FC-8E1D-5905EC5D15CD}" srcOrd="1" destOrd="0" parTransId="{9BB76390-D1A3-495C-92E0-69F3322C8C35}" sibTransId="{B2A24186-7E98-4F83-AEA9-CF299D464B12}"/>
    <dgm:cxn modelId="{C01611C6-79AB-4117-A86B-C194B5E94340}" type="presOf" srcId="{FBE88C68-D936-496B-94E5-4C7F9B8ECDBE}" destId="{BEF9F248-9969-4CEB-AFDF-FF8CC506127B}" srcOrd="0" destOrd="0" presId="urn:microsoft.com/office/officeart/2005/8/layout/radial5"/>
    <dgm:cxn modelId="{16CBE3C6-EF3A-4E56-B298-9FCA112C21C8}" type="presOf" srcId="{FD1D98CC-9AD7-45DB-8B38-FC082C76A813}" destId="{A9AB4BFE-A0A8-4491-A824-2D0775CEFB30}" srcOrd="1" destOrd="0" presId="urn:microsoft.com/office/officeart/2005/8/layout/radial5"/>
    <dgm:cxn modelId="{0429DDC9-8A74-4084-8A71-5BB0E326BF81}" type="presOf" srcId="{E4E4E06C-3B12-48FC-8E1D-5905EC5D15CD}" destId="{D0C6808E-BC50-49EE-B23F-21DFBF94F013}" srcOrd="0" destOrd="0" presId="urn:microsoft.com/office/officeart/2005/8/layout/radial5"/>
    <dgm:cxn modelId="{5C951ED2-9746-4BFB-AB3B-812B6243AE35}" type="presOf" srcId="{3A401980-3A4C-4952-A59B-24622ACE7586}" destId="{E0A219D4-7D43-43C7-8573-F6C4D0652E8C}" srcOrd="1" destOrd="0" presId="urn:microsoft.com/office/officeart/2005/8/layout/radial5"/>
    <dgm:cxn modelId="{4E894CDA-9355-46CE-ADFC-410400457E79}" type="presOf" srcId="{E827D4A1-0833-48FC-A074-D8DA75BF2FAB}" destId="{1DD038D5-73D0-4E1F-9824-0BF7E087F9D7}" srcOrd="0" destOrd="0" presId="urn:microsoft.com/office/officeart/2005/8/layout/radial5"/>
    <dgm:cxn modelId="{5AA55FDB-7536-46BF-9796-F960CD3DDCD1}" type="presOf" srcId="{3A401980-3A4C-4952-A59B-24622ACE7586}" destId="{5663251B-0B02-4C99-8E03-EFC36F1BAD08}" srcOrd="0" destOrd="0" presId="urn:microsoft.com/office/officeart/2005/8/layout/radial5"/>
    <dgm:cxn modelId="{80ABCCDF-2EA4-455E-B1CC-9C1A8CA6B202}" type="presOf" srcId="{6DC394FD-688B-4B7F-86FA-98C023BC095B}" destId="{B5089379-F2A9-4D99-BE3E-E264E274BFD4}" srcOrd="0" destOrd="0" presId="urn:microsoft.com/office/officeart/2005/8/layout/radial5"/>
    <dgm:cxn modelId="{9EDFFDF7-49CE-4890-B7F9-D3B742636182}" type="presOf" srcId="{5B0495AC-12E0-427E-A142-EC9E9303808A}" destId="{36274276-99D9-476A-811C-D0AB155C0A06}" srcOrd="1" destOrd="0" presId="urn:microsoft.com/office/officeart/2005/8/layout/radial5"/>
    <dgm:cxn modelId="{5950E5F8-6B07-4502-BF92-67951F7AA51F}" srcId="{15DAAD5F-D7C7-4482-9BBF-C57CF906C2C1}" destId="{8E84F78C-0187-49D5-A747-87F6F5CCBA1B}" srcOrd="5" destOrd="0" parTransId="{ABEB7971-5AF2-49F5-9162-09DC48FF35D8}" sibTransId="{92E9525C-84D1-490C-99FB-3B217A3CA8A3}"/>
    <dgm:cxn modelId="{E3B56687-208D-4D3B-A531-5CEDBB4CFA87}" type="presParOf" srcId="{1DD038D5-73D0-4E1F-9824-0BF7E087F9D7}" destId="{8188E43A-61D8-41CF-A093-6C3E7A09EDCD}" srcOrd="0" destOrd="0" presId="urn:microsoft.com/office/officeart/2005/8/layout/radial5"/>
    <dgm:cxn modelId="{F9390ADB-E9E2-4607-8422-FBF57351FD83}" type="presParOf" srcId="{1DD038D5-73D0-4E1F-9824-0BF7E087F9D7}" destId="{A59E1262-AD47-46FB-AE0D-157E7BF0BA76}" srcOrd="1" destOrd="0" presId="urn:microsoft.com/office/officeart/2005/8/layout/radial5"/>
    <dgm:cxn modelId="{2817DC5B-D81A-4364-99A5-F4245F0DAD5D}" type="presParOf" srcId="{A59E1262-AD47-46FB-AE0D-157E7BF0BA76}" destId="{36274276-99D9-476A-811C-D0AB155C0A06}" srcOrd="0" destOrd="0" presId="urn:microsoft.com/office/officeart/2005/8/layout/radial5"/>
    <dgm:cxn modelId="{1B068A35-82D9-4644-8904-BD142C3CA533}" type="presParOf" srcId="{1DD038D5-73D0-4E1F-9824-0BF7E087F9D7}" destId="{9F12CB72-7D8F-4FB3-A0B5-D7AAF5666F40}" srcOrd="2" destOrd="0" presId="urn:microsoft.com/office/officeart/2005/8/layout/radial5"/>
    <dgm:cxn modelId="{33820406-9114-4386-A983-319A4707556B}" type="presParOf" srcId="{1DD038D5-73D0-4E1F-9824-0BF7E087F9D7}" destId="{FA6E4278-CA5C-4BB2-973F-C58D8C274D87}" srcOrd="3" destOrd="0" presId="urn:microsoft.com/office/officeart/2005/8/layout/radial5"/>
    <dgm:cxn modelId="{98A987C2-9C58-489C-A7E4-03DE63688B2B}" type="presParOf" srcId="{FA6E4278-CA5C-4BB2-973F-C58D8C274D87}" destId="{E59B0C3D-C179-4214-A5D3-A5DD098A3036}" srcOrd="0" destOrd="0" presId="urn:microsoft.com/office/officeart/2005/8/layout/radial5"/>
    <dgm:cxn modelId="{A5D5746F-1F29-4F03-B44A-6DF80C4DDEEB}" type="presParOf" srcId="{1DD038D5-73D0-4E1F-9824-0BF7E087F9D7}" destId="{D0C6808E-BC50-49EE-B23F-21DFBF94F013}" srcOrd="4" destOrd="0" presId="urn:microsoft.com/office/officeart/2005/8/layout/radial5"/>
    <dgm:cxn modelId="{47D61D7E-F721-4758-95EE-3FA864551913}" type="presParOf" srcId="{1DD038D5-73D0-4E1F-9824-0BF7E087F9D7}" destId="{5663251B-0B02-4C99-8E03-EFC36F1BAD08}" srcOrd="5" destOrd="0" presId="urn:microsoft.com/office/officeart/2005/8/layout/radial5"/>
    <dgm:cxn modelId="{345D923D-A4AC-474F-9608-D5C415A6FD2E}" type="presParOf" srcId="{5663251B-0B02-4C99-8E03-EFC36F1BAD08}" destId="{E0A219D4-7D43-43C7-8573-F6C4D0652E8C}" srcOrd="0" destOrd="0" presId="urn:microsoft.com/office/officeart/2005/8/layout/radial5"/>
    <dgm:cxn modelId="{ED719A86-27D6-4B70-BEE3-AB9674904178}" type="presParOf" srcId="{1DD038D5-73D0-4E1F-9824-0BF7E087F9D7}" destId="{BEF9F248-9969-4CEB-AFDF-FF8CC506127B}" srcOrd="6" destOrd="0" presId="urn:microsoft.com/office/officeart/2005/8/layout/radial5"/>
    <dgm:cxn modelId="{9905C484-F4A3-4770-AD11-849157C73260}" type="presParOf" srcId="{1DD038D5-73D0-4E1F-9824-0BF7E087F9D7}" destId="{8AC799ED-AF4F-4739-AF86-6262684540CE}" srcOrd="7" destOrd="0" presId="urn:microsoft.com/office/officeart/2005/8/layout/radial5"/>
    <dgm:cxn modelId="{6D0A411D-E38D-4F1B-BB72-2B0477F4479A}" type="presParOf" srcId="{8AC799ED-AF4F-4739-AF86-6262684540CE}" destId="{A938B7EE-E639-43C8-901F-A928B7ADE56F}" srcOrd="0" destOrd="0" presId="urn:microsoft.com/office/officeart/2005/8/layout/radial5"/>
    <dgm:cxn modelId="{823B1BCF-132E-4FF3-8021-B3C72D15D3AC}" type="presParOf" srcId="{1DD038D5-73D0-4E1F-9824-0BF7E087F9D7}" destId="{B5089379-F2A9-4D99-BE3E-E264E274BFD4}" srcOrd="8" destOrd="0" presId="urn:microsoft.com/office/officeart/2005/8/layout/radial5"/>
    <dgm:cxn modelId="{84D519DB-F98C-4971-AE31-E4EEE0E7CBE8}" type="presParOf" srcId="{1DD038D5-73D0-4E1F-9824-0BF7E087F9D7}" destId="{5E1CEC28-1827-4B2D-AF0D-B7B65D4864BC}" srcOrd="9" destOrd="0" presId="urn:microsoft.com/office/officeart/2005/8/layout/radial5"/>
    <dgm:cxn modelId="{81298426-0379-4F02-A221-2CBDF1A2C5B3}" type="presParOf" srcId="{5E1CEC28-1827-4B2D-AF0D-B7B65D4864BC}" destId="{A9AB4BFE-A0A8-4491-A824-2D0775CEFB30}" srcOrd="0" destOrd="0" presId="urn:microsoft.com/office/officeart/2005/8/layout/radial5"/>
    <dgm:cxn modelId="{E669B72C-08C1-4449-AD1D-A6A716F3B862}" type="presParOf" srcId="{1DD038D5-73D0-4E1F-9824-0BF7E087F9D7}" destId="{B1560F00-0BF0-4ED1-8EC0-99E31D9E2C0B}" srcOrd="10" destOrd="0" presId="urn:microsoft.com/office/officeart/2005/8/layout/radial5"/>
    <dgm:cxn modelId="{BA902D5D-166C-464E-A51C-20AC9CC575F9}" type="presParOf" srcId="{1DD038D5-73D0-4E1F-9824-0BF7E087F9D7}" destId="{518A4D50-1C53-40E9-8F6F-E649B6C03236}" srcOrd="11" destOrd="0" presId="urn:microsoft.com/office/officeart/2005/8/layout/radial5"/>
    <dgm:cxn modelId="{3ED96673-F86B-487F-9163-7FBD7B7722CA}" type="presParOf" srcId="{518A4D50-1C53-40E9-8F6F-E649B6C03236}" destId="{C7CE0859-7966-4969-B309-79A308C0A4FD}" srcOrd="0" destOrd="0" presId="urn:microsoft.com/office/officeart/2005/8/layout/radial5"/>
    <dgm:cxn modelId="{9F5A9ECC-EF07-4225-8192-FFA2ABB97A6F}" type="presParOf" srcId="{1DD038D5-73D0-4E1F-9824-0BF7E087F9D7}" destId="{8FA040E9-7087-4473-8078-E2E75E2351BD}" srcOrd="12"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A6799-C997-4486-8C7D-85E0725BD815}">
      <dsp:nvSpPr>
        <dsp:cNvPr id="0" name=""/>
        <dsp:cNvSpPr/>
      </dsp:nvSpPr>
      <dsp:spPr>
        <a:xfrm>
          <a:off x="1234412" y="1144304"/>
          <a:ext cx="771897" cy="77189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chemeClr val="bg1"/>
              </a:solidFill>
              <a:latin typeface="仿宋" panose="02010609060101010101" pitchFamily="49" charset="-122"/>
              <a:ea typeface="仿宋" panose="02010609060101010101" pitchFamily="49" charset="-122"/>
            </a:rPr>
            <a:t>数据挖掘</a:t>
          </a:r>
          <a:endParaRPr lang="en-US" altLang="zh-CN" sz="1400" b="1" kern="1200" dirty="0">
            <a:solidFill>
              <a:schemeClr val="bg1"/>
            </a:solidFill>
            <a:latin typeface="仿宋" panose="02010609060101010101" pitchFamily="49" charset="-122"/>
            <a:ea typeface="仿宋" panose="02010609060101010101" pitchFamily="49" charset="-122"/>
          </a:endParaRPr>
        </a:p>
      </dsp:txBody>
      <dsp:txXfrm>
        <a:off x="1347454" y="1257346"/>
        <a:ext cx="545813" cy="545813"/>
      </dsp:txXfrm>
    </dsp:sp>
    <dsp:sp modelId="{8EC4C659-B69D-4F28-91AD-40E5AFFD4914}">
      <dsp:nvSpPr>
        <dsp:cNvPr id="0" name=""/>
        <dsp:cNvSpPr/>
      </dsp:nvSpPr>
      <dsp:spPr>
        <a:xfrm rot="16200000">
          <a:off x="1501697" y="795906"/>
          <a:ext cx="237326" cy="262445"/>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solidFill>
              <a:schemeClr val="tx1"/>
            </a:solidFill>
          </a:endParaRPr>
        </a:p>
      </dsp:txBody>
      <dsp:txXfrm>
        <a:off x="1537296" y="883994"/>
        <a:ext cx="166128" cy="157467"/>
      </dsp:txXfrm>
    </dsp:sp>
    <dsp:sp modelId="{B365AB40-DC04-43B9-A023-0773B31E2700}">
      <dsp:nvSpPr>
        <dsp:cNvPr id="0" name=""/>
        <dsp:cNvSpPr/>
      </dsp:nvSpPr>
      <dsp:spPr>
        <a:xfrm>
          <a:off x="1184049" y="1811"/>
          <a:ext cx="872622" cy="69470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a:solidFill>
                <a:schemeClr val="tx1"/>
              </a:solidFill>
            </a:rPr>
            <a:t>数据库技术</a:t>
          </a:r>
          <a:endParaRPr lang="zh-TW" altLang="en-US" sz="1100" b="1" kern="1200" dirty="0">
            <a:solidFill>
              <a:schemeClr val="tx1"/>
            </a:solidFill>
          </a:endParaRPr>
        </a:p>
      </dsp:txBody>
      <dsp:txXfrm>
        <a:off x="1311842" y="103548"/>
        <a:ext cx="617036" cy="491233"/>
      </dsp:txXfrm>
    </dsp:sp>
    <dsp:sp modelId="{CEA2D75C-5362-4080-9F0F-179812F80A57}">
      <dsp:nvSpPr>
        <dsp:cNvPr id="0" name=""/>
        <dsp:cNvSpPr/>
      </dsp:nvSpPr>
      <dsp:spPr>
        <a:xfrm rot="18900000">
          <a:off x="1924886" y="987009"/>
          <a:ext cx="214991" cy="262445"/>
        </a:xfrm>
        <a:prstGeom prst="rightArrow">
          <a:avLst>
            <a:gd name="adj1" fmla="val 60000"/>
            <a:gd name="adj2" fmla="val 50000"/>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solidFill>
              <a:schemeClr val="tx1"/>
            </a:solidFill>
          </a:endParaRPr>
        </a:p>
      </dsp:txBody>
      <dsp:txXfrm>
        <a:off x="1934331" y="1062301"/>
        <a:ext cx="150494" cy="157467"/>
      </dsp:txXfrm>
    </dsp:sp>
    <dsp:sp modelId="{DD222343-18CA-419E-B079-5D9DEDF9CB2E}">
      <dsp:nvSpPr>
        <dsp:cNvPr id="0" name=""/>
        <dsp:cNvSpPr/>
      </dsp:nvSpPr>
      <dsp:spPr>
        <a:xfrm>
          <a:off x="2003542" y="347744"/>
          <a:ext cx="903946" cy="694707"/>
        </a:xfrm>
        <a:prstGeom prst="ellipse">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dirty="0">
              <a:solidFill>
                <a:schemeClr val="tx1"/>
              </a:solidFill>
            </a:rPr>
            <a:t>统计学</a:t>
          </a:r>
          <a:endParaRPr lang="zh-TW" altLang="en-US" sz="1100" b="1" kern="1200" dirty="0">
            <a:solidFill>
              <a:schemeClr val="tx1"/>
            </a:solidFill>
          </a:endParaRPr>
        </a:p>
      </dsp:txBody>
      <dsp:txXfrm>
        <a:off x="2135922" y="449481"/>
        <a:ext cx="639186" cy="491233"/>
      </dsp:txXfrm>
    </dsp:sp>
    <dsp:sp modelId="{242986CA-58E4-4347-8C65-11B2BE5A1E4B}">
      <dsp:nvSpPr>
        <dsp:cNvPr id="0" name=""/>
        <dsp:cNvSpPr/>
      </dsp:nvSpPr>
      <dsp:spPr>
        <a:xfrm>
          <a:off x="2083041" y="1399030"/>
          <a:ext cx="184854" cy="262445"/>
        </a:xfrm>
        <a:prstGeom prst="rightArrow">
          <a:avLst>
            <a:gd name="adj1" fmla="val 60000"/>
            <a:gd name="adj2" fmla="val 50000"/>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solidFill>
              <a:schemeClr val="tx1"/>
            </a:solidFill>
          </a:endParaRPr>
        </a:p>
      </dsp:txBody>
      <dsp:txXfrm>
        <a:off x="2083041" y="1451519"/>
        <a:ext cx="129398" cy="157467"/>
      </dsp:txXfrm>
    </dsp:sp>
    <dsp:sp modelId="{CAA710EF-6D26-4986-BAA2-F86FCB97D9EC}">
      <dsp:nvSpPr>
        <dsp:cNvPr id="0" name=""/>
        <dsp:cNvSpPr/>
      </dsp:nvSpPr>
      <dsp:spPr>
        <a:xfrm>
          <a:off x="2355092" y="1182899"/>
          <a:ext cx="892713" cy="694707"/>
        </a:xfrm>
        <a:prstGeom prst="ellipse">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a:solidFill>
                <a:schemeClr val="tx1"/>
              </a:solidFill>
            </a:rPr>
            <a:t>机器学习</a:t>
          </a:r>
          <a:endParaRPr lang="zh-TW" altLang="en-US" sz="1100" b="1" kern="1200" dirty="0">
            <a:solidFill>
              <a:schemeClr val="tx1"/>
            </a:solidFill>
          </a:endParaRPr>
        </a:p>
      </dsp:txBody>
      <dsp:txXfrm>
        <a:off x="2485827" y="1284636"/>
        <a:ext cx="631243" cy="491233"/>
      </dsp:txXfrm>
    </dsp:sp>
    <dsp:sp modelId="{0EE5FC8D-FF65-48F0-80E5-E8BD6BE16F61}">
      <dsp:nvSpPr>
        <dsp:cNvPr id="0" name=""/>
        <dsp:cNvSpPr/>
      </dsp:nvSpPr>
      <dsp:spPr>
        <a:xfrm rot="2700000">
          <a:off x="1924716" y="1810303"/>
          <a:ext cx="213833" cy="262445"/>
        </a:xfrm>
        <a:prstGeom prst="rightArrow">
          <a:avLst>
            <a:gd name="adj1" fmla="val 60000"/>
            <a:gd name="adj2" fmla="val 50000"/>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solidFill>
              <a:schemeClr val="tx1"/>
            </a:solidFill>
          </a:endParaRPr>
        </a:p>
      </dsp:txBody>
      <dsp:txXfrm>
        <a:off x="1934111" y="1840112"/>
        <a:ext cx="149683" cy="157467"/>
      </dsp:txXfrm>
    </dsp:sp>
    <dsp:sp modelId="{B13555CB-0569-43E1-BEA5-246CC558319B}">
      <dsp:nvSpPr>
        <dsp:cNvPr id="0" name=""/>
        <dsp:cNvSpPr/>
      </dsp:nvSpPr>
      <dsp:spPr>
        <a:xfrm>
          <a:off x="1996616" y="2018055"/>
          <a:ext cx="917799" cy="694707"/>
        </a:xfrm>
        <a:prstGeom prst="ellipse">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a:solidFill>
                <a:schemeClr val="tx1"/>
              </a:solidFill>
            </a:rPr>
            <a:t>模式识别</a:t>
          </a:r>
          <a:endParaRPr lang="zh-TW" altLang="en-US" sz="1100" b="1" kern="1200" dirty="0">
            <a:solidFill>
              <a:schemeClr val="tx1"/>
            </a:solidFill>
          </a:endParaRPr>
        </a:p>
      </dsp:txBody>
      <dsp:txXfrm>
        <a:off x="2131025" y="2119792"/>
        <a:ext cx="648981" cy="491233"/>
      </dsp:txXfrm>
    </dsp:sp>
    <dsp:sp modelId="{C6B7E9E2-DD00-49E2-8730-0BF63832F177}">
      <dsp:nvSpPr>
        <dsp:cNvPr id="0" name=""/>
        <dsp:cNvSpPr/>
      </dsp:nvSpPr>
      <dsp:spPr>
        <a:xfrm rot="5400000">
          <a:off x="1501697" y="2002155"/>
          <a:ext cx="237326" cy="262445"/>
        </a:xfrm>
        <a:prstGeom prst="rightArrow">
          <a:avLst>
            <a:gd name="adj1" fmla="val 60000"/>
            <a:gd name="adj2" fmla="val 50000"/>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solidFill>
              <a:schemeClr val="tx1"/>
            </a:solidFill>
          </a:endParaRPr>
        </a:p>
      </dsp:txBody>
      <dsp:txXfrm>
        <a:off x="1537296" y="2019045"/>
        <a:ext cx="166128" cy="157467"/>
      </dsp:txXfrm>
    </dsp:sp>
    <dsp:sp modelId="{20BF4C6A-44C5-4A84-96F5-78FD87CBC1F0}">
      <dsp:nvSpPr>
        <dsp:cNvPr id="0" name=""/>
        <dsp:cNvSpPr/>
      </dsp:nvSpPr>
      <dsp:spPr>
        <a:xfrm>
          <a:off x="1134548" y="2363987"/>
          <a:ext cx="971625" cy="694707"/>
        </a:xfrm>
        <a:prstGeom prst="ellipse">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a:solidFill>
                <a:schemeClr val="tx1"/>
              </a:solidFill>
            </a:rPr>
            <a:t>算法</a:t>
          </a:r>
          <a:endParaRPr lang="zh-TW" altLang="en-US" sz="1100" b="1" kern="1200" dirty="0">
            <a:solidFill>
              <a:schemeClr val="tx1"/>
            </a:solidFill>
          </a:endParaRPr>
        </a:p>
      </dsp:txBody>
      <dsp:txXfrm>
        <a:off x="1276839" y="2465724"/>
        <a:ext cx="687043" cy="491233"/>
      </dsp:txXfrm>
    </dsp:sp>
    <dsp:sp modelId="{1F157FFB-FD40-4AAE-99FA-31CB790A52A1}">
      <dsp:nvSpPr>
        <dsp:cNvPr id="0" name=""/>
        <dsp:cNvSpPr/>
      </dsp:nvSpPr>
      <dsp:spPr>
        <a:xfrm rot="8100000">
          <a:off x="1103582" y="1809507"/>
          <a:ext cx="212604" cy="262445"/>
        </a:xfrm>
        <a:prstGeom prst="rightArrow">
          <a:avLst>
            <a:gd name="adj1" fmla="val 60000"/>
            <a:gd name="adj2" fmla="val 50000"/>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solidFill>
              <a:schemeClr val="tx1"/>
            </a:solidFill>
          </a:endParaRPr>
        </a:p>
      </dsp:txBody>
      <dsp:txXfrm rot="10800000">
        <a:off x="1158022" y="1839446"/>
        <a:ext cx="148823" cy="157467"/>
      </dsp:txXfrm>
    </dsp:sp>
    <dsp:sp modelId="{BA0BE838-B708-47AC-9138-A0EEAAC995F3}">
      <dsp:nvSpPr>
        <dsp:cNvPr id="0" name=""/>
        <dsp:cNvSpPr/>
      </dsp:nvSpPr>
      <dsp:spPr>
        <a:xfrm>
          <a:off x="318726" y="2018055"/>
          <a:ext cx="932957" cy="694707"/>
        </a:xfrm>
        <a:prstGeom prst="ellipse">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a:solidFill>
                <a:schemeClr val="tx1"/>
              </a:solidFill>
            </a:rPr>
            <a:t>高性能计算</a:t>
          </a:r>
          <a:endParaRPr lang="zh-TW" altLang="en-US" sz="1100" b="1" kern="1200" dirty="0">
            <a:solidFill>
              <a:schemeClr val="tx1"/>
            </a:solidFill>
          </a:endParaRPr>
        </a:p>
      </dsp:txBody>
      <dsp:txXfrm>
        <a:off x="455354" y="2119792"/>
        <a:ext cx="659701" cy="491233"/>
      </dsp:txXfrm>
    </dsp:sp>
    <dsp:sp modelId="{119C7CC0-6E21-4F4D-AF8C-99B832513C5A}">
      <dsp:nvSpPr>
        <dsp:cNvPr id="0" name=""/>
        <dsp:cNvSpPr/>
      </dsp:nvSpPr>
      <dsp:spPr>
        <a:xfrm rot="10800000">
          <a:off x="983704" y="1399030"/>
          <a:ext cx="177166" cy="262445"/>
        </a:xfrm>
        <a:prstGeom prst="rightArrow">
          <a:avLst>
            <a:gd name="adj1" fmla="val 60000"/>
            <a:gd name="adj2" fmla="val 50000"/>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solidFill>
              <a:schemeClr val="tx1"/>
            </a:solidFill>
          </a:endParaRPr>
        </a:p>
      </dsp:txBody>
      <dsp:txXfrm rot="10800000">
        <a:off x="1036854" y="1451519"/>
        <a:ext cx="124016" cy="157467"/>
      </dsp:txXfrm>
    </dsp:sp>
    <dsp:sp modelId="{7B9C7440-ECA7-495E-AD4D-4CD43909FF6A}">
      <dsp:nvSpPr>
        <dsp:cNvPr id="0" name=""/>
        <dsp:cNvSpPr/>
      </dsp:nvSpPr>
      <dsp:spPr>
        <a:xfrm>
          <a:off x="-21589" y="1182899"/>
          <a:ext cx="921724" cy="694707"/>
        </a:xfrm>
        <a:prstGeom prst="ellipse">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a:solidFill>
                <a:schemeClr val="tx1"/>
              </a:solidFill>
            </a:rPr>
            <a:t>数据可视化</a:t>
          </a:r>
          <a:endParaRPr lang="zh-TW" altLang="en-US" sz="1100" b="1" kern="1200" dirty="0">
            <a:solidFill>
              <a:schemeClr val="tx1"/>
            </a:solidFill>
          </a:endParaRPr>
        </a:p>
      </dsp:txBody>
      <dsp:txXfrm>
        <a:off x="113394" y="1284636"/>
        <a:ext cx="651758" cy="491233"/>
      </dsp:txXfrm>
    </dsp:sp>
    <dsp:sp modelId="{8E0EBA7C-F9CB-42FD-B060-DAA3608B6942}">
      <dsp:nvSpPr>
        <dsp:cNvPr id="0" name=""/>
        <dsp:cNvSpPr/>
      </dsp:nvSpPr>
      <dsp:spPr>
        <a:xfrm rot="13500000">
          <a:off x="1104832" y="989259"/>
          <a:ext cx="211513" cy="262445"/>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solidFill>
              <a:schemeClr val="tx1"/>
            </a:solidFill>
          </a:endParaRPr>
        </a:p>
      </dsp:txBody>
      <dsp:txXfrm rot="10800000">
        <a:off x="1158993" y="1064182"/>
        <a:ext cx="148059" cy="157467"/>
      </dsp:txXfrm>
    </dsp:sp>
    <dsp:sp modelId="{A4FAEED1-0C3D-46D5-8A09-504A2B05FC94}">
      <dsp:nvSpPr>
        <dsp:cNvPr id="0" name=""/>
        <dsp:cNvSpPr/>
      </dsp:nvSpPr>
      <dsp:spPr>
        <a:xfrm>
          <a:off x="311800" y="347744"/>
          <a:ext cx="946810" cy="694707"/>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a:solidFill>
                <a:schemeClr val="tx1"/>
              </a:solidFill>
            </a:rPr>
            <a:t>生命科学应用</a:t>
          </a:r>
          <a:endParaRPr lang="zh-TW" altLang="en-US" sz="1100" b="1" kern="1200" dirty="0">
            <a:solidFill>
              <a:schemeClr val="tx1"/>
            </a:solidFill>
          </a:endParaRPr>
        </a:p>
      </dsp:txBody>
      <dsp:txXfrm>
        <a:off x="450457" y="449481"/>
        <a:ext cx="669496" cy="491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8E43A-61D8-41CF-A093-6C3E7A09EDCD}">
      <dsp:nvSpPr>
        <dsp:cNvPr id="0" name=""/>
        <dsp:cNvSpPr/>
      </dsp:nvSpPr>
      <dsp:spPr>
        <a:xfrm>
          <a:off x="1326477" y="1088255"/>
          <a:ext cx="776045" cy="7760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solidFill>
                <a:schemeClr val="bg1"/>
              </a:solidFill>
              <a:latin typeface="仿宋" panose="02010609060101010101" pitchFamily="49" charset="-122"/>
              <a:ea typeface="仿宋" panose="02010609060101010101" pitchFamily="49" charset="-122"/>
            </a:rPr>
            <a:t>生物系统</a:t>
          </a:r>
        </a:p>
      </dsp:txBody>
      <dsp:txXfrm>
        <a:off x="1440126" y="1201904"/>
        <a:ext cx="548747" cy="548747"/>
      </dsp:txXfrm>
    </dsp:sp>
    <dsp:sp modelId="{A59E1262-AD47-46FB-AE0D-157E7BF0BA76}">
      <dsp:nvSpPr>
        <dsp:cNvPr id="0" name=""/>
        <dsp:cNvSpPr/>
      </dsp:nvSpPr>
      <dsp:spPr>
        <a:xfrm rot="16200000">
          <a:off x="1632287" y="805863"/>
          <a:ext cx="164424" cy="26385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chemeClr val="tx1"/>
            </a:solidFill>
          </a:endParaRPr>
        </a:p>
      </dsp:txBody>
      <dsp:txXfrm>
        <a:off x="1656951" y="883298"/>
        <a:ext cx="115097" cy="158313"/>
      </dsp:txXfrm>
    </dsp:sp>
    <dsp:sp modelId="{9F12CB72-7D8F-4FB3-A0B5-D7AAF5666F40}">
      <dsp:nvSpPr>
        <dsp:cNvPr id="0" name=""/>
        <dsp:cNvSpPr/>
      </dsp:nvSpPr>
      <dsp:spPr>
        <a:xfrm>
          <a:off x="1326477" y="1974"/>
          <a:ext cx="776045" cy="77604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a:solidFill>
                <a:schemeClr val="tx1"/>
              </a:solidFill>
            </a:rPr>
            <a:t>生物数据库整合</a:t>
          </a:r>
          <a:endParaRPr lang="zh-CN" altLang="en-US" sz="1100" b="1" kern="1200" dirty="0">
            <a:solidFill>
              <a:schemeClr val="tx1"/>
            </a:solidFill>
          </a:endParaRPr>
        </a:p>
      </dsp:txBody>
      <dsp:txXfrm>
        <a:off x="1440126" y="115623"/>
        <a:ext cx="548747" cy="548747"/>
      </dsp:txXfrm>
    </dsp:sp>
    <dsp:sp modelId="{FA6E4278-CA5C-4BB2-973F-C58D8C274D87}">
      <dsp:nvSpPr>
        <dsp:cNvPr id="0" name=""/>
        <dsp:cNvSpPr/>
      </dsp:nvSpPr>
      <dsp:spPr>
        <a:xfrm rot="19800000">
          <a:off x="2098631" y="1075107"/>
          <a:ext cx="164424" cy="263855"/>
        </a:xfrm>
        <a:prstGeom prst="rightArrow">
          <a:avLst>
            <a:gd name="adj1" fmla="val 60000"/>
            <a:gd name="adj2" fmla="val 50000"/>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chemeClr val="tx1"/>
            </a:solidFill>
          </a:endParaRPr>
        </a:p>
      </dsp:txBody>
      <dsp:txXfrm>
        <a:off x="2101935" y="1140210"/>
        <a:ext cx="115097" cy="158313"/>
      </dsp:txXfrm>
    </dsp:sp>
    <dsp:sp modelId="{D0C6808E-BC50-49EE-B23F-21DFBF94F013}">
      <dsp:nvSpPr>
        <dsp:cNvPr id="0" name=""/>
        <dsp:cNvSpPr/>
      </dsp:nvSpPr>
      <dsp:spPr>
        <a:xfrm>
          <a:off x="2267224" y="545115"/>
          <a:ext cx="776045" cy="776045"/>
        </a:xfrm>
        <a:prstGeom prst="ellipse">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dirty="0">
              <a:solidFill>
                <a:schemeClr val="tx1"/>
              </a:solidFill>
            </a:rPr>
            <a:t>生物信息学分析</a:t>
          </a:r>
        </a:p>
      </dsp:txBody>
      <dsp:txXfrm>
        <a:off x="2380873" y="658764"/>
        <a:ext cx="548747" cy="548747"/>
      </dsp:txXfrm>
    </dsp:sp>
    <dsp:sp modelId="{5663251B-0B02-4C99-8E03-EFC36F1BAD08}">
      <dsp:nvSpPr>
        <dsp:cNvPr id="0" name=""/>
        <dsp:cNvSpPr/>
      </dsp:nvSpPr>
      <dsp:spPr>
        <a:xfrm rot="1800000">
          <a:off x="2098631" y="1613594"/>
          <a:ext cx="164424" cy="263855"/>
        </a:xfrm>
        <a:prstGeom prst="rightArrow">
          <a:avLst>
            <a:gd name="adj1" fmla="val 60000"/>
            <a:gd name="adj2" fmla="val 50000"/>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chemeClr val="tx1"/>
            </a:solidFill>
          </a:endParaRPr>
        </a:p>
      </dsp:txBody>
      <dsp:txXfrm>
        <a:off x="2101935" y="1654033"/>
        <a:ext cx="115097" cy="158313"/>
      </dsp:txXfrm>
    </dsp:sp>
    <dsp:sp modelId="{BEF9F248-9969-4CEB-AFDF-FF8CC506127B}">
      <dsp:nvSpPr>
        <dsp:cNvPr id="0" name=""/>
        <dsp:cNvSpPr/>
      </dsp:nvSpPr>
      <dsp:spPr>
        <a:xfrm>
          <a:off x="2267224" y="1631396"/>
          <a:ext cx="776045" cy="776045"/>
        </a:xfrm>
        <a:prstGeom prst="ellipse">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a:solidFill>
                <a:schemeClr val="tx1"/>
              </a:solidFill>
            </a:rPr>
            <a:t>生物学识别与鉴定</a:t>
          </a:r>
          <a:endParaRPr lang="zh-CN" altLang="en-US" sz="1100" b="1" kern="1200" dirty="0">
            <a:solidFill>
              <a:schemeClr val="tx1"/>
            </a:solidFill>
          </a:endParaRPr>
        </a:p>
      </dsp:txBody>
      <dsp:txXfrm>
        <a:off x="2380873" y="1745045"/>
        <a:ext cx="548747" cy="548747"/>
      </dsp:txXfrm>
    </dsp:sp>
    <dsp:sp modelId="{8AC799ED-AF4F-4739-AF86-6262684540CE}">
      <dsp:nvSpPr>
        <dsp:cNvPr id="0" name=""/>
        <dsp:cNvSpPr/>
      </dsp:nvSpPr>
      <dsp:spPr>
        <a:xfrm rot="5400000">
          <a:off x="1632287" y="1882837"/>
          <a:ext cx="164424" cy="263855"/>
        </a:xfrm>
        <a:prstGeom prst="rightArrow">
          <a:avLst>
            <a:gd name="adj1" fmla="val 60000"/>
            <a:gd name="adj2" fmla="val 50000"/>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chemeClr val="tx1"/>
            </a:solidFill>
          </a:endParaRPr>
        </a:p>
      </dsp:txBody>
      <dsp:txXfrm>
        <a:off x="1656951" y="1910945"/>
        <a:ext cx="115097" cy="158313"/>
      </dsp:txXfrm>
    </dsp:sp>
    <dsp:sp modelId="{B5089379-F2A9-4D99-BE3E-E264E274BFD4}">
      <dsp:nvSpPr>
        <dsp:cNvPr id="0" name=""/>
        <dsp:cNvSpPr/>
      </dsp:nvSpPr>
      <dsp:spPr>
        <a:xfrm>
          <a:off x="1326477" y="2174536"/>
          <a:ext cx="776045" cy="776045"/>
        </a:xfrm>
        <a:prstGeom prst="ellipse">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a:solidFill>
                <a:schemeClr val="tx1"/>
              </a:solidFill>
            </a:rPr>
            <a:t>生物学关联</a:t>
          </a:r>
          <a:endParaRPr lang="zh-CN" altLang="en-US" sz="1100" b="1" kern="1200" dirty="0">
            <a:solidFill>
              <a:schemeClr val="tx1"/>
            </a:solidFill>
          </a:endParaRPr>
        </a:p>
      </dsp:txBody>
      <dsp:txXfrm>
        <a:off x="1440126" y="2288185"/>
        <a:ext cx="548747" cy="548747"/>
      </dsp:txXfrm>
    </dsp:sp>
    <dsp:sp modelId="{5E1CEC28-1827-4B2D-AF0D-B7B65D4864BC}">
      <dsp:nvSpPr>
        <dsp:cNvPr id="0" name=""/>
        <dsp:cNvSpPr/>
      </dsp:nvSpPr>
      <dsp:spPr>
        <a:xfrm rot="9000000">
          <a:off x="1165944" y="1613594"/>
          <a:ext cx="164424" cy="263855"/>
        </a:xfrm>
        <a:prstGeom prst="rightArrow">
          <a:avLst>
            <a:gd name="adj1" fmla="val 60000"/>
            <a:gd name="adj2" fmla="val 50000"/>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chemeClr val="tx1"/>
            </a:solidFill>
          </a:endParaRPr>
        </a:p>
      </dsp:txBody>
      <dsp:txXfrm rot="10800000">
        <a:off x="1211967" y="1654033"/>
        <a:ext cx="115097" cy="158313"/>
      </dsp:txXfrm>
    </dsp:sp>
    <dsp:sp modelId="{B1560F00-0BF0-4ED1-8EC0-99E31D9E2C0B}">
      <dsp:nvSpPr>
        <dsp:cNvPr id="0" name=""/>
        <dsp:cNvSpPr/>
      </dsp:nvSpPr>
      <dsp:spPr>
        <a:xfrm>
          <a:off x="385730" y="1631396"/>
          <a:ext cx="776045" cy="776045"/>
        </a:xfrm>
        <a:prstGeom prst="ellipse">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a:solidFill>
                <a:schemeClr val="tx1"/>
              </a:solidFill>
            </a:rPr>
            <a:t>生物本体</a:t>
          </a:r>
          <a:endParaRPr lang="zh-CN" altLang="en-US" sz="1100" b="1" kern="1200" dirty="0">
            <a:solidFill>
              <a:schemeClr val="tx1"/>
            </a:solidFill>
          </a:endParaRPr>
        </a:p>
      </dsp:txBody>
      <dsp:txXfrm>
        <a:off x="499379" y="1745045"/>
        <a:ext cx="548747" cy="548747"/>
      </dsp:txXfrm>
    </dsp:sp>
    <dsp:sp modelId="{518A4D50-1C53-40E9-8F6F-E649B6C03236}">
      <dsp:nvSpPr>
        <dsp:cNvPr id="0" name=""/>
        <dsp:cNvSpPr/>
      </dsp:nvSpPr>
      <dsp:spPr>
        <a:xfrm rot="12600000">
          <a:off x="1165944" y="1075107"/>
          <a:ext cx="164424" cy="263855"/>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solidFill>
              <a:schemeClr val="tx1"/>
            </a:solidFill>
          </a:endParaRPr>
        </a:p>
      </dsp:txBody>
      <dsp:txXfrm rot="10800000">
        <a:off x="1211967" y="1140210"/>
        <a:ext cx="115097" cy="158313"/>
      </dsp:txXfrm>
    </dsp:sp>
    <dsp:sp modelId="{8FA040E9-7087-4473-8078-E2E75E2351BD}">
      <dsp:nvSpPr>
        <dsp:cNvPr id="0" name=""/>
        <dsp:cNvSpPr/>
      </dsp:nvSpPr>
      <dsp:spPr>
        <a:xfrm>
          <a:off x="385730" y="545115"/>
          <a:ext cx="776045" cy="776045"/>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CN" altLang="en-US" sz="1100" b="1" kern="1200">
              <a:solidFill>
                <a:schemeClr val="tx1"/>
              </a:solidFill>
            </a:rPr>
            <a:t>生物系统建模</a:t>
          </a:r>
          <a:endParaRPr lang="zh-CN" altLang="en-US" sz="1100" b="1" kern="1200" dirty="0">
            <a:solidFill>
              <a:schemeClr val="tx1"/>
            </a:solidFill>
          </a:endParaRPr>
        </a:p>
      </dsp:txBody>
      <dsp:txXfrm>
        <a:off x="499379" y="658764"/>
        <a:ext cx="548747" cy="54874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2022-09-06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1019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2022-09-06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8218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2022-09-06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829864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273352"/>
            <a:ext cx="8228763" cy="1145009"/>
          </a:xfrm>
          <a:prstGeom prst="rect">
            <a:avLst/>
          </a:prstGeom>
        </p:spPr>
        <p:txBody>
          <a:bodyPr lIns="0" tIns="0" rIns="0" bIns="0" anchor="ctr"/>
          <a:lstStyle/>
          <a:p>
            <a:endParaRPr lang="en-US"/>
          </a:p>
        </p:txBody>
      </p:sp>
      <p:sp>
        <p:nvSpPr>
          <p:cNvPr id="6" name="PlaceHolder 2"/>
          <p:cNvSpPr>
            <a:spLocks noGrp="1"/>
          </p:cNvSpPr>
          <p:nvPr>
            <p:ph type="subTitle"/>
          </p:nvPr>
        </p:nvSpPr>
        <p:spPr>
          <a:xfrm>
            <a:off x="457172" y="1604841"/>
            <a:ext cx="8228763" cy="3977484"/>
          </a:xfrm>
          <a:prstGeom prst="rect">
            <a:avLst/>
          </a:prstGeom>
        </p:spPr>
        <p:txBody>
          <a:bodyPr lIns="0" tIns="0" rIns="0" bIns="0" anchor="ctr"/>
          <a:lstStyle/>
          <a:p>
            <a:endParaRPr lang="en-US"/>
          </a:p>
        </p:txBody>
      </p:sp>
    </p:spTree>
    <p:extLst>
      <p:ext uri="{BB962C8B-B14F-4D97-AF65-F5344CB8AC3E}">
        <p14:creationId xmlns:p14="http://schemas.microsoft.com/office/powerpoint/2010/main" val="314593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2022-09-06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58441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25978851-6AB1-4A79-B754-F2EC644C4BA8}" type="datetimeFigureOut">
              <a:rPr lang="zh-CN" altLang="en-US" smtClean="0"/>
              <a:t>2022-09-06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3341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5978851-6AB1-4A79-B754-F2EC644C4BA8}" type="datetimeFigureOut">
              <a:rPr lang="zh-CN" altLang="en-US" smtClean="0"/>
              <a:t>2022-09-06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21450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5978851-6AB1-4A79-B754-F2EC644C4BA8}" type="datetimeFigureOut">
              <a:rPr lang="zh-CN" altLang="en-US" smtClean="0"/>
              <a:t>2022-09-06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85557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5978851-6AB1-4A79-B754-F2EC644C4BA8}" type="datetimeFigureOut">
              <a:rPr lang="zh-CN" altLang="en-US" smtClean="0"/>
              <a:t>2022-09-06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66340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78851-6AB1-4A79-B754-F2EC644C4BA8}" type="datetimeFigureOut">
              <a:rPr lang="zh-CN" altLang="en-US" smtClean="0"/>
              <a:t>2022-09-06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72526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5978851-6AB1-4A79-B754-F2EC644C4BA8}" type="datetimeFigureOut">
              <a:rPr lang="zh-CN" altLang="en-US" smtClean="0"/>
              <a:t>2022-09-06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1569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5978851-6AB1-4A79-B754-F2EC644C4BA8}" type="datetimeFigureOut">
              <a:rPr lang="zh-CN" altLang="en-US" smtClean="0"/>
              <a:t>2022-09-06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22310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78851-6AB1-4A79-B754-F2EC644C4BA8}" type="datetimeFigureOut">
              <a:rPr lang="zh-CN" altLang="en-US" smtClean="0"/>
              <a:t>2022-09-06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517926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upload.wikimedia.org/wikipedia/commons/4/43/Genome_viewer_screenshot_small.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upload.wikimedia.org/wikipedia/commons/2/29/Signal_transduction_v1.p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1.bin"/><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jpe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C965C94-1187-40BA-AA3E-416C8982B31F}"/>
              </a:ext>
            </a:extLst>
          </p:cNvPr>
          <p:cNvSpPr txBox="1">
            <a:spLocks noChangeArrowheads="1"/>
          </p:cNvSpPr>
          <p:nvPr/>
        </p:nvSpPr>
        <p:spPr bwMode="auto">
          <a:xfrm>
            <a:off x="2290197" y="256053"/>
            <a:ext cx="24929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dirty="0">
                <a:latin typeface="Arial" panose="020B0604020202020204" pitchFamily="34" charset="0"/>
              </a:rPr>
              <a:t>普通高等教育</a:t>
            </a:r>
            <a:endParaRPr lang="en-US" altLang="zh-CN" sz="2000" dirty="0">
              <a:latin typeface="Arial" panose="020B0604020202020204" pitchFamily="34" charset="0"/>
            </a:endParaRPr>
          </a:p>
          <a:p>
            <a:pPr eaLnBrk="1" hangingPunct="1">
              <a:spcBef>
                <a:spcPct val="0"/>
              </a:spcBef>
              <a:buClrTx/>
              <a:buFontTx/>
              <a:buNone/>
            </a:pPr>
            <a:r>
              <a:rPr lang="zh-CN" altLang="en-US" sz="2000" dirty="0">
                <a:latin typeface="Arial" panose="020B0604020202020204" pitchFamily="34" charset="0"/>
              </a:rPr>
              <a:t>“十四五”规划教材</a:t>
            </a:r>
            <a:endParaRPr lang="en-US" altLang="zh-CN" sz="2000" dirty="0">
              <a:latin typeface="Arial" panose="020B0604020202020204" pitchFamily="34" charset="0"/>
            </a:endParaRPr>
          </a:p>
          <a:p>
            <a:pPr eaLnBrk="1" hangingPunct="1">
              <a:spcBef>
                <a:spcPct val="0"/>
              </a:spcBef>
              <a:buClrTx/>
              <a:buFontTx/>
              <a:buNone/>
            </a:pPr>
            <a:endParaRPr lang="en-US" altLang="zh-CN" sz="2000" dirty="0">
              <a:latin typeface="Arial" panose="020B0604020202020204" pitchFamily="34" charset="0"/>
            </a:endParaRPr>
          </a:p>
          <a:p>
            <a:pPr eaLnBrk="1" hangingPunct="1">
              <a:spcBef>
                <a:spcPct val="0"/>
              </a:spcBef>
              <a:buClrTx/>
              <a:buFontTx/>
              <a:buNone/>
            </a:pPr>
            <a:r>
              <a:rPr lang="zh-CN" altLang="en-US" sz="2800" b="1" dirty="0">
                <a:solidFill>
                  <a:srgbClr val="C00000"/>
                </a:solidFill>
                <a:latin typeface="Arial" panose="020B0604020202020204" pitchFamily="34" charset="0"/>
              </a:rPr>
              <a:t>生物信息学</a:t>
            </a:r>
            <a:endParaRPr lang="en-US" altLang="zh-CN" sz="2800" b="1" dirty="0">
              <a:solidFill>
                <a:srgbClr val="C00000"/>
              </a:solidFill>
              <a:latin typeface="Arial" panose="020B0604020202020204" pitchFamily="34" charset="0"/>
            </a:endParaRPr>
          </a:p>
          <a:p>
            <a:pPr eaLnBrk="1" hangingPunct="1">
              <a:spcBef>
                <a:spcPct val="0"/>
              </a:spcBef>
              <a:buClrTx/>
              <a:buFontTx/>
              <a:buNone/>
            </a:pPr>
            <a:r>
              <a:rPr lang="en-US" altLang="zh-CN" sz="2000" b="1" dirty="0">
                <a:solidFill>
                  <a:srgbClr val="C00000"/>
                </a:solidFill>
                <a:latin typeface="Arial" panose="020B0604020202020204" pitchFamily="34" charset="0"/>
              </a:rPr>
              <a:t>Bioinformatics</a:t>
            </a:r>
          </a:p>
        </p:txBody>
      </p:sp>
      <p:pic>
        <p:nvPicPr>
          <p:cNvPr id="11" name="Picture 6" descr="生物信息学教材">
            <a:extLst>
              <a:ext uri="{FF2B5EF4-FFF2-40B4-BE49-F238E27FC236}">
                <a16:creationId xmlns:a16="http://schemas.microsoft.com/office/drawing/2014/main" id="{598813B8-6BF8-45E8-BE67-7776F363C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25" y="77124"/>
            <a:ext cx="1524000" cy="211218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55BFF576-B0DF-4D41-BBEB-776DBD8F7FED}"/>
              </a:ext>
            </a:extLst>
          </p:cNvPr>
          <p:cNvSpPr txBox="1">
            <a:spLocks noChangeArrowheads="1"/>
          </p:cNvSpPr>
          <p:nvPr/>
        </p:nvSpPr>
        <p:spPr bwMode="auto">
          <a:xfrm>
            <a:off x="2390862" y="2708920"/>
            <a:ext cx="657696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ea typeface="宋体" pitchFamily="2" charset="-122"/>
              </a:defRPr>
            </a:lvl2pPr>
            <a:lvl3pPr algn="l" rtl="0" eaLnBrk="0" fontAlgn="base" hangingPunct="0">
              <a:spcBef>
                <a:spcPct val="0"/>
              </a:spcBef>
              <a:spcAft>
                <a:spcPct val="0"/>
              </a:spcAft>
              <a:defRPr sz="3800">
                <a:solidFill>
                  <a:schemeClr val="tx2"/>
                </a:solidFill>
                <a:latin typeface="Verdana" pitchFamily="34" charset="0"/>
                <a:ea typeface="宋体" pitchFamily="2" charset="-122"/>
              </a:defRPr>
            </a:lvl3pPr>
            <a:lvl4pPr algn="l" rtl="0" eaLnBrk="0" fontAlgn="base" hangingPunct="0">
              <a:spcBef>
                <a:spcPct val="0"/>
              </a:spcBef>
              <a:spcAft>
                <a:spcPct val="0"/>
              </a:spcAft>
              <a:defRPr sz="3800">
                <a:solidFill>
                  <a:schemeClr val="tx2"/>
                </a:solidFill>
                <a:latin typeface="Verdana" pitchFamily="34" charset="0"/>
                <a:ea typeface="宋体" pitchFamily="2" charset="-122"/>
              </a:defRPr>
            </a:lvl4pPr>
            <a:lvl5pPr algn="l" rtl="0" eaLnBrk="0" fontAlgn="base" hangingPunct="0">
              <a:spcBef>
                <a:spcPct val="0"/>
              </a:spcBef>
              <a:spcAft>
                <a:spcPct val="0"/>
              </a:spcAft>
              <a:defRPr sz="3800">
                <a:solidFill>
                  <a:schemeClr val="tx2"/>
                </a:solidFill>
                <a:latin typeface="Verdana" pitchFamily="34" charset="0"/>
                <a:ea typeface="宋体" pitchFamily="2" charset="-122"/>
              </a:defRPr>
            </a:lvl5pPr>
            <a:lvl6pPr marL="457200" algn="l" rtl="0" fontAlgn="base">
              <a:spcBef>
                <a:spcPct val="0"/>
              </a:spcBef>
              <a:spcAft>
                <a:spcPct val="0"/>
              </a:spcAft>
              <a:defRPr sz="3800">
                <a:solidFill>
                  <a:schemeClr val="tx2"/>
                </a:solidFill>
                <a:latin typeface="Verdana" pitchFamily="34" charset="0"/>
                <a:ea typeface="宋体" pitchFamily="2" charset="-122"/>
              </a:defRPr>
            </a:lvl6pPr>
            <a:lvl7pPr marL="914400" algn="l" rtl="0" fontAlgn="base">
              <a:spcBef>
                <a:spcPct val="0"/>
              </a:spcBef>
              <a:spcAft>
                <a:spcPct val="0"/>
              </a:spcAft>
              <a:defRPr sz="3800">
                <a:solidFill>
                  <a:schemeClr val="tx2"/>
                </a:solidFill>
                <a:latin typeface="Verdana" pitchFamily="34" charset="0"/>
                <a:ea typeface="宋体" pitchFamily="2" charset="-122"/>
              </a:defRPr>
            </a:lvl7pPr>
            <a:lvl8pPr marL="1371600" algn="l" rtl="0" fontAlgn="base">
              <a:spcBef>
                <a:spcPct val="0"/>
              </a:spcBef>
              <a:spcAft>
                <a:spcPct val="0"/>
              </a:spcAft>
              <a:defRPr sz="3800">
                <a:solidFill>
                  <a:schemeClr val="tx2"/>
                </a:solidFill>
                <a:latin typeface="Verdana" pitchFamily="34" charset="0"/>
                <a:ea typeface="宋体" pitchFamily="2" charset="-122"/>
              </a:defRPr>
            </a:lvl8pPr>
            <a:lvl9pPr marL="1828800" algn="l" rtl="0" fontAlgn="base">
              <a:spcBef>
                <a:spcPct val="0"/>
              </a:spcBef>
              <a:spcAft>
                <a:spcPct val="0"/>
              </a:spcAft>
              <a:defRPr sz="3800">
                <a:solidFill>
                  <a:schemeClr val="tx2"/>
                </a:solidFill>
                <a:latin typeface="Verdana"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4000" b="0" i="0" u="none" strike="noStrike" kern="0" cap="none" spc="0" normalizeH="0" baseline="0" noProof="0" dirty="0">
                <a:ln>
                  <a:noFill/>
                </a:ln>
                <a:solidFill>
                  <a:srgbClr val="000000"/>
                </a:solidFill>
                <a:effectLst/>
                <a:uLnTx/>
                <a:uFillTx/>
                <a:latin typeface="Verdana"/>
                <a:ea typeface="宋体"/>
                <a:cs typeface="+mj-cs"/>
              </a:rPr>
              <a:t>第一章：生物信息学的概念及其发展历史</a:t>
            </a:r>
            <a:endParaRPr kumimoji="0" lang="en-US" altLang="zh-CN" sz="4000" b="0" i="0" u="none" strike="noStrike" kern="0" cap="none" spc="0" normalizeH="0" baseline="0" noProof="0" dirty="0">
              <a:ln>
                <a:noFill/>
              </a:ln>
              <a:solidFill>
                <a:srgbClr val="000000"/>
              </a:solidFill>
              <a:effectLst/>
              <a:uLnTx/>
              <a:uFillTx/>
              <a:latin typeface="Verdana"/>
              <a:ea typeface="宋体"/>
              <a:cs typeface="+mj-cs"/>
            </a:endParaRPr>
          </a:p>
        </p:txBody>
      </p:sp>
      <p:cxnSp>
        <p:nvCxnSpPr>
          <p:cNvPr id="15" name="直接连接符 14">
            <a:extLst>
              <a:ext uri="{FF2B5EF4-FFF2-40B4-BE49-F238E27FC236}">
                <a16:creationId xmlns:a16="http://schemas.microsoft.com/office/drawing/2014/main" id="{B5A18F2F-FBD4-404E-8B0C-2C6E3779788D}"/>
              </a:ext>
            </a:extLst>
          </p:cNvPr>
          <p:cNvCxnSpPr/>
          <p:nvPr/>
        </p:nvCxnSpPr>
        <p:spPr>
          <a:xfrm>
            <a:off x="360727" y="2382473"/>
            <a:ext cx="860710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196315F6-97EA-2CDF-D41E-DDA34DA04F3D}"/>
              </a:ext>
            </a:extLst>
          </p:cNvPr>
          <p:cNvSpPr txBox="1"/>
          <p:nvPr/>
        </p:nvSpPr>
        <p:spPr>
          <a:xfrm>
            <a:off x="4783187" y="77124"/>
            <a:ext cx="4226413" cy="646331"/>
          </a:xfrm>
          <a:prstGeom prst="rect">
            <a:avLst/>
          </a:prstGeom>
          <a:solidFill>
            <a:srgbClr val="FF0000"/>
          </a:solidFill>
        </p:spPr>
        <p:txBody>
          <a:bodyPr wrap="none" rtlCol="0">
            <a:spAutoFit/>
          </a:bodyPr>
          <a:lstStyle/>
          <a:p>
            <a:r>
              <a:rPr lang="zh-CN" altLang="en-US" dirty="0">
                <a:solidFill>
                  <a:srgbClr val="FFFF00"/>
                </a:solidFill>
              </a:rPr>
              <a:t>本</a:t>
            </a:r>
            <a:r>
              <a:rPr lang="en-US" altLang="zh-CN" dirty="0">
                <a:solidFill>
                  <a:srgbClr val="FFFF00"/>
                </a:solidFill>
              </a:rPr>
              <a:t>PPT</a:t>
            </a:r>
            <a:r>
              <a:rPr lang="zh-CN" altLang="en-US" dirty="0">
                <a:solidFill>
                  <a:srgbClr val="FFFF00"/>
                </a:solidFill>
              </a:rPr>
              <a:t>仅免费用于全国各院校之教学，</a:t>
            </a:r>
            <a:endParaRPr lang="en-US" altLang="zh-CN" dirty="0">
              <a:solidFill>
                <a:srgbClr val="FFFF00"/>
              </a:solidFill>
            </a:endParaRPr>
          </a:p>
          <a:p>
            <a:r>
              <a:rPr lang="zh-CN" altLang="en-US" dirty="0">
                <a:solidFill>
                  <a:srgbClr val="FFFF00"/>
                </a:solidFill>
              </a:rPr>
              <a:t>不得用于商业目的，如若将视为侵权！</a:t>
            </a:r>
          </a:p>
        </p:txBody>
      </p:sp>
    </p:spTree>
    <p:extLst>
      <p:ext uri="{BB962C8B-B14F-4D97-AF65-F5344CB8AC3E}">
        <p14:creationId xmlns:p14="http://schemas.microsoft.com/office/powerpoint/2010/main" val="414282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生物信息学大事记</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四</a:t>
            </a:r>
            <a:r>
              <a:rPr lang="en-US" altLang="zh-CN" sz="2400" dirty="0">
                <a:latin typeface="华文楷体" panose="02010600040101010101" pitchFamily="2" charset="-122"/>
                <a:ea typeface="华文楷体" panose="02010600040101010101" pitchFamily="2" charset="-122"/>
              </a:rPr>
              <a:t>)</a:t>
            </a:r>
            <a:endParaRPr lang="zh-CN" altLang="en-US"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第一节：生物信息学的发展历史</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31604" y="6492875"/>
            <a:ext cx="436227" cy="365125"/>
          </a:xfrm>
        </p:spPr>
        <p:txBody>
          <a:bodyPr/>
          <a:lstStyle/>
          <a:p>
            <a:pPr algn="ctr"/>
            <a:fld id="{7A9B8ABA-E741-4B5A-BC12-4FB7471CFE15}" type="slidenum">
              <a:rPr lang="zh-CN" altLang="en-US" smtClean="0"/>
              <a:pPr algn="ctr"/>
              <a:t>10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oup 3">
            <a:extLst>
              <a:ext uri="{FF2B5EF4-FFF2-40B4-BE49-F238E27FC236}">
                <a16:creationId xmlns:a16="http://schemas.microsoft.com/office/drawing/2014/main" id="{89661C49-733F-456A-816F-FDBEA1938F9A}"/>
              </a:ext>
            </a:extLst>
          </p:cNvPr>
          <p:cNvGraphicFramePr>
            <a:graphicFrameLocks/>
          </p:cNvGraphicFramePr>
          <p:nvPr>
            <p:extLst>
              <p:ext uri="{D42A27DB-BD31-4B8C-83A1-F6EECF244321}">
                <p14:modId xmlns:p14="http://schemas.microsoft.com/office/powerpoint/2010/main" val="4096071570"/>
              </p:ext>
            </p:extLst>
          </p:nvPr>
        </p:nvGraphicFramePr>
        <p:xfrm>
          <a:off x="444055" y="1438422"/>
          <a:ext cx="8229600" cy="4968845"/>
        </p:xfrm>
        <a:graphic>
          <a:graphicData uri="http://schemas.openxmlformats.org/drawingml/2006/table">
            <a:tbl>
              <a:tblPr/>
              <a:tblGrid>
                <a:gridCol w="3890962">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3754438">
                  <a:extLst>
                    <a:ext uri="{9D8B030D-6E8A-4147-A177-3AD203B41FA5}">
                      <a16:colId xmlns:a16="http://schemas.microsoft.com/office/drawing/2014/main" val="20002"/>
                    </a:ext>
                  </a:extLst>
                </a:gridCol>
              </a:tblGrid>
              <a:tr h="181894">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计算机科学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生命科学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742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James Gosling</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推出</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JAVA</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语言</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Opera web browser released. </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David Filo and Jerry Yang start their guide, later yahoo.com</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First spam messages is posted. Netscape web browser released.</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Linux kernel 1.0</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The first alpha version of Ruby </a:t>
                      </a:r>
                      <a:r>
                        <a:rPr kumimoji="0" lang="en-US" altLang="zh-CN" sz="900"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relased</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by Yukihiro Matsumoto</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1994</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Marc Wilkins</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提出蛋白质组</a:t>
                      </a: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(Proteome)</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的概念； </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细菌基因组计划</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927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Sun launches Java.</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Apache web server 0.6.2 released</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Tatu</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900"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Ylonen</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announces the SSH</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Internet explorer 1.0 released</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Microsoft </a:t>
                      </a:r>
                      <a:r>
                        <a:rPr kumimoji="0" lang="en-US" altLang="zh-CN" sz="900"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rease</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Windows 95</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1995</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人类基因组物理图谱完成</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日本信息生物学中心（</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CIB</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）成立</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024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Larry Page and Sergey Brin, search engine </a:t>
                      </a:r>
                      <a:r>
                        <a:rPr kumimoji="0" lang="en-US" altLang="zh-CN" sz="1300" b="0" i="0" u="none" strike="noStrike" cap="none" normalizeH="0" baseline="0" dirty="0" err="1">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BackRub</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later Google</a:t>
                      </a:r>
                      <a:r>
                        <a:rPr kumimoji="0" lang="en-US" altLang="zh-CN" sz="13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POP3 is published. </a:t>
                      </a:r>
                      <a:r>
                        <a:rPr kumimoji="0" lang="en-US" altLang="zh-TW"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W3C</a:t>
                      </a:r>
                      <a:r>
                        <a:rPr kumimoji="0" lang="zh-TW"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推出</a:t>
                      </a:r>
                      <a:r>
                        <a:rPr kumimoji="0" lang="en-US" altLang="zh-TW"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XML</a:t>
                      </a:r>
                      <a:r>
                        <a:rPr kumimoji="0" lang="zh-TW"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工作草案</a:t>
                      </a:r>
                      <a:r>
                        <a:rPr kumimoji="0" lang="en-US" altLang="zh-CN" sz="13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Microsoft release windows NT4.0</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Linux kernel 2.0; OpenBSD2.0</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1996</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altLang="zh-TW"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Affymetrix</a:t>
                      </a:r>
                      <a:r>
                        <a:rPr kumimoji="0" lang="zh-TW" altLang="en-GB"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生产商用</a:t>
                      </a:r>
                      <a:r>
                        <a:rPr kumimoji="0" lang="en-GB" altLang="zh-TW"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DNA</a:t>
                      </a:r>
                      <a:r>
                        <a:rPr kumimoji="0" lang="zh-TW" altLang="en-GB"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芯片</a:t>
                      </a:r>
                      <a:endParaRPr kumimoji="0" lang="zh-CN" altLang="en-GB"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北京大学蛋白质工程和植物遗传学工程国家实验室加入欧洲分子生物学网络（</a:t>
                      </a:r>
                      <a:r>
                        <a:rPr kumimoji="0" lang="en-US" altLang="zh-CN" sz="900"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EMBnet</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395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it-IT"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DVD format released</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it-IT"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Mac OS 8 released</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1997</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TW" altLang="it-IT"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大肠杆菌基因组完成</a:t>
                      </a:r>
                      <a:endParaRPr kumimoji="0" lang="zh-CN" altLang="it-IT"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zh-CN" altLang="en-US"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北京大学生物信息学中心</a:t>
                      </a:r>
                      <a:r>
                        <a:rPr kumimoji="0" lang="it-IT"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(CBI)</a:t>
                      </a:r>
                      <a:r>
                        <a:rPr kumimoji="0" lang="zh-CN" altLang="en-US"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成立</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；中国科学院召开</a:t>
                      </a:r>
                      <a:r>
                        <a:rPr kumimoji="0" lang="zh-CN" altLang="it-IT"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it-IT"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DNA</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芯片的现状与未来</a:t>
                      </a:r>
                      <a:r>
                        <a:rPr kumimoji="0" lang="zh-CN" altLang="it-IT"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和</a:t>
                      </a:r>
                      <a:r>
                        <a:rPr kumimoji="0" lang="zh-CN" altLang="it-IT"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生物信息学</a:t>
                      </a:r>
                      <a:r>
                        <a:rPr kumimoji="0" lang="zh-CN" altLang="it-IT"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香山会议</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734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CIH virus by Chen Ing-Hou, first known virus to target the flash BIOS</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Windows 98</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1998</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亚太生物信息学网络（</a:t>
                      </a: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APBioNet</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）成立；瑞士生物信息学研究所（</a:t>
                      </a: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SIB</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）成立；美国</a:t>
                      </a: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Celera</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遗传公司成立；线虫基因组完成；</a:t>
                      </a: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CABIOS</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期刊更名为</a:t>
                      </a: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Bioinformatics</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中国人类基因组研究北方中心（北京）和南方中心（上海）成立</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线虫基因组完成</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0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Apple introduce Mac OS 9 and Mac OS X Server</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Linux kernel 2.2</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1999</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人类</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22</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号染色体序列完成</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中国获准加入人类基因组计划，成为第六个国际人类基因组计划参与国</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4994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661058"/>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生物信息学大事记</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五</a:t>
            </a:r>
            <a:r>
              <a:rPr lang="en-US" altLang="zh-CN" sz="2400" dirty="0">
                <a:latin typeface="华文楷体" panose="02010600040101010101" pitchFamily="2" charset="-122"/>
                <a:ea typeface="华文楷体" panose="02010600040101010101" pitchFamily="2" charset="-122"/>
              </a:rPr>
              <a:t>)</a:t>
            </a:r>
            <a:endParaRPr lang="zh-CN" altLang="en-US"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第一节：生物信息学的发展历史</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680528"/>
            <a:ext cx="1120661" cy="486238"/>
          </a:xfrm>
          <a:prstGeom prst="rect">
            <a:avLst/>
          </a:prstGeom>
        </p:spPr>
      </p:pic>
      <p:sp>
        <p:nvSpPr>
          <p:cNvPr id="20" name="灯片编号占位符 19"/>
          <p:cNvSpPr>
            <a:spLocks noGrp="1"/>
          </p:cNvSpPr>
          <p:nvPr>
            <p:ph type="sldNum" sz="quarter" idx="12"/>
          </p:nvPr>
        </p:nvSpPr>
        <p:spPr>
          <a:xfrm>
            <a:off x="8531604" y="6492875"/>
            <a:ext cx="436227" cy="365125"/>
          </a:xfrm>
        </p:spPr>
        <p:txBody>
          <a:bodyPr/>
          <a:lstStyle/>
          <a:p>
            <a:pPr algn="ctr"/>
            <a:fld id="{7A9B8ABA-E741-4B5A-BC12-4FB7471CFE15}" type="slidenum">
              <a:rPr lang="zh-CN" altLang="en-US" smtClean="0"/>
              <a:pPr algn="ctr"/>
              <a:t>11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oup 47">
            <a:extLst>
              <a:ext uri="{FF2B5EF4-FFF2-40B4-BE49-F238E27FC236}">
                <a16:creationId xmlns:a16="http://schemas.microsoft.com/office/drawing/2014/main" id="{65BA3599-A0FA-403B-BC27-145DCB673E85}"/>
              </a:ext>
            </a:extLst>
          </p:cNvPr>
          <p:cNvGraphicFramePr>
            <a:graphicFrameLocks/>
          </p:cNvGraphicFramePr>
          <p:nvPr>
            <p:extLst>
              <p:ext uri="{D42A27DB-BD31-4B8C-83A1-F6EECF244321}">
                <p14:modId xmlns:p14="http://schemas.microsoft.com/office/powerpoint/2010/main" val="257099265"/>
              </p:ext>
            </p:extLst>
          </p:nvPr>
        </p:nvGraphicFramePr>
        <p:xfrm>
          <a:off x="261081" y="1167578"/>
          <a:ext cx="8176774" cy="5690422"/>
        </p:xfrm>
        <a:graphic>
          <a:graphicData uri="http://schemas.openxmlformats.org/drawingml/2006/table">
            <a:tbl>
              <a:tblPr/>
              <a:tblGrid>
                <a:gridCol w="3603457">
                  <a:extLst>
                    <a:ext uri="{9D8B030D-6E8A-4147-A177-3AD203B41FA5}">
                      <a16:colId xmlns:a16="http://schemas.microsoft.com/office/drawing/2014/main" val="20000"/>
                    </a:ext>
                  </a:extLst>
                </a:gridCol>
                <a:gridCol w="623634">
                  <a:extLst>
                    <a:ext uri="{9D8B030D-6E8A-4147-A177-3AD203B41FA5}">
                      <a16:colId xmlns:a16="http://schemas.microsoft.com/office/drawing/2014/main" val="20001"/>
                    </a:ext>
                  </a:extLst>
                </a:gridCol>
                <a:gridCol w="3949683">
                  <a:extLst>
                    <a:ext uri="{9D8B030D-6E8A-4147-A177-3AD203B41FA5}">
                      <a16:colId xmlns:a16="http://schemas.microsoft.com/office/drawing/2014/main" val="20002"/>
                    </a:ext>
                  </a:extLst>
                </a:gridCol>
              </a:tblGrid>
              <a:tr h="301693">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计算机科学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生命科学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444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Windows  2000</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2000</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德、日等国科学家宣布基本完成人体第</a:t>
                      </a: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a:t>
                      </a:r>
                      <a:r>
                        <a:rPr kumimoji="0" lang="zh-CN" altLang="en-US"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对染色体的测序工作</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zh-CN" altLang="en-US"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果蝇基因组完成</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zh-CN" altLang="en-US"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中国科学院上海生命科学研究院生物信息中心</a:t>
                      </a: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(SIBI)</a:t>
                      </a:r>
                      <a:r>
                        <a:rPr kumimoji="0" lang="zh-CN" altLang="en-US"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成立</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697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Windows XP</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Linux kernel 2.4</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2001</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1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美、日、德、法、英、中６国科学家和美国</a:t>
                      </a:r>
                      <a:r>
                        <a:rPr kumimoji="0" lang="en-US" altLang="zh-CN" sz="11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Celera</a:t>
                      </a:r>
                      <a:r>
                        <a:rPr kumimoji="0" lang="zh-CN" altLang="en-US" sz="11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公司联合公布人类基因组图谱及初步分析结果</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zh-CN" altLang="en-US"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首届全国生物信息学会议</a:t>
                      </a: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(CCB)</a:t>
                      </a:r>
                      <a:r>
                        <a:rPr kumimoji="0" lang="zh-CN" altLang="en-US"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举行；中国完成籼稻基因组工作框架图</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169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2002</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老鼠基因组完成</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06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Windows Server 2003, Sony Blu-Ray DVD, DragonFly BSD project announced. Linux kernel 2.6</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2003</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HGP</a:t>
                      </a:r>
                      <a:r>
                        <a:rPr kumimoji="0" lang="zh-CN" altLang="en-US" sz="11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完成</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028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IBM’s Blue gene/L super computer</a:t>
                      </a: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Internet speed record broken 7.57gb/s. Pioneer announce optical drives to store 500GB of data. Optical network speed record broken.101gb/s</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2004</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Proteomics: Decoding the Genome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NGS</a:t>
                      </a:r>
                      <a:endParaRPr kumimoji="0" lang="en-GB" altLang="zh-CN" sz="11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0351">
                <a:tc>
                  <a:txBody>
                    <a:bodyPr/>
                    <a:lstStyle/>
                    <a:p>
                      <a:pPr marL="46990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GB"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2005</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黑猩猩、狗基因组测序完成 </a:t>
                      </a:r>
                      <a:endParaRPr kumimoji="0" lang="en-GB" altLang="zh-CN"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GB"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中德计算生物所成立</a:t>
                      </a:r>
                      <a:endParaRPr kumimoji="0" lang="en-GB" altLang="en-US"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0351">
                <a:tc>
                  <a:txBody>
                    <a:bodyPr/>
                    <a:lstStyle/>
                    <a:p>
                      <a:pPr marL="46990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GB" altLang="zh-CN"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2006</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altLang="zh-CN" sz="11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Paleogenomics</a:t>
                      </a:r>
                      <a:r>
                        <a:rPr kumimoji="0" lang="en-GB" altLang="zh-CN"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digging out fossil DNA</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altLang="zh-CN" sz="11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PiRNA</a:t>
                      </a:r>
                      <a:endParaRPr kumimoji="0" lang="en-GB" altLang="zh-CN"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169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谷歌和</a:t>
                      </a:r>
                      <a:r>
                        <a:rPr kumimoji="0" lang="en-US" altLang="zh-CN"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IBM </a:t>
                      </a:r>
                      <a:r>
                        <a:rPr kumimoji="0" lang="zh-CN" altLang="en-US"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合作推动云计算</a:t>
                      </a:r>
                      <a:endParaRPr kumimoji="0" lang="en-GB" altLang="zh-CN"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2007</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Human Genetic Variation</a:t>
                      </a:r>
                      <a:endParaRPr kumimoji="0" lang="en-GB" altLang="zh-CN"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6150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英特尔发布酷睿</a:t>
                      </a:r>
                      <a:r>
                        <a:rPr kumimoji="0" lang="en-US" altLang="zh-CN" sz="1100" b="0" i="0" u="none" strike="noStrike" kern="1200"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a:t>
                      </a:r>
                      <a:r>
                        <a:rPr kumimoji="0" lang="zh-CN" altLang="en-US"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７ 处理器</a:t>
                      </a:r>
                      <a:endParaRPr kumimoji="0" lang="en-GB" altLang="zh-CN"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2008</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zh-CN" altLang="en-US"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千人基因组测序计划启动；拟南芥１００１ 株系测序启动</a:t>
                      </a:r>
                      <a:endParaRPr kumimoji="0" lang="en-US" altLang="zh-CN"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 new organ from a patient’s own stem cells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zh-CN" sz="11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Venter</a:t>
                      </a:r>
                      <a:r>
                        <a:rPr kumimoji="0" lang="zh-CN" altLang="en-US" sz="11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小组合成生殖道支原体基因组</a:t>
                      </a:r>
                      <a:endParaRPr kumimoji="0" lang="en-GB" altLang="zh-CN" sz="11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169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我国“天河一号”超级计算机以每秒２５７０ 万亿次</a:t>
                      </a:r>
                      <a:endParaRPr kumimoji="0" lang="en-GB" altLang="zh-CN"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2010</a:t>
                      </a: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外显子测序</a:t>
                      </a:r>
                      <a:endParaRPr kumimoji="0" lang="en-GB" altLang="zh-CN" sz="11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47" marR="91447"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68800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661058"/>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生物信息学大事记</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六</a:t>
            </a:r>
            <a:r>
              <a:rPr lang="en-US" altLang="zh-CN" sz="2400" dirty="0">
                <a:latin typeface="华文楷体" panose="02010600040101010101" pitchFamily="2" charset="-122"/>
                <a:ea typeface="华文楷体" panose="02010600040101010101" pitchFamily="2" charset="-122"/>
              </a:rPr>
              <a:t>)</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第一节：生物信息学的发展历史</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680528"/>
            <a:ext cx="1120661" cy="486238"/>
          </a:xfrm>
          <a:prstGeom prst="rect">
            <a:avLst/>
          </a:prstGeom>
        </p:spPr>
      </p:pic>
      <p:sp>
        <p:nvSpPr>
          <p:cNvPr id="20" name="灯片编号占位符 19"/>
          <p:cNvSpPr>
            <a:spLocks noGrp="1"/>
          </p:cNvSpPr>
          <p:nvPr>
            <p:ph type="sldNum" sz="quarter" idx="12"/>
          </p:nvPr>
        </p:nvSpPr>
        <p:spPr>
          <a:xfrm>
            <a:off x="8531604" y="6492875"/>
            <a:ext cx="436227" cy="365125"/>
          </a:xfrm>
        </p:spPr>
        <p:txBody>
          <a:bodyPr/>
          <a:lstStyle/>
          <a:p>
            <a:pPr algn="ctr"/>
            <a:fld id="{7A9B8ABA-E741-4B5A-BC12-4FB7471CFE15}" type="slidenum">
              <a:rPr lang="zh-CN" altLang="en-US" smtClean="0"/>
              <a:pPr algn="ctr"/>
              <a:t>12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oup 3">
            <a:extLst>
              <a:ext uri="{FF2B5EF4-FFF2-40B4-BE49-F238E27FC236}">
                <a16:creationId xmlns:a16="http://schemas.microsoft.com/office/drawing/2014/main" id="{1EA2102E-6EBD-45F9-BD37-2A83ED3C6BE6}"/>
              </a:ext>
            </a:extLst>
          </p:cNvPr>
          <p:cNvGraphicFramePr>
            <a:graphicFrameLocks noGrp="1"/>
          </p:cNvGraphicFramePr>
          <p:nvPr>
            <p:extLst>
              <p:ext uri="{D42A27DB-BD31-4B8C-83A1-F6EECF244321}">
                <p14:modId xmlns:p14="http://schemas.microsoft.com/office/powerpoint/2010/main" val="2332341528"/>
              </p:ext>
            </p:extLst>
          </p:nvPr>
        </p:nvGraphicFramePr>
        <p:xfrm>
          <a:off x="382505" y="1559697"/>
          <a:ext cx="8229600" cy="3598842"/>
        </p:xfrm>
        <a:graphic>
          <a:graphicData uri="http://schemas.openxmlformats.org/drawingml/2006/table">
            <a:tbl>
              <a:tblPr/>
              <a:tblGrid>
                <a:gridCol w="3890962">
                  <a:extLst>
                    <a:ext uri="{9D8B030D-6E8A-4147-A177-3AD203B41FA5}">
                      <a16:colId xmlns:a16="http://schemas.microsoft.com/office/drawing/2014/main" val="20000"/>
                    </a:ext>
                  </a:extLst>
                </a:gridCol>
                <a:gridCol w="682625">
                  <a:extLst>
                    <a:ext uri="{9D8B030D-6E8A-4147-A177-3AD203B41FA5}">
                      <a16:colId xmlns:a16="http://schemas.microsoft.com/office/drawing/2014/main" val="20001"/>
                    </a:ext>
                  </a:extLst>
                </a:gridCol>
                <a:gridCol w="3656013">
                  <a:extLst>
                    <a:ext uri="{9D8B030D-6E8A-4147-A177-3AD203B41FA5}">
                      <a16:colId xmlns:a16="http://schemas.microsoft.com/office/drawing/2014/main" val="20002"/>
                    </a:ext>
                  </a:extLst>
                </a:gridCol>
              </a:tblGrid>
              <a:tr h="289562">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计算机科学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生命科学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2266">
                <a:tc>
                  <a:txBody>
                    <a:bodyPr/>
                    <a:lstStyle>
                      <a:lvl1pPr marL="469900" indent="-46990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469900" marR="0" lvl="0" indent="-46990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469900" marR="0" lvl="0" indent="-46990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2012</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469900" marR="0" lvl="0" indent="-46990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体细胞重编程技术；</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469900" marR="0" lvl="0" indent="-46990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“垃圾”</a:t>
                      </a: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DNA</a:t>
                      </a:r>
                      <a:r>
                        <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得到正名</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4969">
                <a:tc>
                  <a:txBody>
                    <a:bodyPr/>
                    <a:lstStyle>
                      <a:lvl1pPr marL="469900" indent="-46990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我国“天河二号”超越美图“</a:t>
                      </a: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Titan</a:t>
                      </a:r>
                      <a:r>
                        <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号”，再次成为全球运算速度最快的超级计算机</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endPar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469900" marR="0" lvl="0" indent="-46990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2013</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zh-CN"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CRISPR</a:t>
                      </a:r>
                      <a:r>
                        <a:rPr kumimoji="0" lang="zh-CN" altLang="en-US"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基因编辑技术将成为基因编辑的常用工具</a:t>
                      </a:r>
                      <a:endParaRPr kumimoji="0" lang="en-GB" altLang="zh-CN"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3175">
                <a:tc>
                  <a:txBody>
                    <a:bodyPr/>
                    <a:lstStyle>
                      <a:lvl1pPr marL="469900" indent="-46990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endParaRPr kumimoji="0" lang="en-GB"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469900" marR="0" lvl="0" indent="-46990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2014</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zh-CN" altLang="en-US"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癌症的</a:t>
                      </a: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CAR-T</a:t>
                      </a:r>
                      <a:r>
                        <a:rPr kumimoji="0" lang="zh-CN" altLang="en-US"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疗法和</a:t>
                      </a: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HIV</a:t>
                      </a:r>
                      <a:r>
                        <a:rPr kumimoji="0" lang="zh-CN" altLang="en-US"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a:t>
                      </a: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a:t>
                      </a:r>
                      <a:r>
                        <a:rPr kumimoji="0" lang="zh-CN" altLang="en-US"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细胞疗法</a:t>
                      </a:r>
                      <a:endParaRPr kumimoji="0" lang="en-GB" altLang="en-US" sz="14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2266">
                <a:tc>
                  <a:txBody>
                    <a:bodyPr/>
                    <a:lstStyle>
                      <a:lvl1pPr marL="469900" indent="-46990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endParaRPr kumimoji="0" lang="en-GB"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469900" marR="0" lvl="0" indent="-46990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zh-CN"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Roadmap Epigenomics Program</a:t>
                      </a:r>
                      <a:r>
                        <a:rPr kumimoji="0" lang="zh-CN" altLang="en-US"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发布表观基因组图谱</a:t>
                      </a:r>
                      <a:endParaRPr kumimoji="0" lang="en-GB"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43069">
                <a:tc>
                  <a:txBody>
                    <a:bodyPr/>
                    <a:lstStyle>
                      <a:lvl1pPr marL="469900" indent="-46990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0" marR="0" lvl="0" indent="0" algn="l" defTabSz="914400" rtl="0" eaLnBrk="1" fontAlgn="base" latinLnBrk="0" hangingPunct="1">
                        <a:lnSpc>
                          <a:spcPct val="100000"/>
                        </a:lnSpc>
                        <a:spcBef>
                          <a:spcPts val="300"/>
                        </a:spcBef>
                        <a:spcAft>
                          <a:spcPct val="0"/>
                        </a:spcAft>
                        <a:buClr>
                          <a:srgbClr val="A04DA3"/>
                        </a:buClr>
                        <a:buSzTx/>
                        <a:buFont typeface="Georgia" panose="02040502050405020303" pitchFamily="18" charset="0"/>
                        <a:buNone/>
                        <a:tabLst/>
                        <a:defRPr/>
                      </a:pPr>
                      <a:r>
                        <a:rPr kumimoji="0" lang="zh-CN" altLang="en-US"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基于强化学习的</a:t>
                      </a:r>
                      <a:r>
                        <a:rPr kumimoji="0" lang="en-US" altLang="zh-CN" sz="1400" b="0" i="0" u="none" strike="noStrike" cap="none" normalizeH="0" baseline="0" dirty="0" err="1">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AlphaGO</a:t>
                      </a:r>
                      <a:r>
                        <a:rPr kumimoji="0" lang="zh-CN" altLang="en-US"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程序击败围棋世界冠军；采用国产核心处理器的“神威</a:t>
                      </a:r>
                      <a:r>
                        <a:rPr kumimoji="0" lang="en-US" altLang="zh-CN"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太湖之光”超过“天河二号”成为世界上运算速度最快的超级计算机，理论最佳性能约提升一倍。</a:t>
                      </a:r>
                      <a:endParaRPr kumimoji="0" lang="en-GB" altLang="zh-CN"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9900" indent="-469900">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469900" marR="0" lvl="0" indent="-46990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2016</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300"/>
                        </a:spcBef>
                        <a:buClr>
                          <a:srgbClr val="A04DA3"/>
                        </a:buClr>
                        <a:buFont typeface="Georgia" panose="02040502050405020303" pitchFamily="18" charset="0"/>
                        <a:defRPr sz="2400">
                          <a:solidFill>
                            <a:schemeClr val="tx1"/>
                          </a:solidFill>
                          <a:latin typeface="Georgia" panose="02040502050405020303" pitchFamily="18" charset="0"/>
                          <a:ea typeface="宋体" panose="02010600030101010101" pitchFamily="2" charset="-122"/>
                        </a:defRPr>
                      </a:lvl1pPr>
                      <a:lvl2pPr marL="742950" indent="-285750">
                        <a:spcBef>
                          <a:spcPts val="300"/>
                        </a:spcBef>
                        <a:buClr>
                          <a:schemeClr val="accent2"/>
                        </a:buClr>
                        <a:buFont typeface="Georgia" panose="02040502050405020303" pitchFamily="18" charset="0"/>
                        <a:defRPr sz="2200">
                          <a:solidFill>
                            <a:schemeClr val="accent2"/>
                          </a:solidFill>
                          <a:latin typeface="Georgia" panose="02040502050405020303" pitchFamily="18" charset="0"/>
                          <a:ea typeface="宋体" panose="02010600030101010101" pitchFamily="2" charset="-122"/>
                        </a:defRPr>
                      </a:lvl2pPr>
                      <a:lvl3pPr marL="11430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3pPr>
                      <a:lvl4pPr marL="1600200" indent="-228600">
                        <a:spcBef>
                          <a:spcPts val="300"/>
                        </a:spcBef>
                        <a:buClr>
                          <a:schemeClr val="accent1"/>
                        </a:buClr>
                        <a:buFont typeface="Wingdings 2" panose="05020102010507070707" pitchFamily="18" charset="2"/>
                        <a:defRPr sz="2000">
                          <a:solidFill>
                            <a:schemeClr val="accent1"/>
                          </a:solidFill>
                          <a:latin typeface="Georgia" panose="02040502050405020303" pitchFamily="18" charset="0"/>
                          <a:ea typeface="宋体" panose="02010600030101010101" pitchFamily="2" charset="-122"/>
                        </a:defRPr>
                      </a:lvl4pPr>
                      <a:lvl5pPr marL="2057400" indent="-228600">
                        <a:spcBef>
                          <a:spcPts val="300"/>
                        </a:spcBef>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5pPr>
                      <a:lvl6pPr marL="25146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6pPr>
                      <a:lvl7pPr marL="29718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7pPr>
                      <a:lvl8pPr marL="34290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8pPr>
                      <a:lvl9pPr marL="3886200" indent="-228600" eaLnBrk="0" fontAlgn="base" hangingPunct="0">
                        <a:spcBef>
                          <a:spcPts val="300"/>
                        </a:spcBef>
                        <a:spcAft>
                          <a:spcPct val="0"/>
                        </a:spcAft>
                        <a:buClr>
                          <a:srgbClr val="A04DA3"/>
                        </a:buClr>
                        <a:buFont typeface="Georgia" panose="02040502050405020303" pitchFamily="18" charset="0"/>
                        <a:defRPr>
                          <a:solidFill>
                            <a:srgbClr val="A04DA3"/>
                          </a:solidFill>
                          <a:latin typeface="Georgia" panose="020405020504050203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中国国家基因库</a:t>
                      </a: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CNGB</a:t>
                      </a:r>
                      <a:r>
                        <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正式运营</a:t>
                      </a:r>
                      <a:endParaRPr kumimoji="0" lang="en-GB" altLang="zh-CN" sz="1400" b="0" i="0" u="none" strike="sng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02432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661058"/>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生物信息学大事记</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七</a:t>
            </a:r>
            <a:r>
              <a:rPr lang="en-US" altLang="zh-CN" sz="2400" dirty="0">
                <a:latin typeface="华文楷体" panose="02010600040101010101" pitchFamily="2" charset="-122"/>
                <a:ea typeface="华文楷体" panose="02010600040101010101" pitchFamily="2" charset="-122"/>
              </a:rPr>
              <a:t>)</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第一节：生物信息学的发展历史</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680528"/>
            <a:ext cx="1120661" cy="486238"/>
          </a:xfrm>
          <a:prstGeom prst="rect">
            <a:avLst/>
          </a:prstGeom>
        </p:spPr>
      </p:pic>
      <p:sp>
        <p:nvSpPr>
          <p:cNvPr id="20" name="灯片编号占位符 19"/>
          <p:cNvSpPr>
            <a:spLocks noGrp="1"/>
          </p:cNvSpPr>
          <p:nvPr>
            <p:ph type="sldNum" sz="quarter" idx="12"/>
          </p:nvPr>
        </p:nvSpPr>
        <p:spPr>
          <a:xfrm>
            <a:off x="8531604" y="6492875"/>
            <a:ext cx="436227" cy="365125"/>
          </a:xfrm>
        </p:spPr>
        <p:txBody>
          <a:bodyPr/>
          <a:lstStyle/>
          <a:p>
            <a:pPr algn="ctr"/>
            <a:fld id="{7A9B8ABA-E741-4B5A-BC12-4FB7471CFE15}" type="slidenum">
              <a:rPr lang="zh-CN" altLang="en-US" smtClean="0"/>
              <a:pPr algn="ctr"/>
              <a:t>13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oup 3">
            <a:extLst>
              <a:ext uri="{FF2B5EF4-FFF2-40B4-BE49-F238E27FC236}">
                <a16:creationId xmlns:a16="http://schemas.microsoft.com/office/drawing/2014/main" id="{BFC3ACF2-C1DC-4705-A442-5D8E2C5A019E}"/>
              </a:ext>
            </a:extLst>
          </p:cNvPr>
          <p:cNvGraphicFramePr>
            <a:graphicFrameLocks noGrp="1"/>
          </p:cNvGraphicFramePr>
          <p:nvPr>
            <p:extLst>
              <p:ext uri="{D42A27DB-BD31-4B8C-83A1-F6EECF244321}">
                <p14:modId xmlns:p14="http://schemas.microsoft.com/office/powerpoint/2010/main" val="1679019619"/>
              </p:ext>
            </p:extLst>
          </p:nvPr>
        </p:nvGraphicFramePr>
        <p:xfrm>
          <a:off x="570450" y="1474277"/>
          <a:ext cx="8179267" cy="3533060"/>
        </p:xfrm>
        <a:graphic>
          <a:graphicData uri="http://schemas.openxmlformats.org/drawingml/2006/table">
            <a:tbl>
              <a:tblPr/>
              <a:tblGrid>
                <a:gridCol w="3403012">
                  <a:extLst>
                    <a:ext uri="{9D8B030D-6E8A-4147-A177-3AD203B41FA5}">
                      <a16:colId xmlns:a16="http://schemas.microsoft.com/office/drawing/2014/main" val="20000"/>
                    </a:ext>
                  </a:extLst>
                </a:gridCol>
                <a:gridCol w="597019">
                  <a:extLst>
                    <a:ext uri="{9D8B030D-6E8A-4147-A177-3AD203B41FA5}">
                      <a16:colId xmlns:a16="http://schemas.microsoft.com/office/drawing/2014/main" val="20001"/>
                    </a:ext>
                  </a:extLst>
                </a:gridCol>
                <a:gridCol w="4179236">
                  <a:extLst>
                    <a:ext uri="{9D8B030D-6E8A-4147-A177-3AD203B41FA5}">
                      <a16:colId xmlns:a16="http://schemas.microsoft.com/office/drawing/2014/main" val="20002"/>
                    </a:ext>
                  </a:extLst>
                </a:gridCol>
              </a:tblGrid>
              <a:tr h="220088">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计算机科学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生命科学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8955">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defRPr/>
                      </a:pPr>
                      <a:r>
                        <a:rPr kumimoji="0" lang="zh-CN" altLang="en-US" sz="1400" b="0" i="0" u="none" strike="noStrike" kern="1200"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光量子计算机诞生</a:t>
                      </a:r>
                      <a:endParaRPr kumimoji="0" lang="en-GB" altLang="zh-CN" sz="1400" b="0" i="0" u="none" strike="noStrike" kern="1200"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endParaRPr kumimoji="0" lang="en-GB" altLang="zh-CN"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3010" marB="330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2017</a:t>
                      </a:r>
                    </a:p>
                  </a:txBody>
                  <a:tcPr marL="68580" marR="68580" marT="33010" marB="330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anose="02040502050405020303" pitchFamily="18" charset="0"/>
                        <a:buNone/>
                        <a:tabLst/>
                      </a:pPr>
                      <a:r>
                        <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人类细胞图谱计划启动；</a:t>
                      </a:r>
                    </a:p>
                    <a:p>
                      <a:pPr marL="0" marR="0" lvl="0" indent="0" algn="l" defTabSz="914400" rtl="0" eaLnBrk="1" fontAlgn="base" latinLnBrk="0" hangingPunct="1">
                        <a:lnSpc>
                          <a:spcPct val="100000"/>
                        </a:lnSpc>
                        <a:spcBef>
                          <a:spcPts val="300"/>
                        </a:spcBef>
                        <a:spcAft>
                          <a:spcPct val="0"/>
                        </a:spcAft>
                        <a:buClr>
                          <a:srgbClr val="A04DA3"/>
                        </a:buClr>
                        <a:buSzTx/>
                        <a:buFont typeface="Georgia" panose="02040502050405020303" pitchFamily="18" charset="0"/>
                        <a:buNone/>
                        <a:tabLst/>
                      </a:pPr>
                      <a:r>
                        <a:rPr kumimoji="0"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首次合成包含两种人工碱基的生命体</a:t>
                      </a:r>
                    </a:p>
                    <a:p>
                      <a:pPr marL="0" marR="0" lvl="0" indent="0" algn="l" defTabSz="914400" rtl="0" eaLnBrk="1" fontAlgn="base" latinLnBrk="0" hangingPunct="1">
                        <a:lnSpc>
                          <a:spcPct val="100000"/>
                        </a:lnSpc>
                        <a:spcBef>
                          <a:spcPts val="300"/>
                        </a:spcBef>
                        <a:spcAft>
                          <a:spcPct val="0"/>
                        </a:spcAft>
                        <a:buClr>
                          <a:srgbClr val="A04DA3"/>
                        </a:buClr>
                        <a:buSzTx/>
                        <a:buFont typeface="Georgia" panose="02040502050405020303" pitchFamily="18" charset="0"/>
                        <a:buNone/>
                        <a:tabLst/>
                      </a:pPr>
                      <a:endParaRPr kumimoji="0" lang="zh-CN" altLang="en-US" sz="1400" b="0" i="0" u="none" strike="sng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3010" marB="330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8955">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defRPr/>
                      </a:pPr>
                      <a:r>
                        <a:rPr lang="zh-CN" altLang="en-US"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我国新一代“</a:t>
                      </a:r>
                      <a:r>
                        <a:rPr lang="en-US" altLang="zh-CN"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a:t>
                      </a:r>
                      <a:r>
                        <a:rPr lang="zh-CN" altLang="en-US"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级超算”“天河三号”原型机首次亮相</a:t>
                      </a:r>
                      <a:endParaRPr kumimoji="0" lang="en-GB" altLang="zh-CN"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endParaRPr kumimoji="0" lang="en-GB" altLang="zh-CN"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3010" marB="330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defRPr/>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2018</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endPar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3010" marB="330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anose="02040502050405020303" pitchFamily="18" charset="0"/>
                        <a:buNone/>
                        <a:tabLst/>
                      </a:pPr>
                      <a:r>
                        <a:rPr lang="zh-CN" altLang="en-US" sz="1400" b="0" i="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单细胞水平细胞谱系追踪技术；</a:t>
                      </a:r>
                      <a:r>
                        <a:rPr lang="zh-CN" altLang="en-US"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世界首例单条染色体真核细胞出现；历经</a:t>
                      </a:r>
                      <a:r>
                        <a:rPr lang="en-US" altLang="zh-CN"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a:t>
                      </a:r>
                      <a:r>
                        <a:rPr lang="zh-CN" altLang="en-US"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年小麦基因组图谱绘制完成</a:t>
                      </a:r>
                      <a:endParaRPr lang="en-US" altLang="zh-CN" sz="1400" b="0" i="0"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ts val="300"/>
                        </a:spcBef>
                        <a:spcAft>
                          <a:spcPct val="0"/>
                        </a:spcAft>
                        <a:buClr>
                          <a:srgbClr val="A04DA3"/>
                        </a:buClr>
                        <a:buSzTx/>
                        <a:buFont typeface="Georgia" panose="02040502050405020303" pitchFamily="18" charset="0"/>
                        <a:buNone/>
                        <a:tabLst/>
                      </a:pPr>
                      <a:r>
                        <a:rPr lang="zh-CN" altLang="en-US" sz="1400" b="1" i="0" strike="sng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基因编辑婴儿</a:t>
                      </a:r>
                      <a:endParaRPr kumimoji="0" lang="zh-CN" altLang="en-US" sz="1400" b="0" i="0" u="none" strike="sng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ts val="300"/>
                        </a:spcBef>
                        <a:spcAft>
                          <a:spcPct val="0"/>
                        </a:spcAft>
                        <a:buClr>
                          <a:srgbClr val="A04DA3"/>
                        </a:buClr>
                        <a:buSzTx/>
                        <a:buFont typeface="Georgia" panose="02040502050405020303" pitchFamily="18" charset="0"/>
                        <a:buNone/>
                        <a:tabLst/>
                      </a:pPr>
                      <a:endParaRPr kumimoji="0" lang="zh-CN" altLang="en-US" sz="1400" b="0" i="0" u="none" strike="sng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3010" marB="330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8955">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defRPr/>
                      </a:pPr>
                      <a:r>
                        <a:rPr lang="zh-CN" altLang="en-US"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新型类脑计算芯片</a:t>
                      </a:r>
                      <a:r>
                        <a:rPr lang="en-US" altLang="zh-CN"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天机芯”芯片的研发成功；中国正式进入</a:t>
                      </a:r>
                      <a:r>
                        <a:rPr lang="en-US" altLang="zh-CN"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5G</a:t>
                      </a:r>
                      <a:r>
                        <a:rPr lang="zh-CN" altLang="en-US"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商用元年</a:t>
                      </a:r>
                      <a:endParaRPr kumimoji="0" lang="en-GB" altLang="zh-CN"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endParaRPr kumimoji="0" lang="en-GB" altLang="zh-CN"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3010" marB="330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defRPr/>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2019</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endPar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3010" marB="330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anose="02040502050405020303" pitchFamily="18" charset="0"/>
                        <a:buNone/>
                        <a:tabLst/>
                        <a:defRPr/>
                      </a:pPr>
                      <a:r>
                        <a:rPr lang="en-US" altLang="zh-CN"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Prime</a:t>
                      </a:r>
                      <a:r>
                        <a:rPr lang="zh-CN" altLang="en-US"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编辑技术（先导编辑）；</a:t>
                      </a:r>
                      <a:r>
                        <a:rPr lang="en-US" altLang="zh-CN"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DNA</a:t>
                      </a:r>
                      <a:r>
                        <a:rPr lang="zh-CN" altLang="en-US"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显微镜研制成功；新型人造</a:t>
                      </a:r>
                      <a:r>
                        <a:rPr lang="en-US" altLang="zh-CN"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DNA</a:t>
                      </a:r>
                      <a:r>
                        <a:rPr lang="zh-CN" altLang="en-US"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结构信息密度可加倍</a:t>
                      </a:r>
                      <a:endParaRPr kumimoji="0" lang="zh-CN" altLang="en-US" sz="1400" b="0" i="0" u="none" strike="sng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ts val="300"/>
                        </a:spcBef>
                        <a:spcAft>
                          <a:spcPct val="0"/>
                        </a:spcAft>
                        <a:buClr>
                          <a:srgbClr val="A04DA3"/>
                        </a:buClr>
                        <a:buSzTx/>
                        <a:buFont typeface="Georgia" panose="02040502050405020303" pitchFamily="18" charset="0"/>
                        <a:buNone/>
                        <a:tabLst/>
                      </a:pPr>
                      <a:endParaRPr kumimoji="0" lang="zh-CN" altLang="en-US" sz="1400" b="0" i="0" u="none" strike="sng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3010" marB="330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500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zh-CN" altLang="en-US"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基于深度学习的</a:t>
                      </a:r>
                      <a:r>
                        <a:rPr kumimoji="0" lang="en-US" altLang="zh-CN" sz="1400" b="0" i="0" u="none" strike="noStrike" cap="none" normalizeH="0" baseline="0" dirty="0" err="1">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AlphaFold</a:t>
                      </a:r>
                      <a:r>
                        <a:rPr kumimoji="0" lang="zh-CN" altLang="en-US"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解决蛋白质折叠难题</a:t>
                      </a:r>
                      <a:endParaRPr kumimoji="0" lang="en-GB" altLang="zh-CN" sz="14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3010" marB="330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anose="05000000000000000000" pitchFamily="2" charset="2"/>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2020</a:t>
                      </a:r>
                    </a:p>
                  </a:txBody>
                  <a:tcPr marL="68580" marR="68580" marT="33010" marB="330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rgbClr val="A04DA3"/>
                        </a:buClr>
                        <a:buSzTx/>
                        <a:buFont typeface="Georgia" panose="02040502050405020303" pitchFamily="18" charset="0"/>
                        <a:buNone/>
                        <a:tabLst/>
                      </a:pPr>
                      <a:r>
                        <a:rPr kumimoji="0" lang="zh-CN" altLang="en-US"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首张人类细胞图谱公布；</a:t>
                      </a:r>
                      <a:r>
                        <a:rPr kumimoji="0" lang="en-US" altLang="zh-CN"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CRISPR</a:t>
                      </a:r>
                      <a:r>
                        <a:rPr kumimoji="0" lang="zh-CN" altLang="en-US"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基因编辑技术首次用于临床治疗；</a:t>
                      </a:r>
                      <a:r>
                        <a:rPr kumimoji="0" lang="en-US" altLang="zh-CN"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mRNA</a:t>
                      </a:r>
                      <a:r>
                        <a:rPr kumimoji="0" lang="zh-CN" altLang="en-US" sz="1400" b="0" i="0" u="none" strike="noStrike"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疫苗首次投入使用</a:t>
                      </a:r>
                    </a:p>
                  </a:txBody>
                  <a:tcPr marL="68580" marR="68580" marT="33010" marB="330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6827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右 3">
            <a:extLst>
              <a:ext uri="{FF2B5EF4-FFF2-40B4-BE49-F238E27FC236}">
                <a16:creationId xmlns:a16="http://schemas.microsoft.com/office/drawing/2014/main" id="{83628898-4650-75B7-6991-E6276B21B9D0}"/>
              </a:ext>
            </a:extLst>
          </p:cNvPr>
          <p:cNvSpPr/>
          <p:nvPr/>
        </p:nvSpPr>
        <p:spPr>
          <a:xfrm>
            <a:off x="0" y="3622001"/>
            <a:ext cx="9143040" cy="368938"/>
          </a:xfrm>
          <a:prstGeom prst="rightArrow">
            <a:avLst/>
          </a:prstGeom>
          <a:solidFill>
            <a:srgbClr val="7030A0"/>
          </a:solidFill>
          <a:ln>
            <a:solidFill>
              <a:srgbClr val="0033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a:ln>
                  <a:solidFill>
                    <a:schemeClr val="bg1"/>
                  </a:solidFill>
                </a:ln>
                <a:solidFill>
                  <a:schemeClr val="bg1"/>
                </a:solidFill>
                <a:effectLst>
                  <a:outerShdw blurRad="50800" dist="50800" dir="14400000" algn="ctr" rotWithShape="0">
                    <a:srgbClr val="000000">
                      <a:alpha val="43137"/>
                    </a:srgbClr>
                  </a:outerShdw>
                  <a:reflection stA="45000" endPos="65000" dist="12700" dir="5400000" sy="-100000" algn="bl" rotWithShape="0"/>
                </a:effectLst>
              </a:rPr>
              <a:t>1943    1953    1965   1975/6    1987/8    1990/1   1993/4   1996 /7   2002   2005/6  2009    2014  2019  2022</a:t>
            </a:r>
            <a:endParaRPr lang="zh-CN" altLang="en-US" sz="1200" dirty="0">
              <a:ln>
                <a:solidFill>
                  <a:schemeClr val="bg1"/>
                </a:solidFill>
              </a:ln>
              <a:solidFill>
                <a:schemeClr val="bg1"/>
              </a:solidFill>
              <a:effectLst>
                <a:outerShdw blurRad="50800" dist="50800" dir="14400000" algn="ctr" rotWithShape="0">
                  <a:srgbClr val="000000">
                    <a:alpha val="43137"/>
                  </a:srgbClr>
                </a:outerShdw>
                <a:reflection stA="45000" endPos="65000" dist="12700" dir="5400000" sy="-100000" algn="bl" rotWithShape="0"/>
              </a:effectLst>
            </a:endParaRPr>
          </a:p>
        </p:txBody>
      </p:sp>
      <p:sp>
        <p:nvSpPr>
          <p:cNvPr id="19459" name="文本框 4">
            <a:extLst>
              <a:ext uri="{FF2B5EF4-FFF2-40B4-BE49-F238E27FC236}">
                <a16:creationId xmlns:a16="http://schemas.microsoft.com/office/drawing/2014/main" id="{8D6CAD36-4EA5-9929-CCEF-A49ACA3384FA}"/>
              </a:ext>
            </a:extLst>
          </p:cNvPr>
          <p:cNvSpPr txBox="1">
            <a:spLocks noChangeArrowheads="1"/>
          </p:cNvSpPr>
          <p:nvPr/>
        </p:nvSpPr>
        <p:spPr bwMode="auto">
          <a:xfrm>
            <a:off x="6524143" y="2783800"/>
            <a:ext cx="1146175" cy="3079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en-US" altLang="zh-CN" sz="1400">
                <a:solidFill>
                  <a:srgbClr val="FF0000"/>
                </a:solidFill>
                <a:latin typeface="Georgia" panose="02040502050405020303" pitchFamily="18" charset="0"/>
              </a:rPr>
              <a:t>scRNA-seq</a:t>
            </a:r>
            <a:endParaRPr lang="zh-CN" altLang="en-US" sz="1400">
              <a:solidFill>
                <a:srgbClr val="FF0000"/>
              </a:solidFill>
              <a:latin typeface="Georgia" panose="02040502050405020303" pitchFamily="18" charset="0"/>
            </a:endParaRPr>
          </a:p>
        </p:txBody>
      </p:sp>
      <p:sp>
        <p:nvSpPr>
          <p:cNvPr id="19460" name="文本框 8">
            <a:extLst>
              <a:ext uri="{FF2B5EF4-FFF2-40B4-BE49-F238E27FC236}">
                <a16:creationId xmlns:a16="http://schemas.microsoft.com/office/drawing/2014/main" id="{B91E6B45-3210-9865-FA58-2A1A64665D8B}"/>
              </a:ext>
            </a:extLst>
          </p:cNvPr>
          <p:cNvSpPr txBox="1">
            <a:spLocks noChangeArrowheads="1"/>
          </p:cNvSpPr>
          <p:nvPr/>
        </p:nvSpPr>
        <p:spPr bwMode="auto">
          <a:xfrm>
            <a:off x="3884131" y="2098000"/>
            <a:ext cx="1039812" cy="9540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en-US" altLang="zh-CN" sz="1400">
                <a:solidFill>
                  <a:srgbClr val="333333"/>
                </a:solidFill>
                <a:latin typeface="Tahoma" panose="020B0604030504040204" pitchFamily="34" charset="0"/>
              </a:rPr>
              <a:t>microRNA</a:t>
            </a:r>
          </a:p>
          <a:p>
            <a:pPr algn="ctr"/>
            <a:r>
              <a:rPr lang="en-US" altLang="zh-CN" sz="1400">
                <a:solidFill>
                  <a:srgbClr val="333333"/>
                </a:solidFill>
                <a:latin typeface="Tahoma" panose="020B0604030504040204" pitchFamily="34" charset="0"/>
              </a:rPr>
              <a:t>Proteome</a:t>
            </a:r>
          </a:p>
          <a:p>
            <a:pPr algn="ctr"/>
            <a:r>
              <a:rPr lang="en-US" altLang="zh-CN" sz="1400">
                <a:solidFill>
                  <a:srgbClr val="333333"/>
                </a:solidFill>
                <a:latin typeface="Tahoma" panose="020B0604030504040204" pitchFamily="34" charset="0"/>
              </a:rPr>
              <a:t>GCB</a:t>
            </a:r>
            <a:r>
              <a:rPr lang="zh-CN" altLang="en-US" sz="1400">
                <a:solidFill>
                  <a:srgbClr val="333333"/>
                </a:solidFill>
                <a:latin typeface="Tahoma" panose="020B0604030504040204" pitchFamily="34" charset="0"/>
              </a:rPr>
              <a:t>会议</a:t>
            </a:r>
            <a:endParaRPr lang="en-US" altLang="zh-CN" sz="1400">
              <a:solidFill>
                <a:srgbClr val="333333"/>
              </a:solidFill>
              <a:latin typeface="Tahoma" panose="020B0604030504040204" pitchFamily="34" charset="0"/>
            </a:endParaRPr>
          </a:p>
          <a:p>
            <a:pPr algn="ctr"/>
            <a:r>
              <a:rPr lang="en-US" altLang="zh-CN" sz="1400">
                <a:solidFill>
                  <a:srgbClr val="333333"/>
                </a:solidFill>
                <a:latin typeface="Tahoma" panose="020B0604030504040204" pitchFamily="34" charset="0"/>
              </a:rPr>
              <a:t>ISMB</a:t>
            </a:r>
            <a:r>
              <a:rPr lang="zh-CN" altLang="en-US" sz="1400">
                <a:solidFill>
                  <a:srgbClr val="333333"/>
                </a:solidFill>
                <a:latin typeface="Tahoma" panose="020B0604030504040204" pitchFamily="34" charset="0"/>
              </a:rPr>
              <a:t>会议</a:t>
            </a:r>
            <a:endParaRPr lang="zh-CN" altLang="en-US" sz="1400">
              <a:latin typeface="Georgia" panose="02040502050405020303" pitchFamily="18" charset="0"/>
            </a:endParaRPr>
          </a:p>
        </p:txBody>
      </p:sp>
      <p:sp>
        <p:nvSpPr>
          <p:cNvPr id="19461" name="文本框 9">
            <a:extLst>
              <a:ext uri="{FF2B5EF4-FFF2-40B4-BE49-F238E27FC236}">
                <a16:creationId xmlns:a16="http://schemas.microsoft.com/office/drawing/2014/main" id="{B2DFF750-1359-E1D6-3798-4FD51184B2B5}"/>
              </a:ext>
            </a:extLst>
          </p:cNvPr>
          <p:cNvSpPr txBox="1">
            <a:spLocks noChangeArrowheads="1"/>
          </p:cNvSpPr>
          <p:nvPr/>
        </p:nvSpPr>
        <p:spPr bwMode="auto">
          <a:xfrm>
            <a:off x="1679093" y="4458613"/>
            <a:ext cx="1133475" cy="95408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en-US" altLang="zh-CN" sz="1400">
                <a:solidFill>
                  <a:srgbClr val="333333"/>
                </a:solidFill>
                <a:latin typeface="Tahoma" panose="020B0604030504040204" pitchFamily="34" charset="0"/>
              </a:rPr>
              <a:t>Sanger</a:t>
            </a:r>
            <a:r>
              <a:rPr lang="zh-CN" altLang="en-US" sz="1400">
                <a:solidFill>
                  <a:srgbClr val="333333"/>
                </a:solidFill>
                <a:latin typeface="Tahoma" panose="020B0604030504040204" pitchFamily="34" charset="0"/>
              </a:rPr>
              <a:t>测序</a:t>
            </a:r>
            <a:endParaRPr lang="en-US" altLang="zh-CN" sz="1400">
              <a:solidFill>
                <a:srgbClr val="333333"/>
              </a:solidFill>
              <a:latin typeface="Tahoma" panose="020B0604030504040204" pitchFamily="34" charset="0"/>
            </a:endParaRPr>
          </a:p>
          <a:p>
            <a:pPr algn="ctr"/>
            <a:r>
              <a:rPr lang="en-US" altLang="zh-CN" sz="1400">
                <a:solidFill>
                  <a:srgbClr val="333333"/>
                </a:solidFill>
                <a:latin typeface="Tahoma" panose="020B0604030504040204" pitchFamily="34" charset="0"/>
              </a:rPr>
              <a:t>circRNA</a:t>
            </a:r>
          </a:p>
          <a:p>
            <a:pPr algn="ctr"/>
            <a:r>
              <a:rPr lang="zh-CN" altLang="en-US" sz="1400">
                <a:solidFill>
                  <a:srgbClr val="333333"/>
                </a:solidFill>
                <a:latin typeface="Tahoma" panose="020B0604030504040204" pitchFamily="34" charset="0"/>
              </a:rPr>
              <a:t>微软公司</a:t>
            </a:r>
            <a:endParaRPr lang="en-US" altLang="zh-CN" sz="1400">
              <a:solidFill>
                <a:srgbClr val="333333"/>
              </a:solidFill>
              <a:latin typeface="Tahoma" panose="020B0604030504040204" pitchFamily="34" charset="0"/>
            </a:endParaRPr>
          </a:p>
          <a:p>
            <a:pPr algn="ctr"/>
            <a:r>
              <a:rPr lang="zh-CN" altLang="en-US" sz="1400">
                <a:solidFill>
                  <a:srgbClr val="333333"/>
                </a:solidFill>
                <a:latin typeface="Tahoma" panose="020B0604030504040204" pitchFamily="34" charset="0"/>
              </a:rPr>
              <a:t>苹果公司</a:t>
            </a:r>
            <a:endParaRPr lang="zh-CN" altLang="en-US" sz="1400">
              <a:latin typeface="Georgia" panose="02040502050405020303" pitchFamily="18" charset="0"/>
            </a:endParaRPr>
          </a:p>
        </p:txBody>
      </p:sp>
      <p:sp>
        <p:nvSpPr>
          <p:cNvPr id="19462" name="文本框 13">
            <a:extLst>
              <a:ext uri="{FF2B5EF4-FFF2-40B4-BE49-F238E27FC236}">
                <a16:creationId xmlns:a16="http://schemas.microsoft.com/office/drawing/2014/main" id="{186C8AC3-F677-FF4F-EE44-8D5BA86B79AA}"/>
              </a:ext>
            </a:extLst>
          </p:cNvPr>
          <p:cNvSpPr txBox="1">
            <a:spLocks noChangeArrowheads="1"/>
          </p:cNvSpPr>
          <p:nvPr/>
        </p:nvSpPr>
        <p:spPr bwMode="auto">
          <a:xfrm>
            <a:off x="94768" y="2532975"/>
            <a:ext cx="1298575" cy="5238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zh-CN" altLang="en-US" sz="1400">
                <a:latin typeface="Georgia" panose="02040502050405020303" pitchFamily="18" charset="0"/>
              </a:rPr>
              <a:t>电子管计算机</a:t>
            </a:r>
            <a:endParaRPr lang="en-US" altLang="zh-CN" sz="1400">
              <a:latin typeface="Georgia" panose="02040502050405020303" pitchFamily="18" charset="0"/>
            </a:endParaRPr>
          </a:p>
          <a:p>
            <a:pPr algn="ctr"/>
            <a:r>
              <a:rPr lang="en-US" altLang="zh-CN" sz="1400">
                <a:latin typeface="Georgia" panose="02040502050405020303" pitchFamily="18" charset="0"/>
              </a:rPr>
              <a:t>DNA</a:t>
            </a:r>
            <a:r>
              <a:rPr lang="zh-CN" altLang="en-US" sz="1400">
                <a:latin typeface="Georgia" panose="02040502050405020303" pitchFamily="18" charset="0"/>
              </a:rPr>
              <a:t>的</a:t>
            </a:r>
            <a:r>
              <a:rPr lang="en-US" altLang="zh-CN" sz="1400">
                <a:latin typeface="Georgia" panose="02040502050405020303" pitchFamily="18" charset="0"/>
              </a:rPr>
              <a:t>X</a:t>
            </a:r>
            <a:r>
              <a:rPr lang="zh-CN" altLang="en-US" sz="1400">
                <a:latin typeface="Georgia" panose="02040502050405020303" pitchFamily="18" charset="0"/>
              </a:rPr>
              <a:t>衍射</a:t>
            </a:r>
          </a:p>
        </p:txBody>
      </p:sp>
      <p:sp>
        <p:nvSpPr>
          <p:cNvPr id="19463" name="文本框 14">
            <a:extLst>
              <a:ext uri="{FF2B5EF4-FFF2-40B4-BE49-F238E27FC236}">
                <a16:creationId xmlns:a16="http://schemas.microsoft.com/office/drawing/2014/main" id="{C08BC8A4-69AA-B44B-0DF0-A0F77A654E0D}"/>
              </a:ext>
            </a:extLst>
          </p:cNvPr>
          <p:cNvSpPr txBox="1">
            <a:spLocks noChangeArrowheads="1"/>
          </p:cNvSpPr>
          <p:nvPr/>
        </p:nvSpPr>
        <p:spPr bwMode="auto">
          <a:xfrm>
            <a:off x="386868" y="4458613"/>
            <a:ext cx="1133475" cy="3079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en-US" altLang="zh-CN" sz="1400">
                <a:solidFill>
                  <a:srgbClr val="333333"/>
                </a:solidFill>
                <a:latin typeface="Tahoma" panose="020B0604030504040204" pitchFamily="34" charset="0"/>
              </a:rPr>
              <a:t>DNA</a:t>
            </a:r>
            <a:r>
              <a:rPr lang="zh-CN" altLang="en-US" sz="1400">
                <a:solidFill>
                  <a:srgbClr val="333333"/>
                </a:solidFill>
                <a:latin typeface="Tahoma" panose="020B0604030504040204" pitchFamily="34" charset="0"/>
              </a:rPr>
              <a:t>双螺旋</a:t>
            </a:r>
            <a:endParaRPr lang="zh-CN" altLang="en-US" sz="1400">
              <a:latin typeface="Georgia" panose="02040502050405020303" pitchFamily="18" charset="0"/>
            </a:endParaRPr>
          </a:p>
        </p:txBody>
      </p:sp>
      <p:sp>
        <p:nvSpPr>
          <p:cNvPr id="19464" name="文本框 15">
            <a:extLst>
              <a:ext uri="{FF2B5EF4-FFF2-40B4-BE49-F238E27FC236}">
                <a16:creationId xmlns:a16="http://schemas.microsoft.com/office/drawing/2014/main" id="{EC8BC102-6144-18B6-B1BC-CCD90E6E50DE}"/>
              </a:ext>
            </a:extLst>
          </p:cNvPr>
          <p:cNvSpPr txBox="1">
            <a:spLocks noChangeArrowheads="1"/>
          </p:cNvSpPr>
          <p:nvPr/>
        </p:nvSpPr>
        <p:spPr bwMode="auto">
          <a:xfrm>
            <a:off x="798031" y="1710650"/>
            <a:ext cx="1590675" cy="5238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zh-CN" altLang="en-US" sz="1400">
                <a:solidFill>
                  <a:srgbClr val="333333"/>
                </a:solidFill>
                <a:latin typeface="Tahoma" panose="020B0604030504040204" pitchFamily="34" charset="0"/>
              </a:rPr>
              <a:t>中国牛胰岛素</a:t>
            </a:r>
            <a:endParaRPr lang="en-US" altLang="zh-CN" sz="1400">
              <a:solidFill>
                <a:srgbClr val="333333"/>
              </a:solidFill>
              <a:latin typeface="Tahoma" panose="020B0604030504040204" pitchFamily="34" charset="0"/>
            </a:endParaRPr>
          </a:p>
          <a:p>
            <a:pPr algn="ctr"/>
            <a:r>
              <a:rPr lang="en-US" altLang="zh-CN" sz="1400">
                <a:solidFill>
                  <a:srgbClr val="333333"/>
                </a:solidFill>
                <a:latin typeface="Tahoma" panose="020B0604030504040204" pitchFamily="34" charset="0"/>
              </a:rPr>
              <a:t>Daghoff</a:t>
            </a:r>
            <a:r>
              <a:rPr lang="zh-CN" altLang="en-US" sz="1400">
                <a:solidFill>
                  <a:srgbClr val="333333"/>
                </a:solidFill>
                <a:latin typeface="Tahoma" panose="020B0604030504040204" pitchFamily="34" charset="0"/>
              </a:rPr>
              <a:t>蛋白序列</a:t>
            </a:r>
            <a:endParaRPr lang="zh-CN" altLang="en-US" sz="1400">
              <a:latin typeface="Georgia" panose="02040502050405020303" pitchFamily="18" charset="0"/>
            </a:endParaRPr>
          </a:p>
        </p:txBody>
      </p:sp>
      <p:sp>
        <p:nvSpPr>
          <p:cNvPr id="19465" name="文本框 16">
            <a:extLst>
              <a:ext uri="{FF2B5EF4-FFF2-40B4-BE49-F238E27FC236}">
                <a16:creationId xmlns:a16="http://schemas.microsoft.com/office/drawing/2014/main" id="{1D09FBAC-F03F-F131-C918-97022F6C2C2D}"/>
              </a:ext>
            </a:extLst>
          </p:cNvPr>
          <p:cNvSpPr txBox="1">
            <a:spLocks noChangeArrowheads="1"/>
          </p:cNvSpPr>
          <p:nvPr/>
        </p:nvSpPr>
        <p:spPr bwMode="auto">
          <a:xfrm>
            <a:off x="2474431" y="2315488"/>
            <a:ext cx="1033462" cy="73818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en-US" altLang="zh-CN" sz="1400">
                <a:solidFill>
                  <a:srgbClr val="333333"/>
                </a:solidFill>
                <a:latin typeface="Tahoma" panose="020B0604030504040204" pitchFamily="34" charset="0"/>
              </a:rPr>
              <a:t>Perl</a:t>
            </a:r>
          </a:p>
          <a:p>
            <a:pPr algn="ctr"/>
            <a:r>
              <a:rPr lang="en-US" altLang="zh-CN" sz="1400">
                <a:solidFill>
                  <a:srgbClr val="333333"/>
                </a:solidFill>
                <a:latin typeface="Tahoma" panose="020B0604030504040204" pitchFamily="34" charset="0"/>
              </a:rPr>
              <a:t>FASTA</a:t>
            </a:r>
          </a:p>
          <a:p>
            <a:pPr algn="ctr"/>
            <a:r>
              <a:rPr lang="en-US" altLang="zh-CN" sz="1400">
                <a:solidFill>
                  <a:srgbClr val="333333"/>
                </a:solidFill>
                <a:latin typeface="Tahoma" panose="020B0604030504040204" pitchFamily="34" charset="0"/>
              </a:rPr>
              <a:t>NCBI</a:t>
            </a:r>
            <a:r>
              <a:rPr lang="zh-CN" altLang="en-US" sz="1400">
                <a:solidFill>
                  <a:srgbClr val="333333"/>
                </a:solidFill>
                <a:latin typeface="Tahoma" panose="020B0604030504040204" pitchFamily="34" charset="0"/>
              </a:rPr>
              <a:t>成立</a:t>
            </a:r>
            <a:endParaRPr lang="zh-CN" altLang="en-US" sz="1400">
              <a:latin typeface="Georgia" panose="02040502050405020303" pitchFamily="18" charset="0"/>
            </a:endParaRPr>
          </a:p>
        </p:txBody>
      </p:sp>
      <p:sp>
        <p:nvSpPr>
          <p:cNvPr id="19466" name="文本框 17">
            <a:extLst>
              <a:ext uri="{FF2B5EF4-FFF2-40B4-BE49-F238E27FC236}">
                <a16:creationId xmlns:a16="http://schemas.microsoft.com/office/drawing/2014/main" id="{AF8F6093-437E-EF24-8585-C51199FC0D25}"/>
              </a:ext>
            </a:extLst>
          </p:cNvPr>
          <p:cNvSpPr txBox="1">
            <a:spLocks noChangeArrowheads="1"/>
          </p:cNvSpPr>
          <p:nvPr/>
        </p:nvSpPr>
        <p:spPr bwMode="auto">
          <a:xfrm>
            <a:off x="3287231" y="4450675"/>
            <a:ext cx="798512" cy="9540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en-US" altLang="zh-CN" sz="1400">
                <a:solidFill>
                  <a:srgbClr val="333333"/>
                </a:solidFill>
                <a:latin typeface="Tahoma" panose="020B0604030504040204" pitchFamily="34" charset="0"/>
              </a:rPr>
              <a:t>HGP</a:t>
            </a:r>
          </a:p>
          <a:p>
            <a:pPr algn="ctr"/>
            <a:r>
              <a:rPr lang="en-US" altLang="zh-CN" sz="1400">
                <a:solidFill>
                  <a:srgbClr val="333333"/>
                </a:solidFill>
                <a:latin typeface="Tahoma" panose="020B0604030504040204" pitchFamily="34" charset="0"/>
              </a:rPr>
              <a:t>BLAST</a:t>
            </a:r>
          </a:p>
          <a:p>
            <a:pPr algn="ctr"/>
            <a:r>
              <a:rPr lang="en-US" altLang="zh-CN" sz="1400">
                <a:solidFill>
                  <a:srgbClr val="333333"/>
                </a:solidFill>
                <a:latin typeface="Tahoma" panose="020B0604030504040204" pitchFamily="34" charset="0"/>
              </a:rPr>
              <a:t>Linux</a:t>
            </a:r>
          </a:p>
          <a:p>
            <a:pPr algn="ctr"/>
            <a:r>
              <a:rPr lang="en-US" altLang="zh-CN" sz="1400">
                <a:solidFill>
                  <a:srgbClr val="333333"/>
                </a:solidFill>
                <a:latin typeface="Tahoma" panose="020B0604030504040204" pitchFamily="34" charset="0"/>
              </a:rPr>
              <a:t>Python</a:t>
            </a:r>
            <a:endParaRPr lang="zh-CN" altLang="en-US" sz="1400">
              <a:latin typeface="Georgia" panose="02040502050405020303" pitchFamily="18" charset="0"/>
            </a:endParaRPr>
          </a:p>
        </p:txBody>
      </p:sp>
      <p:sp>
        <p:nvSpPr>
          <p:cNvPr id="19467" name="文本框 18">
            <a:extLst>
              <a:ext uri="{FF2B5EF4-FFF2-40B4-BE49-F238E27FC236}">
                <a16:creationId xmlns:a16="http://schemas.microsoft.com/office/drawing/2014/main" id="{192E3A70-3627-E62A-99D4-AB97900BC81A}"/>
              </a:ext>
            </a:extLst>
          </p:cNvPr>
          <p:cNvSpPr txBox="1">
            <a:spLocks noChangeArrowheads="1"/>
          </p:cNvSpPr>
          <p:nvPr/>
        </p:nvSpPr>
        <p:spPr bwMode="auto">
          <a:xfrm>
            <a:off x="4666768" y="4449088"/>
            <a:ext cx="1062038" cy="5238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en-US" altLang="zh-CN" sz="1400">
                <a:solidFill>
                  <a:srgbClr val="FF0000"/>
                </a:solidFill>
                <a:latin typeface="Tahoma" panose="020B0604030504040204" pitchFamily="34" charset="0"/>
              </a:rPr>
              <a:t>Affymetrix</a:t>
            </a:r>
          </a:p>
          <a:p>
            <a:pPr algn="ctr"/>
            <a:r>
              <a:rPr lang="zh-CN" altLang="en-US" sz="1400">
                <a:solidFill>
                  <a:srgbClr val="333333"/>
                </a:solidFill>
                <a:latin typeface="Tahoma" panose="020B0604030504040204" pitchFamily="34" charset="0"/>
              </a:rPr>
              <a:t>香山会议</a:t>
            </a:r>
            <a:endParaRPr lang="zh-CN" altLang="en-US" sz="1400">
              <a:latin typeface="Georgia" panose="02040502050405020303" pitchFamily="18" charset="0"/>
            </a:endParaRPr>
          </a:p>
        </p:txBody>
      </p:sp>
      <p:sp>
        <p:nvSpPr>
          <p:cNvPr id="20" name="文本框 19">
            <a:extLst>
              <a:ext uri="{FF2B5EF4-FFF2-40B4-BE49-F238E27FC236}">
                <a16:creationId xmlns:a16="http://schemas.microsoft.com/office/drawing/2014/main" id="{494E15BB-D7ED-BDAE-4526-DD246783A273}"/>
              </a:ext>
            </a:extLst>
          </p:cNvPr>
          <p:cNvSpPr txBox="1"/>
          <p:nvPr/>
        </p:nvSpPr>
        <p:spPr>
          <a:xfrm>
            <a:off x="5500206" y="2790150"/>
            <a:ext cx="712787" cy="315913"/>
          </a:xfrm>
          <a:prstGeom prst="rect">
            <a:avLst/>
          </a:prstGeom>
          <a:noFill/>
          <a:ln>
            <a:solidFill>
              <a:srgbClr val="7030A0"/>
            </a:solidFill>
          </a:ln>
        </p:spPr>
        <p:txBody>
          <a:bodyPr>
            <a:spAutoFit/>
          </a:bodyPr>
          <a:lstStyle/>
          <a:p>
            <a:pPr algn="ctr">
              <a:defRPr/>
            </a:pPr>
            <a:r>
              <a:rPr lang="en-US" altLang="zh-CN" sz="1450" dirty="0">
                <a:solidFill>
                  <a:srgbClr val="FF0000"/>
                </a:solidFill>
                <a:latin typeface="Tahoma" panose="020B0604030504040204" pitchFamily="34" charset="0"/>
                <a:ea typeface="SimSun" panose="02010600030101010101" pitchFamily="2" charset="-122"/>
              </a:rPr>
              <a:t>Crispr</a:t>
            </a:r>
          </a:p>
        </p:txBody>
      </p:sp>
      <p:sp>
        <p:nvSpPr>
          <p:cNvPr id="21" name="文本框 20">
            <a:extLst>
              <a:ext uri="{FF2B5EF4-FFF2-40B4-BE49-F238E27FC236}">
                <a16:creationId xmlns:a16="http://schemas.microsoft.com/office/drawing/2014/main" id="{3F624949-3702-A243-D424-77B46C16A114}"/>
              </a:ext>
            </a:extLst>
          </p:cNvPr>
          <p:cNvSpPr txBox="1"/>
          <p:nvPr/>
        </p:nvSpPr>
        <p:spPr>
          <a:xfrm>
            <a:off x="7875106" y="4460200"/>
            <a:ext cx="739775" cy="315913"/>
          </a:xfrm>
          <a:prstGeom prst="rect">
            <a:avLst/>
          </a:prstGeom>
          <a:noFill/>
          <a:ln>
            <a:solidFill>
              <a:srgbClr val="7030A0"/>
            </a:solidFill>
          </a:ln>
        </p:spPr>
        <p:txBody>
          <a:bodyPr>
            <a:spAutoFit/>
          </a:bodyPr>
          <a:lstStyle/>
          <a:p>
            <a:pPr algn="ctr">
              <a:defRPr/>
            </a:pPr>
            <a:r>
              <a:rPr lang="en-US" altLang="zh-CN" sz="1450" dirty="0">
                <a:solidFill>
                  <a:srgbClr val="333333"/>
                </a:solidFill>
                <a:latin typeface="Tahoma" panose="020B0604030504040204" pitchFamily="34" charset="0"/>
                <a:ea typeface="SimSun" panose="02010600030101010101" pitchFamily="2" charset="-122"/>
              </a:rPr>
              <a:t>NGDC</a:t>
            </a:r>
          </a:p>
        </p:txBody>
      </p:sp>
      <p:cxnSp>
        <p:nvCxnSpPr>
          <p:cNvPr id="23" name="连接符: 肘形 22">
            <a:extLst>
              <a:ext uri="{FF2B5EF4-FFF2-40B4-BE49-F238E27FC236}">
                <a16:creationId xmlns:a16="http://schemas.microsoft.com/office/drawing/2014/main" id="{3D65753C-8423-86A0-AFEC-9637A67A73AA}"/>
              </a:ext>
            </a:extLst>
          </p:cNvPr>
          <p:cNvCxnSpPr>
            <a:cxnSpLocks/>
          </p:cNvCxnSpPr>
          <p:nvPr/>
        </p:nvCxnSpPr>
        <p:spPr>
          <a:xfrm rot="5400000">
            <a:off x="292412" y="3214806"/>
            <a:ext cx="565150" cy="280988"/>
          </a:xfrm>
          <a:prstGeom prst="bentConnector3">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BD7CF04A-65FA-7FA6-C33E-CF655D37C329}"/>
              </a:ext>
            </a:extLst>
          </p:cNvPr>
          <p:cNvCxnSpPr>
            <a:cxnSpLocks/>
          </p:cNvCxnSpPr>
          <p:nvPr/>
        </p:nvCxnSpPr>
        <p:spPr>
          <a:xfrm flipH="1" flipV="1">
            <a:off x="940906" y="4004588"/>
            <a:ext cx="0" cy="454025"/>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EA911257-4C53-6D82-2A09-FF432CF5A36F}"/>
              </a:ext>
            </a:extLst>
          </p:cNvPr>
          <p:cNvCxnSpPr>
            <a:cxnSpLocks/>
          </p:cNvCxnSpPr>
          <p:nvPr/>
        </p:nvCxnSpPr>
        <p:spPr>
          <a:xfrm>
            <a:off x="1564793" y="2250400"/>
            <a:ext cx="0" cy="1381125"/>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58B61209-892B-1BA9-5BE3-E1CC8DA10264}"/>
              </a:ext>
            </a:extLst>
          </p:cNvPr>
          <p:cNvCxnSpPr>
            <a:cxnSpLocks/>
          </p:cNvCxnSpPr>
          <p:nvPr/>
        </p:nvCxnSpPr>
        <p:spPr>
          <a:xfrm flipV="1">
            <a:off x="2233131" y="3990300"/>
            <a:ext cx="0" cy="468313"/>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6075CF5C-0087-6E59-6389-3B5BD63D838F}"/>
              </a:ext>
            </a:extLst>
          </p:cNvPr>
          <p:cNvCxnSpPr>
            <a:cxnSpLocks/>
          </p:cNvCxnSpPr>
          <p:nvPr/>
        </p:nvCxnSpPr>
        <p:spPr>
          <a:xfrm flipH="1">
            <a:off x="2963381" y="3077488"/>
            <a:ext cx="0" cy="544512"/>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D22BA5C9-6E0C-26D8-F37A-73473CB3DC96}"/>
              </a:ext>
            </a:extLst>
          </p:cNvPr>
          <p:cNvCxnSpPr>
            <a:cxnSpLocks/>
          </p:cNvCxnSpPr>
          <p:nvPr/>
        </p:nvCxnSpPr>
        <p:spPr>
          <a:xfrm flipV="1">
            <a:off x="3671406" y="3982363"/>
            <a:ext cx="0" cy="468312"/>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9C9FE1CD-507B-6730-6DB2-94381E832954}"/>
              </a:ext>
            </a:extLst>
          </p:cNvPr>
          <p:cNvCxnSpPr>
            <a:cxnSpLocks/>
          </p:cNvCxnSpPr>
          <p:nvPr/>
        </p:nvCxnSpPr>
        <p:spPr>
          <a:xfrm>
            <a:off x="4374668" y="3083838"/>
            <a:ext cx="1588" cy="554037"/>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17D349D3-C2ED-CC26-6C21-C03C7A441AA9}"/>
              </a:ext>
            </a:extLst>
          </p:cNvPr>
          <p:cNvCxnSpPr/>
          <p:nvPr/>
        </p:nvCxnSpPr>
        <p:spPr>
          <a:xfrm flipV="1">
            <a:off x="5174768" y="3980775"/>
            <a:ext cx="0" cy="468313"/>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sp>
        <p:nvSpPr>
          <p:cNvPr id="19478" name="文本框 45">
            <a:extLst>
              <a:ext uri="{FF2B5EF4-FFF2-40B4-BE49-F238E27FC236}">
                <a16:creationId xmlns:a16="http://schemas.microsoft.com/office/drawing/2014/main" id="{0126776C-4186-259E-6835-213A30CB875D}"/>
              </a:ext>
            </a:extLst>
          </p:cNvPr>
          <p:cNvSpPr txBox="1">
            <a:spLocks noChangeArrowheads="1"/>
          </p:cNvSpPr>
          <p:nvPr/>
        </p:nvSpPr>
        <p:spPr bwMode="auto">
          <a:xfrm>
            <a:off x="6081231" y="4430038"/>
            <a:ext cx="906462" cy="73818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en-US" altLang="zh-CN" sz="1400">
                <a:latin typeface="Georgia" panose="02040502050405020303" pitchFamily="18" charset="0"/>
              </a:rPr>
              <a:t>NGS</a:t>
            </a:r>
          </a:p>
          <a:p>
            <a:pPr algn="ctr"/>
            <a:r>
              <a:rPr lang="en-US" altLang="zh-CN" sz="1400">
                <a:solidFill>
                  <a:srgbClr val="FF0000"/>
                </a:solidFill>
                <a:latin typeface="Tahoma" panose="020B0604030504040204" pitchFamily="34" charset="0"/>
              </a:rPr>
              <a:t>RNA-seq</a:t>
            </a:r>
            <a:endParaRPr lang="zh-CN" altLang="en-US" sz="1400">
              <a:solidFill>
                <a:srgbClr val="FF0000"/>
              </a:solidFill>
              <a:latin typeface="Georgia" panose="02040502050405020303" pitchFamily="18" charset="0"/>
            </a:endParaRPr>
          </a:p>
          <a:p>
            <a:pPr algn="ctr"/>
            <a:r>
              <a:rPr lang="zh-CN" altLang="en-US" sz="1400">
                <a:latin typeface="Georgia" panose="02040502050405020303" pitchFamily="18" charset="0"/>
              </a:rPr>
              <a:t>深度学习</a:t>
            </a:r>
          </a:p>
        </p:txBody>
      </p:sp>
      <p:cxnSp>
        <p:nvCxnSpPr>
          <p:cNvPr id="47" name="直接连接符 46">
            <a:extLst>
              <a:ext uri="{FF2B5EF4-FFF2-40B4-BE49-F238E27FC236}">
                <a16:creationId xmlns:a16="http://schemas.microsoft.com/office/drawing/2014/main" id="{692809A0-6A55-27CF-0221-50BC683213B6}"/>
              </a:ext>
            </a:extLst>
          </p:cNvPr>
          <p:cNvCxnSpPr/>
          <p:nvPr/>
        </p:nvCxnSpPr>
        <p:spPr>
          <a:xfrm flipV="1">
            <a:off x="6500331" y="3961725"/>
            <a:ext cx="0" cy="468313"/>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80648A47-D671-05CF-2D44-B17D2E309094}"/>
              </a:ext>
            </a:extLst>
          </p:cNvPr>
          <p:cNvCxnSpPr>
            <a:cxnSpLocks/>
          </p:cNvCxnSpPr>
          <p:nvPr/>
        </p:nvCxnSpPr>
        <p:spPr>
          <a:xfrm>
            <a:off x="5827231" y="3106063"/>
            <a:ext cx="0" cy="515937"/>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8E1D426B-8915-6ECB-6F61-E241F2811E7A}"/>
              </a:ext>
            </a:extLst>
          </p:cNvPr>
          <p:cNvCxnSpPr/>
          <p:nvPr/>
        </p:nvCxnSpPr>
        <p:spPr>
          <a:xfrm flipH="1">
            <a:off x="7095643" y="3090188"/>
            <a:ext cx="0" cy="539750"/>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sp>
        <p:nvSpPr>
          <p:cNvPr id="19482" name="文本框 50">
            <a:extLst>
              <a:ext uri="{FF2B5EF4-FFF2-40B4-BE49-F238E27FC236}">
                <a16:creationId xmlns:a16="http://schemas.microsoft.com/office/drawing/2014/main" id="{86BF4640-1295-D64B-873E-06A119EAD9D5}"/>
              </a:ext>
            </a:extLst>
          </p:cNvPr>
          <p:cNvSpPr txBox="1">
            <a:spLocks noChangeArrowheads="1"/>
          </p:cNvSpPr>
          <p:nvPr/>
        </p:nvSpPr>
        <p:spPr bwMode="auto">
          <a:xfrm>
            <a:off x="7902093" y="2761575"/>
            <a:ext cx="1054100" cy="3079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en-US" altLang="zh-CN" sz="1400">
                <a:latin typeface="Georgia" panose="02040502050405020303" pitchFamily="18" charset="0"/>
              </a:rPr>
              <a:t>AlphaFold</a:t>
            </a:r>
            <a:endParaRPr lang="zh-CN" altLang="en-US" sz="1400">
              <a:latin typeface="Georgia" panose="02040502050405020303" pitchFamily="18" charset="0"/>
            </a:endParaRPr>
          </a:p>
        </p:txBody>
      </p:sp>
      <p:cxnSp>
        <p:nvCxnSpPr>
          <p:cNvPr id="52" name="直接连接符 51">
            <a:extLst>
              <a:ext uri="{FF2B5EF4-FFF2-40B4-BE49-F238E27FC236}">
                <a16:creationId xmlns:a16="http://schemas.microsoft.com/office/drawing/2014/main" id="{142AA819-E0AC-5CF2-26E1-629E793A3298}"/>
              </a:ext>
            </a:extLst>
          </p:cNvPr>
          <p:cNvCxnSpPr/>
          <p:nvPr/>
        </p:nvCxnSpPr>
        <p:spPr>
          <a:xfrm flipV="1">
            <a:off x="8224356" y="3983950"/>
            <a:ext cx="0" cy="468313"/>
          </a:xfrm>
          <a:prstGeom prst="line">
            <a:avLst/>
          </a:prstGeom>
          <a:ln w="25400">
            <a:tailEnd type="ova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65B02A1A-234F-EFFD-35A5-DA9B718DAA41}"/>
              </a:ext>
            </a:extLst>
          </p:cNvPr>
          <p:cNvCxnSpPr>
            <a:cxnSpLocks/>
          </p:cNvCxnSpPr>
          <p:nvPr/>
        </p:nvCxnSpPr>
        <p:spPr>
          <a:xfrm flipV="1">
            <a:off x="8400568" y="3074313"/>
            <a:ext cx="0" cy="533400"/>
          </a:xfrm>
          <a:prstGeom prst="line">
            <a:avLst/>
          </a:prstGeom>
          <a:ln w="25400">
            <a:headEnd type="oval"/>
            <a:tailEnd type="none"/>
          </a:ln>
        </p:spPr>
        <p:style>
          <a:lnRef idx="1">
            <a:schemeClr val="accent1"/>
          </a:lnRef>
          <a:fillRef idx="0">
            <a:schemeClr val="accent1"/>
          </a:fillRef>
          <a:effectRef idx="0">
            <a:schemeClr val="accent1"/>
          </a:effectRef>
          <a:fontRef idx="minor">
            <a:schemeClr val="tx1"/>
          </a:fontRef>
        </p:style>
      </p:cxnSp>
      <p:pic>
        <p:nvPicPr>
          <p:cNvPr id="47135" name="图片 67">
            <a:extLst>
              <a:ext uri="{FF2B5EF4-FFF2-40B4-BE49-F238E27FC236}">
                <a16:creationId xmlns:a16="http://schemas.microsoft.com/office/drawing/2014/main" id="{04280ABF-5F6E-D229-2C8F-4C9C5F401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588" y="4872038"/>
            <a:ext cx="132238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0" name="连接符: 肘形 69">
            <a:extLst>
              <a:ext uri="{FF2B5EF4-FFF2-40B4-BE49-F238E27FC236}">
                <a16:creationId xmlns:a16="http://schemas.microsoft.com/office/drawing/2014/main" id="{EA780DEE-C4C0-237A-7FC6-06F1735919C4}"/>
              </a:ext>
            </a:extLst>
          </p:cNvPr>
          <p:cNvCxnSpPr>
            <a:cxnSpLocks/>
          </p:cNvCxnSpPr>
          <p:nvPr/>
        </p:nvCxnSpPr>
        <p:spPr>
          <a:xfrm rot="16200000" flipV="1">
            <a:off x="8312125" y="4426406"/>
            <a:ext cx="891263" cy="1"/>
          </a:xfrm>
          <a:prstGeom prst="bentConnector3">
            <a:avLst>
              <a:gd name="adj1" fmla="val 50000"/>
            </a:avLst>
          </a:prstGeom>
          <a:ln w="25400">
            <a:tailEnd type="oval"/>
          </a:ln>
        </p:spPr>
        <p:style>
          <a:lnRef idx="1">
            <a:schemeClr val="accent1"/>
          </a:lnRef>
          <a:fillRef idx="0">
            <a:schemeClr val="accent1"/>
          </a:fillRef>
          <a:effectRef idx="0">
            <a:schemeClr val="accent1"/>
          </a:effectRef>
          <a:fontRef idx="minor">
            <a:schemeClr val="tx1"/>
          </a:fontRef>
        </p:style>
      </p:cxnSp>
      <p:sp>
        <p:nvSpPr>
          <p:cNvPr id="29732" name="文本框 74">
            <a:extLst>
              <a:ext uri="{FF2B5EF4-FFF2-40B4-BE49-F238E27FC236}">
                <a16:creationId xmlns:a16="http://schemas.microsoft.com/office/drawing/2014/main" id="{009BF2EF-B236-9F67-E0D7-974BCF8B89B9}"/>
              </a:ext>
            </a:extLst>
          </p:cNvPr>
          <p:cNvSpPr txBox="1">
            <a:spLocks noChangeArrowheads="1"/>
          </p:cNvSpPr>
          <p:nvPr/>
        </p:nvSpPr>
        <p:spPr bwMode="auto">
          <a:xfrm>
            <a:off x="1393343" y="5600025"/>
            <a:ext cx="5303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58763" indent="-258763">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buFont typeface="Arial" panose="020B0604020202020204" pitchFamily="34" charset="0"/>
              <a:buChar char="•"/>
            </a:pPr>
            <a:r>
              <a:rPr lang="zh-CN" altLang="en-US">
                <a:latin typeface="Georgia" panose="02040502050405020303" pitchFamily="18" charset="0"/>
              </a:rPr>
              <a:t>实验科学严重依赖于新技术的不断开发与应用</a:t>
            </a:r>
            <a:endParaRPr lang="en-US" altLang="zh-CN">
              <a:latin typeface="Georgia" panose="02040502050405020303" pitchFamily="18" charset="0"/>
            </a:endParaRPr>
          </a:p>
          <a:p>
            <a:pPr>
              <a:buFont typeface="Arial" panose="020B0604020202020204" pitchFamily="34" charset="0"/>
              <a:buChar char="•"/>
            </a:pPr>
            <a:r>
              <a:rPr lang="zh-CN" altLang="en-US">
                <a:latin typeface="Georgia" panose="02040502050405020303" pitchFamily="18" charset="0"/>
              </a:rPr>
              <a:t>新事物的出现到“流行”研究一般需要</a:t>
            </a:r>
            <a:r>
              <a:rPr lang="en-US" altLang="zh-CN">
                <a:latin typeface="Georgia" panose="02040502050405020303" pitchFamily="18" charset="0"/>
              </a:rPr>
              <a:t>10</a:t>
            </a:r>
            <a:r>
              <a:rPr lang="zh-CN" altLang="en-US">
                <a:latin typeface="Georgia" panose="02040502050405020303" pitchFamily="18" charset="0"/>
              </a:rPr>
              <a:t>年时间</a:t>
            </a:r>
          </a:p>
        </p:txBody>
      </p:sp>
      <p:sp>
        <p:nvSpPr>
          <p:cNvPr id="2" name="文本框 1">
            <a:extLst>
              <a:ext uri="{FF2B5EF4-FFF2-40B4-BE49-F238E27FC236}">
                <a16:creationId xmlns:a16="http://schemas.microsoft.com/office/drawing/2014/main" id="{5F9E3333-F794-93FF-F716-F5ACC1D8695A}"/>
              </a:ext>
            </a:extLst>
          </p:cNvPr>
          <p:cNvSpPr txBox="1"/>
          <p:nvPr/>
        </p:nvSpPr>
        <p:spPr>
          <a:xfrm>
            <a:off x="2845906" y="1285200"/>
            <a:ext cx="1514475" cy="736600"/>
          </a:xfrm>
          <a:prstGeom prst="rect">
            <a:avLst/>
          </a:prstGeom>
          <a:noFill/>
          <a:ln>
            <a:solidFill>
              <a:schemeClr val="tx1"/>
            </a:solidFill>
          </a:ln>
        </p:spPr>
        <p:txBody>
          <a:bodyPr>
            <a:spAutoFit/>
          </a:bodyPr>
          <a:lstStyle/>
          <a:p>
            <a:pPr>
              <a:defRPr/>
            </a:pPr>
            <a:r>
              <a:rPr lang="zh-CN" altLang="en-US" sz="1397" dirty="0">
                <a:solidFill>
                  <a:srgbClr val="333333"/>
                </a:solidFill>
                <a:latin typeface="Helvetica Neue"/>
              </a:rPr>
              <a:t>罗辽复提出“密码－序列－构象－动力学”路线</a:t>
            </a:r>
            <a:endParaRPr lang="zh-CN" altLang="en-US" sz="1397" dirty="0"/>
          </a:p>
        </p:txBody>
      </p:sp>
      <p:cxnSp>
        <p:nvCxnSpPr>
          <p:cNvPr id="40" name="直接连接符 39">
            <a:extLst>
              <a:ext uri="{FF2B5EF4-FFF2-40B4-BE49-F238E27FC236}">
                <a16:creationId xmlns:a16="http://schemas.microsoft.com/office/drawing/2014/main" id="{50F070E6-DD95-9F78-958B-2557FB263BEF}"/>
              </a:ext>
            </a:extLst>
          </p:cNvPr>
          <p:cNvCxnSpPr>
            <a:cxnSpLocks/>
            <a:endCxn id="2" idx="2"/>
          </p:cNvCxnSpPr>
          <p:nvPr/>
        </p:nvCxnSpPr>
        <p:spPr>
          <a:xfrm flipH="1" flipV="1">
            <a:off x="3603143" y="2021800"/>
            <a:ext cx="11113" cy="1616075"/>
          </a:xfrm>
          <a:prstGeom prst="line">
            <a:avLst/>
          </a:prstGeom>
          <a:ln w="25400">
            <a:headEnd type="oval"/>
            <a:tailEnd type="none"/>
          </a:ln>
        </p:spPr>
        <p:style>
          <a:lnRef idx="1">
            <a:schemeClr val="accent1"/>
          </a:lnRef>
          <a:fillRef idx="0">
            <a:schemeClr val="accent1"/>
          </a:fillRef>
          <a:effectRef idx="0">
            <a:schemeClr val="accent1"/>
          </a:effectRef>
          <a:fontRef idx="minor">
            <a:schemeClr val="tx1"/>
          </a:fontRef>
        </p:style>
      </p:cxnSp>
      <p:sp>
        <p:nvSpPr>
          <p:cNvPr id="7" name="标题 1">
            <a:extLst>
              <a:ext uri="{FF2B5EF4-FFF2-40B4-BE49-F238E27FC236}">
                <a16:creationId xmlns:a16="http://schemas.microsoft.com/office/drawing/2014/main" id="{CED9F745-1BE4-406B-1B68-C80E1899504D}"/>
              </a:ext>
            </a:extLst>
          </p:cNvPr>
          <p:cNvSpPr>
            <a:spLocks noGrp="1"/>
          </p:cNvSpPr>
          <p:nvPr>
            <p:ph type="title"/>
          </p:nvPr>
        </p:nvSpPr>
        <p:spPr>
          <a:xfrm>
            <a:off x="1440020" y="661058"/>
            <a:ext cx="7703979" cy="515056"/>
          </a:xfrm>
        </p:spPr>
        <p:txBody>
          <a:bodyPr>
            <a:noAutofit/>
          </a:bodyPr>
          <a:lstStyle/>
          <a:p>
            <a:r>
              <a:rPr lang="zh-CN" altLang="en-US" sz="2400" dirty="0">
                <a:latin typeface="华文楷体" panose="02010600040101010101" pitchFamily="2" charset="-122"/>
                <a:ea typeface="华文楷体" panose="02010600040101010101" pitchFamily="2" charset="-122"/>
              </a:rPr>
              <a:t>一些重要历史：生物信息学</a:t>
            </a:r>
            <a:r>
              <a:rPr lang="en-US" altLang="zh-CN" sz="2400" dirty="0">
                <a:latin typeface="华文楷体" panose="02010600040101010101" pitchFamily="2" charset="-122"/>
                <a:ea typeface="华文楷体" panose="02010600040101010101" pitchFamily="2" charset="-122"/>
                <a:sym typeface="Wingdings" panose="05000000000000000000" pitchFamily="2" charset="2"/>
              </a:rPr>
              <a:t></a:t>
            </a:r>
            <a:r>
              <a:rPr lang="zh-CN" altLang="en-US" sz="2400" dirty="0">
                <a:latin typeface="华文楷体" panose="02010600040101010101" pitchFamily="2" charset="-122"/>
                <a:ea typeface="华文楷体" panose="02010600040101010101" pitchFamily="2" charset="-122"/>
                <a:sym typeface="Wingdings" panose="05000000000000000000" pitchFamily="2" charset="2"/>
              </a:rPr>
              <a:t>整合生物信息学</a:t>
            </a:r>
            <a:endParaRPr lang="zh-CN" altLang="en-US" sz="2400" dirty="0">
              <a:latin typeface="华文楷体" panose="02010600040101010101" pitchFamily="2" charset="-122"/>
              <a:ea typeface="华文楷体" panose="02010600040101010101" pitchFamily="2" charset="-122"/>
            </a:endParaRPr>
          </a:p>
        </p:txBody>
      </p:sp>
      <p:sp>
        <p:nvSpPr>
          <p:cNvPr id="8" name="文本框 7">
            <a:extLst>
              <a:ext uri="{FF2B5EF4-FFF2-40B4-BE49-F238E27FC236}">
                <a16:creationId xmlns:a16="http://schemas.microsoft.com/office/drawing/2014/main" id="{939BBCDA-B3A1-9352-7383-DA34EB2B3BA4}"/>
              </a:ext>
            </a:extLst>
          </p:cNvPr>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第一节：生物信息学的发展历史</a:t>
            </a:r>
            <a:endParaRPr lang="en-US" altLang="zh-CN" sz="2400" dirty="0">
              <a:latin typeface="华文楷体" panose="02010600040101010101" pitchFamily="2" charset="-122"/>
              <a:ea typeface="华文楷体" panose="02010600040101010101" pitchFamily="2" charset="-122"/>
              <a:cs typeface="+mj-cs"/>
            </a:endParaRPr>
          </a:p>
        </p:txBody>
      </p:sp>
      <p:sp>
        <p:nvSpPr>
          <p:cNvPr id="9" name="矩形 8">
            <a:extLst>
              <a:ext uri="{FF2B5EF4-FFF2-40B4-BE49-F238E27FC236}">
                <a16:creationId xmlns:a16="http://schemas.microsoft.com/office/drawing/2014/main" id="{943B0F97-9037-BC90-8885-21CAC0976E26}"/>
              </a:ext>
            </a:extLst>
          </p:cNvPr>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图片 9">
            <a:extLst>
              <a:ext uri="{FF2B5EF4-FFF2-40B4-BE49-F238E27FC236}">
                <a16:creationId xmlns:a16="http://schemas.microsoft.com/office/drawing/2014/main" id="{2FAA9200-CCD2-968D-5184-3C9CEA02FB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71" y="680528"/>
            <a:ext cx="1120661" cy="486238"/>
          </a:xfrm>
          <a:prstGeom prst="rect">
            <a:avLst/>
          </a:prstGeom>
        </p:spPr>
      </p:pic>
      <p:pic>
        <p:nvPicPr>
          <p:cNvPr id="11" name="Picture 6" descr="生物信息学教材">
            <a:extLst>
              <a:ext uri="{FF2B5EF4-FFF2-40B4-BE49-F238E27FC236}">
                <a16:creationId xmlns:a16="http://schemas.microsoft.com/office/drawing/2014/main" id="{EDD63AC6-9615-6F04-5D6F-088864622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661058"/>
            <a:ext cx="7703979" cy="515056"/>
          </a:xfrm>
        </p:spPr>
        <p:txBody>
          <a:bodyPr>
            <a:noAutofit/>
          </a:bodyPr>
          <a:lstStyle/>
          <a:p>
            <a:r>
              <a:rPr lang="zh-CN" altLang="en-US" sz="2400" dirty="0">
                <a:latin typeface="华文楷体" panose="02010600040101010101" pitchFamily="2" charset="-122"/>
                <a:ea typeface="华文楷体" panose="02010600040101010101" pitchFamily="2" charset="-122"/>
              </a:rPr>
              <a:t>现状</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第一节：生物信息学的发展历史</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680528"/>
            <a:ext cx="1120661" cy="486238"/>
          </a:xfrm>
          <a:prstGeom prst="rect">
            <a:avLst/>
          </a:prstGeom>
        </p:spPr>
      </p:pic>
      <p:sp>
        <p:nvSpPr>
          <p:cNvPr id="20" name="灯片编号占位符 19"/>
          <p:cNvSpPr>
            <a:spLocks noGrp="1"/>
          </p:cNvSpPr>
          <p:nvPr>
            <p:ph type="sldNum" sz="quarter" idx="12"/>
          </p:nvPr>
        </p:nvSpPr>
        <p:spPr>
          <a:xfrm>
            <a:off x="8531604" y="6492875"/>
            <a:ext cx="436227" cy="365125"/>
          </a:xfrm>
        </p:spPr>
        <p:txBody>
          <a:bodyPr/>
          <a:lstStyle/>
          <a:p>
            <a:pPr algn="ctr"/>
            <a:fld id="{7A9B8ABA-E741-4B5A-BC12-4FB7471CFE15}" type="slidenum">
              <a:rPr lang="zh-CN" altLang="en-US" smtClean="0"/>
              <a:pPr algn="ctr"/>
              <a:t>15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a:extLst>
              <a:ext uri="{FF2B5EF4-FFF2-40B4-BE49-F238E27FC236}">
                <a16:creationId xmlns:a16="http://schemas.microsoft.com/office/drawing/2014/main" id="{613D760F-E22B-4F06-8D43-9209CDF59EAC}"/>
              </a:ext>
            </a:extLst>
          </p:cNvPr>
          <p:cNvGrpSpPr/>
          <p:nvPr/>
        </p:nvGrpSpPr>
        <p:grpSpPr>
          <a:xfrm>
            <a:off x="566738" y="1337032"/>
            <a:ext cx="8335962" cy="4525962"/>
            <a:chOff x="566738" y="1639888"/>
            <a:chExt cx="8335962" cy="4525962"/>
          </a:xfrm>
        </p:grpSpPr>
        <p:sp>
          <p:nvSpPr>
            <p:cNvPr id="51" name="Rectangle 3">
              <a:extLst>
                <a:ext uri="{FF2B5EF4-FFF2-40B4-BE49-F238E27FC236}">
                  <a16:creationId xmlns:a16="http://schemas.microsoft.com/office/drawing/2014/main" id="{93ABC26B-A429-4FAE-B6E9-8A4D3E23BB08}"/>
                </a:ext>
              </a:extLst>
            </p:cNvPr>
            <p:cNvSpPr txBox="1">
              <a:spLocks noChangeArrowheads="1"/>
            </p:cNvSpPr>
            <p:nvPr/>
          </p:nvSpPr>
          <p:spPr>
            <a:xfrm>
              <a:off x="566738" y="1752600"/>
              <a:ext cx="4000500"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Font typeface="Wingdings" panose="05000000000000000000" pitchFamily="2" charset="2"/>
                <a:buChar char="p"/>
              </a:pPr>
              <a:r>
                <a:rPr lang="zh-CN" altLang="en-US" dirty="0">
                  <a:latin typeface="宋体" panose="02010600030101010101" pitchFamily="2" charset="-122"/>
                  <a:ea typeface="宋体" panose="02010600030101010101" pitchFamily="2" charset="-122"/>
                </a:rPr>
                <a:t>美国</a:t>
              </a:r>
            </a:p>
            <a:p>
              <a:pPr>
                <a:buClr>
                  <a:srgbClr val="C00000"/>
                </a:buClr>
                <a:buFont typeface="Wingdings" panose="05000000000000000000" pitchFamily="2" charset="2"/>
                <a:buChar char="p"/>
              </a:pPr>
              <a:r>
                <a:rPr lang="zh-CN" altLang="en-US" dirty="0">
                  <a:latin typeface="宋体" panose="02010600030101010101" pitchFamily="2" charset="-122"/>
                  <a:ea typeface="宋体" panose="02010600030101010101" pitchFamily="2" charset="-122"/>
                </a:rPr>
                <a:t>欧盟</a:t>
              </a:r>
            </a:p>
            <a:p>
              <a:pPr lvl="1">
                <a:buClr>
                  <a:srgbClr val="C00000"/>
                </a:buClr>
                <a:buFont typeface="Wingdings" panose="05000000000000000000" pitchFamily="2" charset="2"/>
                <a:buChar char="p"/>
              </a:pPr>
              <a:r>
                <a:rPr lang="zh-CN" altLang="en-US" dirty="0">
                  <a:latin typeface="宋体" panose="02010600030101010101" pitchFamily="2" charset="-122"/>
                  <a:ea typeface="宋体" panose="02010600030101010101" pitchFamily="2" charset="-122"/>
                </a:rPr>
                <a:t>德国</a:t>
              </a:r>
            </a:p>
            <a:p>
              <a:pPr lvl="1">
                <a:buClr>
                  <a:srgbClr val="C00000"/>
                </a:buClr>
                <a:buFont typeface="Wingdings" panose="05000000000000000000" pitchFamily="2" charset="2"/>
                <a:buChar char="p"/>
              </a:pPr>
              <a:r>
                <a:rPr lang="zh-CN" altLang="en-US" dirty="0">
                  <a:latin typeface="宋体" panose="02010600030101010101" pitchFamily="2" charset="-122"/>
                  <a:ea typeface="宋体" panose="02010600030101010101" pitchFamily="2" charset="-122"/>
                </a:rPr>
                <a:t>英国</a:t>
              </a:r>
            </a:p>
            <a:p>
              <a:pPr lvl="1">
                <a:buClr>
                  <a:srgbClr val="C00000"/>
                </a:buClr>
                <a:buFont typeface="Wingdings" panose="05000000000000000000" pitchFamily="2" charset="2"/>
                <a:buChar char="p"/>
              </a:pPr>
              <a:r>
                <a:rPr lang="zh-CN" altLang="en-US" dirty="0">
                  <a:latin typeface="宋体" panose="02010600030101010101" pitchFamily="2" charset="-122"/>
                  <a:ea typeface="宋体" panose="02010600030101010101" pitchFamily="2" charset="-122"/>
                </a:rPr>
                <a:t>其他</a:t>
              </a:r>
            </a:p>
            <a:p>
              <a:pPr>
                <a:buClr>
                  <a:srgbClr val="C00000"/>
                </a:buClr>
                <a:buFont typeface="Wingdings" panose="05000000000000000000" pitchFamily="2" charset="2"/>
                <a:buChar char="p"/>
              </a:pPr>
              <a:r>
                <a:rPr lang="zh-CN" altLang="en-US" dirty="0">
                  <a:latin typeface="宋体" panose="02010600030101010101" pitchFamily="2" charset="-122"/>
                  <a:ea typeface="宋体" panose="02010600030101010101" pitchFamily="2" charset="-122"/>
                </a:rPr>
                <a:t>日本</a:t>
              </a:r>
            </a:p>
            <a:p>
              <a:pPr>
                <a:buClr>
                  <a:srgbClr val="C00000"/>
                </a:buClr>
                <a:buFont typeface="Wingdings" panose="05000000000000000000" pitchFamily="2" charset="2"/>
                <a:buChar char="p"/>
              </a:pPr>
              <a:r>
                <a:rPr lang="zh-CN" altLang="en-US" dirty="0">
                  <a:latin typeface="宋体" panose="02010600030101010101" pitchFamily="2" charset="-122"/>
                  <a:ea typeface="宋体" panose="02010600030101010101" pitchFamily="2" charset="-122"/>
                </a:rPr>
                <a:t>中国</a:t>
              </a:r>
            </a:p>
            <a:p>
              <a:pPr>
                <a:buClr>
                  <a:srgbClr val="C00000"/>
                </a:buClr>
                <a:buFont typeface="Wingdings" panose="05000000000000000000" pitchFamily="2" charset="2"/>
                <a:buChar char="p"/>
              </a:pPr>
              <a:r>
                <a:rPr lang="zh-CN" altLang="en-US" dirty="0">
                  <a:latin typeface="宋体" panose="02010600030101010101" pitchFamily="2" charset="-122"/>
                  <a:ea typeface="宋体" panose="02010600030101010101" pitchFamily="2" charset="-122"/>
                </a:rPr>
                <a:t>俄罗斯等</a:t>
              </a:r>
            </a:p>
          </p:txBody>
        </p:sp>
        <p:sp>
          <p:nvSpPr>
            <p:cNvPr id="52" name="Rectangle 4">
              <a:extLst>
                <a:ext uri="{FF2B5EF4-FFF2-40B4-BE49-F238E27FC236}">
                  <a16:creationId xmlns:a16="http://schemas.microsoft.com/office/drawing/2014/main" id="{8D42DD79-3134-4EAD-854E-6B4E718E26BE}"/>
                </a:ext>
              </a:extLst>
            </p:cNvPr>
            <p:cNvSpPr>
              <a:spLocks noChangeArrowheads="1"/>
            </p:cNvSpPr>
            <p:nvPr/>
          </p:nvSpPr>
          <p:spPr bwMode="auto">
            <a:xfrm>
              <a:off x="2797521" y="1639888"/>
              <a:ext cx="6105179"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buClr>
                  <a:srgbClr val="C00000"/>
                </a:buClr>
              </a:pPr>
              <a:r>
                <a:rPr lang="en-US" altLang="zh-CN" sz="1900" dirty="0"/>
                <a:t>International Conference on Intelligent Systems for Molecular Biology (ISMB)</a:t>
              </a:r>
            </a:p>
            <a:p>
              <a:pPr eaLnBrk="1" hangingPunct="1">
                <a:buClr>
                  <a:srgbClr val="C00000"/>
                </a:buClr>
              </a:pPr>
              <a:r>
                <a:rPr lang="en-US" altLang="zh-CN" sz="1900" dirty="0"/>
                <a:t>European Conference on Computational Biology (ECCB) </a:t>
              </a:r>
            </a:p>
            <a:p>
              <a:pPr eaLnBrk="1" hangingPunct="1">
                <a:buClr>
                  <a:srgbClr val="C00000"/>
                </a:buClr>
              </a:pPr>
              <a:r>
                <a:rPr lang="en-US" altLang="zh-CN" sz="1900" dirty="0"/>
                <a:t>International Conference on Research in Computational Molecular Biology (RECOMB)</a:t>
              </a:r>
            </a:p>
            <a:p>
              <a:pPr eaLnBrk="1" hangingPunct="1">
                <a:buClr>
                  <a:srgbClr val="C00000"/>
                </a:buClr>
              </a:pPr>
              <a:r>
                <a:rPr lang="en-US" altLang="zh-CN" sz="1900" dirty="0"/>
                <a:t>Workshop on Algorithms in Bioinformatics (WABI)</a:t>
              </a:r>
            </a:p>
            <a:p>
              <a:pPr eaLnBrk="1" hangingPunct="1">
                <a:buClr>
                  <a:srgbClr val="C00000"/>
                </a:buClr>
              </a:pPr>
              <a:r>
                <a:rPr lang="en-US" altLang="zh-CN" sz="1900" dirty="0"/>
                <a:t>Pacific Symposium on Biocomputing (PSB)</a:t>
              </a:r>
            </a:p>
            <a:p>
              <a:pPr eaLnBrk="1" hangingPunct="1">
                <a:buClr>
                  <a:srgbClr val="C00000"/>
                </a:buClr>
              </a:pPr>
              <a:r>
                <a:rPr lang="en-US" altLang="zh-CN" sz="1900" dirty="0"/>
                <a:t>International Conference on Systems Biology (ICSB)</a:t>
              </a:r>
            </a:p>
            <a:p>
              <a:pPr eaLnBrk="1" hangingPunct="1">
                <a:buClr>
                  <a:srgbClr val="C00000"/>
                </a:buClr>
              </a:pPr>
              <a:r>
                <a:rPr lang="en-US" altLang="zh-CN" sz="1900" dirty="0"/>
                <a:t>Bioinformatics of Genome Regulation and Structure/Systems Biology</a:t>
              </a:r>
              <a:r>
                <a:rPr lang="zh-CN" altLang="en-US" sz="1900" dirty="0"/>
                <a:t> </a:t>
              </a:r>
              <a:r>
                <a:rPr lang="en-US" altLang="zh-CN" sz="1900" dirty="0"/>
                <a:t>(BGRS/SB)</a:t>
              </a:r>
            </a:p>
            <a:p>
              <a:pPr eaLnBrk="1" hangingPunct="1">
                <a:buClr>
                  <a:srgbClr val="C00000"/>
                </a:buClr>
              </a:pPr>
              <a:r>
                <a:rPr lang="en-US" altLang="zh-CN" sz="1900" dirty="0"/>
                <a:t>…</a:t>
              </a:r>
            </a:p>
            <a:p>
              <a:pPr eaLnBrk="1" hangingPunct="1">
                <a:buClr>
                  <a:srgbClr val="C00000"/>
                </a:buClr>
              </a:pPr>
              <a:r>
                <a:rPr lang="zh-CN" altLang="en-US" sz="1900" dirty="0"/>
                <a:t>全国生物信息学与系统生物学学术大会</a:t>
              </a:r>
              <a:endParaRPr lang="en-US" altLang="zh-CN" sz="1900" dirty="0"/>
            </a:p>
          </p:txBody>
        </p:sp>
      </p:grpSp>
    </p:spTree>
    <p:extLst>
      <p:ext uri="{BB962C8B-B14F-4D97-AF65-F5344CB8AC3E}">
        <p14:creationId xmlns:p14="http://schemas.microsoft.com/office/powerpoint/2010/main" val="2379569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研究领域</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第二节：生物信息学的研究领域</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97380" y="6492875"/>
            <a:ext cx="570451" cy="365125"/>
          </a:xfrm>
        </p:spPr>
        <p:txBody>
          <a:bodyPr/>
          <a:lstStyle/>
          <a:p>
            <a:pPr algn="ctr"/>
            <a:fld id="{7A9B8ABA-E741-4B5A-BC12-4FB7471CFE15}" type="slidenum">
              <a:rPr lang="zh-CN" altLang="en-US" smtClean="0"/>
              <a:pPr algn="ctr"/>
              <a:t>16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9" name="Rectangle 3">
            <a:extLst>
              <a:ext uri="{FF2B5EF4-FFF2-40B4-BE49-F238E27FC236}">
                <a16:creationId xmlns:a16="http://schemas.microsoft.com/office/drawing/2014/main" id="{EA4E2AFF-C98E-4397-B97D-B30E0FA9CA4F}"/>
              </a:ext>
            </a:extLst>
          </p:cNvPr>
          <p:cNvSpPr txBox="1">
            <a:spLocks noChangeArrowheads="1"/>
          </p:cNvSpPr>
          <p:nvPr/>
        </p:nvSpPr>
        <p:spPr>
          <a:xfrm>
            <a:off x="444055" y="1488674"/>
            <a:ext cx="3500437" cy="42672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C00000"/>
              </a:buClr>
              <a:buFont typeface="Wingdings" panose="05000000000000000000" pitchFamily="2" charset="2"/>
              <a:buChar char="p"/>
            </a:pPr>
            <a:r>
              <a:rPr lang="en-US" altLang="zh-CN" sz="1800" i="1" dirty="0">
                <a:latin typeface="Times New Roman" panose="02020603050405020304" pitchFamily="18" charset="0"/>
                <a:ea typeface="宋体" panose="02010600030101010101" pitchFamily="2" charset="-122"/>
                <a:cs typeface="Times New Roman" panose="02020603050405020304" pitchFamily="18" charset="0"/>
              </a:rPr>
              <a:t>Molecular &amp; Cellular Biology</a:t>
            </a:r>
            <a:r>
              <a:rPr lang="zh-CN" altLang="en-US" sz="1800" i="1" dirty="0">
                <a:latin typeface="Times New Roman" panose="02020603050405020304" pitchFamily="18" charset="0"/>
                <a:ea typeface="宋体" panose="02010600030101010101" pitchFamily="2" charset="-122"/>
                <a:cs typeface="Times New Roman" panose="02020603050405020304" pitchFamily="18" charset="0"/>
              </a:rPr>
              <a:t>分子与细胞生物学</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p>
          <a:p>
            <a:pPr>
              <a:lnSpc>
                <a:spcPct val="150000"/>
              </a:lnSpc>
              <a:buClr>
                <a:srgbClr val="C00000"/>
              </a:buClr>
              <a:buFont typeface="Wingdings" panose="05000000000000000000" pitchFamily="2" charset="2"/>
              <a:buChar char="p"/>
            </a:pPr>
            <a:r>
              <a:rPr lang="en-US" altLang="zh-CN" sz="1800" i="1" dirty="0" err="1">
                <a:latin typeface="Times New Roman" panose="02020603050405020304" pitchFamily="18" charset="0"/>
                <a:ea typeface="宋体" panose="02010600030101010101" pitchFamily="2" charset="-122"/>
                <a:cs typeface="Times New Roman" panose="02020603050405020304" pitchFamily="18" charset="0"/>
              </a:rPr>
              <a:t>BioPhysics</a:t>
            </a:r>
            <a:r>
              <a:rPr lang="zh-CN" altLang="en-US" sz="1800" i="1" dirty="0">
                <a:latin typeface="Times New Roman" panose="02020603050405020304" pitchFamily="18" charset="0"/>
                <a:ea typeface="宋体" panose="02010600030101010101" pitchFamily="2" charset="-122"/>
                <a:cs typeface="Times New Roman" panose="02020603050405020304" pitchFamily="18" charset="0"/>
              </a:rPr>
              <a:t>生物物理学</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p>
          <a:p>
            <a:pPr>
              <a:lnSpc>
                <a:spcPct val="150000"/>
              </a:lnSpc>
              <a:buClr>
                <a:srgbClr val="C00000"/>
              </a:buClr>
              <a:buFont typeface="Wingdings" panose="05000000000000000000" pitchFamily="2" charset="2"/>
              <a:buChar char="p"/>
            </a:pPr>
            <a:r>
              <a:rPr lang="en-US" altLang="zh-CN" sz="1800" i="1" dirty="0" err="1">
                <a:latin typeface="Times New Roman" panose="02020603050405020304" pitchFamily="18" charset="0"/>
                <a:ea typeface="宋体" panose="02010600030101010101" pitchFamily="2" charset="-122"/>
                <a:cs typeface="Times New Roman" panose="02020603050405020304" pitchFamily="18" charset="0"/>
              </a:rPr>
              <a:t>Brain&amp;NeuroSci</a:t>
            </a:r>
            <a:r>
              <a:rPr lang="zh-CN" altLang="en-US" sz="1800" i="1" dirty="0">
                <a:latin typeface="Times New Roman" panose="02020603050405020304" pitchFamily="18" charset="0"/>
                <a:ea typeface="宋体" panose="02010600030101010101" pitchFamily="2" charset="-122"/>
                <a:cs typeface="Times New Roman" panose="02020603050405020304" pitchFamily="18" charset="0"/>
              </a:rPr>
              <a:t>脑和神经科学</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p>
          <a:p>
            <a:pPr>
              <a:lnSpc>
                <a:spcPct val="150000"/>
              </a:lnSpc>
              <a:buClr>
                <a:srgbClr val="C00000"/>
              </a:buClr>
              <a:buFont typeface="Wingdings" panose="05000000000000000000" pitchFamily="2" charset="2"/>
              <a:buChar char="p"/>
            </a:pPr>
            <a:r>
              <a:rPr lang="en-US" altLang="zh-CN" sz="1800" i="1" dirty="0" err="1">
                <a:latin typeface="Times New Roman" panose="02020603050405020304" pitchFamily="18" charset="0"/>
                <a:ea typeface="宋体" panose="02010600030101010101" pitchFamily="2" charset="-122"/>
                <a:cs typeface="Times New Roman" panose="02020603050405020304" pitchFamily="18" charset="0"/>
              </a:rPr>
              <a:t>Medicine&amp;P</a:t>
            </a:r>
            <a:r>
              <a:rPr lang="en-US" altLang="en-US" sz="1800" i="1" dirty="0" err="1">
                <a:latin typeface="Times New Roman" panose="02020603050405020304" pitchFamily="18" charset="0"/>
                <a:ea typeface="宋体" panose="02010600030101010101" pitchFamily="2" charset="-122"/>
                <a:cs typeface="Times New Roman" panose="02020603050405020304" pitchFamily="18" charset="0"/>
              </a:rPr>
              <a:t>harmaceutics</a:t>
            </a:r>
            <a:r>
              <a:rPr lang="zh-CN" altLang="en-US" sz="1800" i="1" dirty="0">
                <a:latin typeface="Times New Roman" panose="02020603050405020304" pitchFamily="18" charset="0"/>
                <a:ea typeface="宋体" panose="02010600030101010101" pitchFamily="2" charset="-122"/>
                <a:cs typeface="Times New Roman" panose="02020603050405020304" pitchFamily="18" charset="0"/>
              </a:rPr>
              <a:t>医药学</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p>
          <a:p>
            <a:pPr>
              <a:lnSpc>
                <a:spcPct val="150000"/>
              </a:lnSpc>
              <a:buClr>
                <a:srgbClr val="C00000"/>
              </a:buClr>
              <a:buFont typeface="Wingdings" panose="05000000000000000000" pitchFamily="2" charset="2"/>
              <a:buChar char="p"/>
            </a:pPr>
            <a:r>
              <a:rPr lang="en-US" altLang="zh-CN" sz="1800" i="1" dirty="0">
                <a:latin typeface="Times New Roman" panose="02020603050405020304" pitchFamily="18" charset="0"/>
                <a:ea typeface="宋体" panose="02010600030101010101" pitchFamily="2" charset="-122"/>
                <a:cs typeface="Times New Roman" panose="02020603050405020304" pitchFamily="18" charset="0"/>
              </a:rPr>
              <a:t>Agriculture</a:t>
            </a:r>
            <a:r>
              <a:rPr lang="zh-CN" altLang="en-US" sz="1800" i="1" dirty="0">
                <a:latin typeface="Times New Roman" panose="02020603050405020304" pitchFamily="18" charset="0"/>
                <a:ea typeface="宋体" panose="02010600030101010101" pitchFamily="2" charset="-122"/>
                <a:cs typeface="Times New Roman" panose="02020603050405020304" pitchFamily="18" charset="0"/>
              </a:rPr>
              <a:t>农林牧渔学</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p>
          <a:p>
            <a:pPr>
              <a:lnSpc>
                <a:spcPct val="150000"/>
              </a:lnSpc>
              <a:buClr>
                <a:srgbClr val="C00000"/>
              </a:buClr>
              <a:buFont typeface="Wingdings" panose="05000000000000000000" pitchFamily="2" charset="2"/>
              <a:buChar char="p"/>
            </a:pPr>
            <a:r>
              <a:rPr lang="en-US" altLang="zh-CN" sz="1800" i="1" dirty="0" err="1">
                <a:latin typeface="Times New Roman" panose="02020603050405020304" pitchFamily="18" charset="0"/>
                <a:ea typeface="宋体" panose="02010600030101010101" pitchFamily="2" charset="-122"/>
                <a:cs typeface="Times New Roman" panose="02020603050405020304" pitchFamily="18" charset="0"/>
              </a:rPr>
              <a:t>Molecular&amp;Ecological</a:t>
            </a:r>
            <a:r>
              <a:rPr lang="en-US" altLang="zh-CN" sz="1800" i="1" dirty="0">
                <a:latin typeface="Times New Roman" panose="02020603050405020304" pitchFamily="18" charset="0"/>
                <a:ea typeface="宋体" panose="02010600030101010101" pitchFamily="2" charset="-122"/>
                <a:cs typeface="Times New Roman" panose="02020603050405020304" pitchFamily="18" charset="0"/>
              </a:rPr>
              <a:t> Evolution</a:t>
            </a:r>
            <a:r>
              <a:rPr lang="zh-CN" altLang="en-US" sz="1800" i="1" dirty="0">
                <a:latin typeface="Times New Roman" panose="02020603050405020304" pitchFamily="18" charset="0"/>
                <a:ea typeface="宋体" panose="02010600030101010101" pitchFamily="2" charset="-122"/>
                <a:cs typeface="Times New Roman" panose="02020603050405020304" pitchFamily="18" charset="0"/>
              </a:rPr>
              <a:t>分子和生态进化</a:t>
            </a:r>
          </a:p>
          <a:p>
            <a:pPr>
              <a:lnSpc>
                <a:spcPct val="150000"/>
              </a:lnSpc>
              <a:buClr>
                <a:srgbClr val="C00000"/>
              </a:buClr>
              <a:buFont typeface="Wingdings" panose="05000000000000000000" pitchFamily="2" charset="2"/>
              <a:buChar char="p"/>
            </a:pPr>
            <a:r>
              <a:rPr lang="en-US" altLang="zh-CN" sz="1800" i="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p>
        </p:txBody>
      </p:sp>
      <p:pic>
        <p:nvPicPr>
          <p:cNvPr id="10" name="Picture 5" descr="The Human Genome Project: 3 billion basepairs">
            <a:extLst>
              <a:ext uri="{FF2B5EF4-FFF2-40B4-BE49-F238E27FC236}">
                <a16:creationId xmlns:a16="http://schemas.microsoft.com/office/drawing/2014/main" id="{7BFD880A-3E99-4CEB-9D09-4D6573E13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342" y="1586368"/>
            <a:ext cx="4875658" cy="330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a:extLst>
              <a:ext uri="{FF2B5EF4-FFF2-40B4-BE49-F238E27FC236}">
                <a16:creationId xmlns:a16="http://schemas.microsoft.com/office/drawing/2014/main" id="{3E5B8A11-5020-4099-8DA7-3688115FB1BE}"/>
              </a:ext>
            </a:extLst>
          </p:cNvPr>
          <p:cNvSpPr txBox="1">
            <a:spLocks noChangeArrowheads="1"/>
          </p:cNvSpPr>
          <p:nvPr/>
        </p:nvSpPr>
        <p:spPr bwMode="auto">
          <a:xfrm>
            <a:off x="261081" y="6523037"/>
            <a:ext cx="4845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400" dirty="0">
                <a:latin typeface="Arial" panose="020B0604020202020204" pitchFamily="34" charset="0"/>
              </a:rPr>
              <a:t>陈铭，后基因组时代的生物信息学，</a:t>
            </a:r>
            <a:r>
              <a:rPr lang="en-US" altLang="zh-CN" sz="1400" dirty="0">
                <a:latin typeface="Arial" panose="020B0604020202020204" pitchFamily="34" charset="0"/>
              </a:rPr>
              <a:t>《</a:t>
            </a:r>
            <a:r>
              <a:rPr lang="zh-CN" altLang="en-US" sz="1400" i="1" dirty="0">
                <a:latin typeface="Arial" panose="020B0604020202020204" pitchFamily="34" charset="0"/>
              </a:rPr>
              <a:t>生物信息学</a:t>
            </a:r>
            <a:r>
              <a:rPr lang="en-US" altLang="zh-CN" sz="1400" dirty="0">
                <a:latin typeface="Arial" panose="020B0604020202020204" pitchFamily="34" charset="0"/>
              </a:rPr>
              <a:t>》</a:t>
            </a:r>
            <a:r>
              <a:rPr lang="zh-CN" altLang="en-US" sz="1400" dirty="0">
                <a:latin typeface="Arial" panose="020B0604020202020204" pitchFamily="34" charset="0"/>
              </a:rPr>
              <a:t>，</a:t>
            </a:r>
            <a:r>
              <a:rPr lang="en-US" altLang="zh-CN" sz="1400" dirty="0">
                <a:latin typeface="Arial" panose="020B0604020202020204" pitchFamily="34" charset="0"/>
              </a:rPr>
              <a:t>2004</a:t>
            </a:r>
          </a:p>
        </p:txBody>
      </p:sp>
    </p:spTree>
    <p:extLst>
      <p:ext uri="{BB962C8B-B14F-4D97-AF65-F5344CB8AC3E}">
        <p14:creationId xmlns:p14="http://schemas.microsoft.com/office/powerpoint/2010/main" val="218919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研究领域</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第二节：生物信息学的研究领域</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97380" y="6492875"/>
            <a:ext cx="570451" cy="365125"/>
          </a:xfrm>
        </p:spPr>
        <p:txBody>
          <a:bodyPr/>
          <a:lstStyle/>
          <a:p>
            <a:pPr algn="ctr"/>
            <a:fld id="{7A9B8ABA-E741-4B5A-BC12-4FB7471CFE15}" type="slidenum">
              <a:rPr lang="zh-CN" altLang="en-US" smtClean="0"/>
              <a:pPr algn="ctr"/>
              <a:t>17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2" name="Rectangle 36">
            <a:extLst>
              <a:ext uri="{FF2B5EF4-FFF2-40B4-BE49-F238E27FC236}">
                <a16:creationId xmlns:a16="http://schemas.microsoft.com/office/drawing/2014/main" id="{2477BEA7-7364-4E99-9CFB-C7BBFEB1C7F2}"/>
              </a:ext>
            </a:extLst>
          </p:cNvPr>
          <p:cNvSpPr>
            <a:spLocks noChangeArrowheads="1"/>
          </p:cNvSpPr>
          <p:nvPr/>
        </p:nvSpPr>
        <p:spPr bwMode="auto">
          <a:xfrm>
            <a:off x="156071" y="6506368"/>
            <a:ext cx="2943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600" dirty="0"/>
              <a:t>陈铭：整合生物信息学（</a:t>
            </a:r>
            <a:r>
              <a:rPr lang="en-US" altLang="zh-CN" sz="1600" dirty="0"/>
              <a:t>2006</a:t>
            </a:r>
            <a:r>
              <a:rPr lang="zh-CN" altLang="en-US" sz="1600" dirty="0"/>
              <a:t>）</a:t>
            </a:r>
          </a:p>
        </p:txBody>
      </p:sp>
      <p:sp>
        <p:nvSpPr>
          <p:cNvPr id="50" name="Oval 28">
            <a:extLst>
              <a:ext uri="{FF2B5EF4-FFF2-40B4-BE49-F238E27FC236}">
                <a16:creationId xmlns:a16="http://schemas.microsoft.com/office/drawing/2014/main" id="{323D966A-B98F-450E-9F9A-BEC5831771EB}"/>
              </a:ext>
            </a:extLst>
          </p:cNvPr>
          <p:cNvSpPr>
            <a:spLocks noChangeArrowheads="1"/>
          </p:cNvSpPr>
          <p:nvPr/>
        </p:nvSpPr>
        <p:spPr bwMode="auto">
          <a:xfrm>
            <a:off x="2504580" y="2355206"/>
            <a:ext cx="5892800" cy="3875088"/>
          </a:xfrm>
          <a:prstGeom prst="ellipse">
            <a:avLst/>
          </a:prstGeom>
          <a:solidFill>
            <a:srgbClr val="FFC000"/>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endParaRPr lang="zh-CN" altLang="en-US" sz="1800" b="1">
              <a:latin typeface="Times New Roman" panose="02020603050405020304" pitchFamily="18" charset="0"/>
              <a:cs typeface="Times New Roman" panose="02020603050405020304" pitchFamily="18" charset="0"/>
            </a:endParaRPr>
          </a:p>
        </p:txBody>
      </p:sp>
      <p:sp>
        <p:nvSpPr>
          <p:cNvPr id="51" name="Line 3">
            <a:extLst>
              <a:ext uri="{FF2B5EF4-FFF2-40B4-BE49-F238E27FC236}">
                <a16:creationId xmlns:a16="http://schemas.microsoft.com/office/drawing/2014/main" id="{9A9BECF6-E7A6-47A8-9091-40EABB246751}"/>
              </a:ext>
            </a:extLst>
          </p:cNvPr>
          <p:cNvSpPr>
            <a:spLocks noChangeShapeType="1"/>
          </p:cNvSpPr>
          <p:nvPr/>
        </p:nvSpPr>
        <p:spPr bwMode="auto">
          <a:xfrm>
            <a:off x="2437905" y="1310631"/>
            <a:ext cx="0" cy="4813300"/>
          </a:xfrm>
          <a:prstGeom prst="line">
            <a:avLst/>
          </a:prstGeom>
          <a:noFill/>
          <a:ln w="31750">
            <a:solidFill>
              <a:schemeClr val="tx1"/>
            </a:solidFill>
            <a:round/>
            <a:headEnd type="triangle" w="med" len="med"/>
            <a:tailEnd type="triangle" w="lg" len="lg"/>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 name="Line 4">
            <a:extLst>
              <a:ext uri="{FF2B5EF4-FFF2-40B4-BE49-F238E27FC236}">
                <a16:creationId xmlns:a16="http://schemas.microsoft.com/office/drawing/2014/main" id="{7E492965-179C-4F2B-9364-2EB6BB8B7EBC}"/>
              </a:ext>
            </a:extLst>
          </p:cNvPr>
          <p:cNvSpPr>
            <a:spLocks noChangeShapeType="1"/>
          </p:cNvSpPr>
          <p:nvPr/>
        </p:nvSpPr>
        <p:spPr bwMode="auto">
          <a:xfrm>
            <a:off x="437655" y="2326631"/>
            <a:ext cx="8215312" cy="0"/>
          </a:xfrm>
          <a:prstGeom prst="line">
            <a:avLst/>
          </a:prstGeom>
          <a:noFill/>
          <a:ln w="31750">
            <a:solidFill>
              <a:schemeClr val="tx1"/>
            </a:solidFill>
            <a:round/>
            <a:headEnd type="triangle" w="med" len="med"/>
            <a:tailEnd type="triangle" w="lg" len="lg"/>
          </a:ln>
          <a:extLst>
            <a:ext uri="{909E8E84-426E-40DD-AFC4-6F175D3DCCD1}">
              <a14:hiddenFill xmlns:a14="http://schemas.microsoft.com/office/drawing/2010/main">
                <a:noFill/>
              </a14:hiddenFill>
            </a:ext>
          </a:extLst>
        </p:spPr>
        <p:txBody>
          <a:bodyPr/>
          <a:lstStyle/>
          <a:p>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 name="Text Box 5">
            <a:extLst>
              <a:ext uri="{FF2B5EF4-FFF2-40B4-BE49-F238E27FC236}">
                <a16:creationId xmlns:a16="http://schemas.microsoft.com/office/drawing/2014/main" id="{462B902F-2917-4148-83F1-4D1FF18428EC}"/>
              </a:ext>
            </a:extLst>
          </p:cNvPr>
          <p:cNvSpPr txBox="1">
            <a:spLocks noChangeArrowheads="1"/>
          </p:cNvSpPr>
          <p:nvPr/>
        </p:nvSpPr>
        <p:spPr bwMode="auto">
          <a:xfrm>
            <a:off x="2482573" y="1367781"/>
            <a:ext cx="1196975" cy="3079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a:spcBef>
                <a:spcPct val="50000"/>
              </a:spcBef>
              <a:buClrTx/>
              <a:buFontTx/>
              <a:buNone/>
            </a:pPr>
            <a:r>
              <a:rPr lang="en-US" altLang="zh-CN" sz="1400" b="1" dirty="0">
                <a:solidFill>
                  <a:srgbClr val="000000"/>
                </a:solidFill>
                <a:latin typeface="Times New Roman" panose="02020603050405020304" pitchFamily="18" charset="0"/>
                <a:cs typeface="Times New Roman" panose="02020603050405020304" pitchFamily="18" charset="0"/>
              </a:rPr>
              <a:t>Experiment</a:t>
            </a:r>
          </a:p>
        </p:txBody>
      </p:sp>
      <p:sp>
        <p:nvSpPr>
          <p:cNvPr id="54" name="Text Box 6">
            <a:extLst>
              <a:ext uri="{FF2B5EF4-FFF2-40B4-BE49-F238E27FC236}">
                <a16:creationId xmlns:a16="http://schemas.microsoft.com/office/drawing/2014/main" id="{E3C83561-8BDE-4850-A7A4-AA302FF26EB4}"/>
              </a:ext>
            </a:extLst>
          </p:cNvPr>
          <p:cNvSpPr txBox="1">
            <a:spLocks noChangeArrowheads="1"/>
          </p:cNvSpPr>
          <p:nvPr/>
        </p:nvSpPr>
        <p:spPr bwMode="auto">
          <a:xfrm>
            <a:off x="3715842" y="1636302"/>
            <a:ext cx="2078031" cy="3079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a:spcBef>
                <a:spcPct val="50000"/>
              </a:spcBef>
              <a:buClrTx/>
              <a:buFontTx/>
              <a:buNone/>
            </a:pPr>
            <a:r>
              <a:rPr lang="en-US" altLang="zh-CN" sz="1400" b="1" dirty="0">
                <a:solidFill>
                  <a:srgbClr val="000000"/>
                </a:solidFill>
                <a:latin typeface="Times New Roman" panose="02020603050405020304" pitchFamily="18" charset="0"/>
                <a:cs typeface="Times New Roman" panose="02020603050405020304" pitchFamily="18" charset="0"/>
              </a:rPr>
              <a:t>Information Technology</a:t>
            </a:r>
          </a:p>
        </p:txBody>
      </p:sp>
      <p:sp>
        <p:nvSpPr>
          <p:cNvPr id="55" name="Text Box 7">
            <a:extLst>
              <a:ext uri="{FF2B5EF4-FFF2-40B4-BE49-F238E27FC236}">
                <a16:creationId xmlns:a16="http://schemas.microsoft.com/office/drawing/2014/main" id="{FAD4F62E-2D97-4927-A631-CB006040E0F4}"/>
              </a:ext>
            </a:extLst>
          </p:cNvPr>
          <p:cNvSpPr txBox="1">
            <a:spLocks noChangeArrowheads="1"/>
          </p:cNvSpPr>
          <p:nvPr/>
        </p:nvSpPr>
        <p:spPr bwMode="auto">
          <a:xfrm>
            <a:off x="5870451" y="1361489"/>
            <a:ext cx="1236663" cy="3079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a:spcBef>
                <a:spcPct val="50000"/>
              </a:spcBef>
              <a:buClrTx/>
              <a:buFontTx/>
              <a:buNone/>
            </a:pPr>
            <a:r>
              <a:rPr lang="en-US" altLang="zh-CN" sz="1400" b="1" dirty="0">
                <a:solidFill>
                  <a:srgbClr val="000000"/>
                </a:solidFill>
                <a:latin typeface="Times New Roman" panose="02020603050405020304" pitchFamily="18" charset="0"/>
                <a:cs typeface="Times New Roman" panose="02020603050405020304" pitchFamily="18" charset="0"/>
              </a:rPr>
              <a:t>Computation</a:t>
            </a:r>
          </a:p>
        </p:txBody>
      </p:sp>
      <p:sp>
        <p:nvSpPr>
          <p:cNvPr id="56" name="Text Box 8">
            <a:extLst>
              <a:ext uri="{FF2B5EF4-FFF2-40B4-BE49-F238E27FC236}">
                <a16:creationId xmlns:a16="http://schemas.microsoft.com/office/drawing/2014/main" id="{B5CB15E8-808A-47D8-A974-4EDBFB5D8E82}"/>
              </a:ext>
            </a:extLst>
          </p:cNvPr>
          <p:cNvSpPr txBox="1">
            <a:spLocks noChangeArrowheads="1"/>
          </p:cNvSpPr>
          <p:nvPr/>
        </p:nvSpPr>
        <p:spPr bwMode="auto">
          <a:xfrm>
            <a:off x="2464209" y="1980775"/>
            <a:ext cx="2470150" cy="3079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a:spcBef>
                <a:spcPct val="50000"/>
              </a:spcBef>
              <a:buClrTx/>
              <a:buFontTx/>
              <a:buNone/>
            </a:pPr>
            <a:r>
              <a:rPr lang="en-US" altLang="zh-CN" sz="1400" b="1">
                <a:solidFill>
                  <a:srgbClr val="000000"/>
                </a:solidFill>
                <a:latin typeface="Times New Roman" panose="02020603050405020304" pitchFamily="18" charset="0"/>
                <a:cs typeface="Times New Roman" panose="02020603050405020304" pitchFamily="18" charset="0"/>
              </a:rPr>
              <a:t>Hardware &amp; instrumentation</a:t>
            </a:r>
            <a:r>
              <a:rPr lang="en-US" altLang="zh-CN" sz="1200">
                <a:solidFill>
                  <a:srgbClr val="000000"/>
                </a:solidFill>
                <a:latin typeface="Times New Roman" panose="02020603050405020304" pitchFamily="18" charset="0"/>
                <a:cs typeface="Times New Roman" panose="02020603050405020304" pitchFamily="18" charset="0"/>
              </a:rPr>
              <a:t>           </a:t>
            </a:r>
          </a:p>
        </p:txBody>
      </p:sp>
      <p:sp>
        <p:nvSpPr>
          <p:cNvPr id="57" name="Text Box 9">
            <a:extLst>
              <a:ext uri="{FF2B5EF4-FFF2-40B4-BE49-F238E27FC236}">
                <a16:creationId xmlns:a16="http://schemas.microsoft.com/office/drawing/2014/main" id="{A7D97979-873A-4D85-A259-C19234F6E14C}"/>
              </a:ext>
            </a:extLst>
          </p:cNvPr>
          <p:cNvSpPr txBox="1">
            <a:spLocks noChangeArrowheads="1"/>
          </p:cNvSpPr>
          <p:nvPr/>
        </p:nvSpPr>
        <p:spPr bwMode="auto">
          <a:xfrm>
            <a:off x="5272465" y="1980775"/>
            <a:ext cx="2728913" cy="3079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a:spcBef>
                <a:spcPct val="50000"/>
              </a:spcBef>
              <a:buClrTx/>
              <a:buFontTx/>
              <a:buNone/>
            </a:pPr>
            <a:r>
              <a:rPr lang="en-US" altLang="zh-CN" sz="1400" b="1" dirty="0">
                <a:solidFill>
                  <a:srgbClr val="000000"/>
                </a:solidFill>
                <a:latin typeface="Times New Roman" panose="02020603050405020304" pitchFamily="18" charset="0"/>
                <a:cs typeface="Times New Roman" panose="02020603050405020304" pitchFamily="18" charset="0"/>
              </a:rPr>
              <a:t>Mathematical &amp; Physical Models</a:t>
            </a:r>
          </a:p>
        </p:txBody>
      </p:sp>
      <p:sp>
        <p:nvSpPr>
          <p:cNvPr id="58" name="Text Box 10">
            <a:extLst>
              <a:ext uri="{FF2B5EF4-FFF2-40B4-BE49-F238E27FC236}">
                <a16:creationId xmlns:a16="http://schemas.microsoft.com/office/drawing/2014/main" id="{935A1175-957E-4606-82D5-EF0691C7E405}"/>
              </a:ext>
            </a:extLst>
          </p:cNvPr>
          <p:cNvSpPr txBox="1">
            <a:spLocks noChangeArrowheads="1"/>
          </p:cNvSpPr>
          <p:nvPr/>
        </p:nvSpPr>
        <p:spPr bwMode="auto">
          <a:xfrm>
            <a:off x="342405" y="2293294"/>
            <a:ext cx="21621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spcBef>
                <a:spcPct val="50000"/>
              </a:spcBef>
              <a:buClrTx/>
              <a:buFontTx/>
              <a:buNone/>
            </a:pPr>
            <a:r>
              <a:rPr lang="en-US" altLang="zh-CN" sz="1200" b="1" dirty="0">
                <a:latin typeface="Times New Roman" panose="02020603050405020304" pitchFamily="18" charset="0"/>
                <a:cs typeface="Times New Roman" panose="02020603050405020304" pitchFamily="18" charset="0"/>
              </a:rPr>
              <a:t>DNA Sequence</a:t>
            </a:r>
          </a:p>
          <a:p>
            <a:pPr>
              <a:spcBef>
                <a:spcPct val="50000"/>
              </a:spcBef>
              <a:buClrTx/>
              <a:buFontTx/>
              <a:buNone/>
            </a:pPr>
            <a:r>
              <a:rPr lang="en-US" altLang="zh-CN" sz="1200" b="1" dirty="0">
                <a:latin typeface="Times New Roman" panose="02020603050405020304" pitchFamily="18" charset="0"/>
                <a:cs typeface="Times New Roman" panose="02020603050405020304" pitchFamily="18" charset="0"/>
              </a:rPr>
              <a:t>Gene &amp; genome organization</a:t>
            </a:r>
          </a:p>
          <a:p>
            <a:pPr>
              <a:spcBef>
                <a:spcPct val="50000"/>
              </a:spcBef>
              <a:buClrTx/>
              <a:buFontTx/>
              <a:buNone/>
            </a:pPr>
            <a:r>
              <a:rPr lang="en-US" altLang="zh-CN" sz="1200" b="1" dirty="0">
                <a:latin typeface="Times New Roman" panose="02020603050405020304" pitchFamily="18" charset="0"/>
                <a:cs typeface="Times New Roman" panose="02020603050405020304" pitchFamily="18" charset="0"/>
              </a:rPr>
              <a:t>Molecular evolution</a:t>
            </a:r>
          </a:p>
          <a:p>
            <a:pPr>
              <a:spcBef>
                <a:spcPct val="50000"/>
              </a:spcBef>
              <a:buClrTx/>
              <a:buFontTx/>
              <a:buNone/>
            </a:pPr>
            <a:r>
              <a:rPr lang="en-US" altLang="zh-CN" sz="1200" b="1" dirty="0">
                <a:latin typeface="Times New Roman" panose="02020603050405020304" pitchFamily="18" charset="0"/>
                <a:cs typeface="Times New Roman" panose="02020603050405020304" pitchFamily="18" charset="0"/>
              </a:rPr>
              <a:t>Protein structure, folding, function &amp; interaction</a:t>
            </a:r>
          </a:p>
          <a:p>
            <a:pPr>
              <a:spcBef>
                <a:spcPct val="50000"/>
              </a:spcBef>
              <a:buClrTx/>
              <a:buFontTx/>
              <a:buNone/>
            </a:pPr>
            <a:r>
              <a:rPr lang="en-US" altLang="zh-CN" sz="1200" b="1" dirty="0">
                <a:latin typeface="Times New Roman" panose="02020603050405020304" pitchFamily="18" charset="0"/>
                <a:cs typeface="Times New Roman" panose="02020603050405020304" pitchFamily="18" charset="0"/>
              </a:rPr>
              <a:t>Metabolic pathways regulation</a:t>
            </a:r>
          </a:p>
          <a:p>
            <a:pPr>
              <a:spcBef>
                <a:spcPct val="50000"/>
              </a:spcBef>
              <a:buClrTx/>
              <a:buFontTx/>
              <a:buNone/>
            </a:pPr>
            <a:r>
              <a:rPr lang="en-US" altLang="zh-CN" sz="1200" b="1" dirty="0">
                <a:latin typeface="Times New Roman" panose="02020603050405020304" pitchFamily="18" charset="0"/>
                <a:cs typeface="Times New Roman" panose="02020603050405020304" pitchFamily="18" charset="0"/>
              </a:rPr>
              <a:t>        Signaling</a:t>
            </a:r>
          </a:p>
          <a:p>
            <a:pPr>
              <a:spcBef>
                <a:spcPct val="50000"/>
              </a:spcBef>
              <a:buClrTx/>
              <a:buFontTx/>
              <a:buNone/>
            </a:pPr>
            <a:r>
              <a:rPr lang="en-US" altLang="zh-CN" sz="1200" b="1" dirty="0">
                <a:latin typeface="Times New Roman" panose="02020603050405020304" pitchFamily="18" charset="0"/>
                <a:cs typeface="Times New Roman" panose="02020603050405020304" pitchFamily="18" charset="0"/>
              </a:rPr>
              <a:t>               Networks</a:t>
            </a:r>
          </a:p>
          <a:p>
            <a:pPr>
              <a:spcBef>
                <a:spcPct val="50000"/>
              </a:spcBef>
              <a:buClrTx/>
              <a:buFontTx/>
              <a:buNone/>
            </a:pPr>
            <a:r>
              <a:rPr lang="en-US" altLang="zh-CN" sz="1200" b="1" dirty="0">
                <a:latin typeface="Times New Roman" panose="02020603050405020304" pitchFamily="18" charset="0"/>
                <a:cs typeface="Times New Roman" panose="02020603050405020304" pitchFamily="18" charset="0"/>
              </a:rPr>
              <a:t>Physiology &amp; cell biology</a:t>
            </a:r>
          </a:p>
          <a:p>
            <a:pPr>
              <a:spcBef>
                <a:spcPct val="50000"/>
              </a:spcBef>
              <a:buClrTx/>
              <a:buFontTx/>
              <a:buNone/>
            </a:pPr>
            <a:r>
              <a:rPr lang="en-US" altLang="zh-CN" sz="1200" b="1" dirty="0">
                <a:latin typeface="Times New Roman" panose="02020603050405020304" pitchFamily="18" charset="0"/>
                <a:cs typeface="Times New Roman" panose="02020603050405020304" pitchFamily="18" charset="0"/>
              </a:rPr>
              <a:t>Interspecies interaction</a:t>
            </a:r>
          </a:p>
          <a:p>
            <a:pPr>
              <a:spcBef>
                <a:spcPct val="50000"/>
              </a:spcBef>
              <a:buClrTx/>
              <a:buFontTx/>
              <a:buNone/>
            </a:pPr>
            <a:r>
              <a:rPr lang="en-US" altLang="zh-CN" sz="1200" b="1" dirty="0">
                <a:latin typeface="Times New Roman" panose="02020603050405020304" pitchFamily="18" charset="0"/>
                <a:cs typeface="Times New Roman" panose="02020603050405020304" pitchFamily="18" charset="0"/>
              </a:rPr>
              <a:t>Ecology &amp; environment</a:t>
            </a:r>
          </a:p>
        </p:txBody>
      </p:sp>
      <p:sp>
        <p:nvSpPr>
          <p:cNvPr id="59" name="Text Box 11">
            <a:extLst>
              <a:ext uri="{FF2B5EF4-FFF2-40B4-BE49-F238E27FC236}">
                <a16:creationId xmlns:a16="http://schemas.microsoft.com/office/drawing/2014/main" id="{7EEAE11A-ABC8-45FA-AD1D-2F11BD7FE1AD}"/>
              </a:ext>
            </a:extLst>
          </p:cNvPr>
          <p:cNvSpPr txBox="1">
            <a:spLocks noChangeArrowheads="1"/>
          </p:cNvSpPr>
          <p:nvPr/>
        </p:nvSpPr>
        <p:spPr bwMode="auto">
          <a:xfrm rot="16200000">
            <a:off x="5276374" y="2202806"/>
            <a:ext cx="55399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spcBef>
                <a:spcPct val="50000"/>
              </a:spcBef>
              <a:buClrTx/>
              <a:buFontTx/>
              <a:buNone/>
            </a:pPr>
            <a:endParaRPr lang="en-GB" altLang="zh-CN" sz="2400">
              <a:solidFill>
                <a:srgbClr val="000000"/>
              </a:solidFill>
              <a:latin typeface="Times New Roman" panose="02020603050405020304" pitchFamily="18" charset="0"/>
              <a:cs typeface="Times New Roman" panose="02020603050405020304" pitchFamily="18" charset="0"/>
            </a:endParaRPr>
          </a:p>
        </p:txBody>
      </p:sp>
      <p:sp>
        <p:nvSpPr>
          <p:cNvPr id="60" name="Oval 35">
            <a:extLst>
              <a:ext uri="{FF2B5EF4-FFF2-40B4-BE49-F238E27FC236}">
                <a16:creationId xmlns:a16="http://schemas.microsoft.com/office/drawing/2014/main" id="{5A7FE2DD-6D1E-4162-8E2D-FBED1E5BB2B8}"/>
              </a:ext>
            </a:extLst>
          </p:cNvPr>
          <p:cNvSpPr>
            <a:spLocks noChangeArrowheads="1"/>
          </p:cNvSpPr>
          <p:nvPr/>
        </p:nvSpPr>
        <p:spPr bwMode="auto">
          <a:xfrm>
            <a:off x="2452192" y="3793481"/>
            <a:ext cx="1509713" cy="936625"/>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eaLnBrk="1" hangingPunct="1">
              <a:spcBef>
                <a:spcPct val="0"/>
              </a:spcBef>
              <a:buClrTx/>
              <a:buFontTx/>
              <a:buNone/>
            </a:pPr>
            <a:endParaRPr lang="zh-CN" altLang="zh-CN" sz="1400">
              <a:latin typeface="Times New Roman" panose="02020603050405020304" pitchFamily="18" charset="0"/>
              <a:cs typeface="Times New Roman" panose="02020603050405020304" pitchFamily="18" charset="0"/>
            </a:endParaRPr>
          </a:p>
        </p:txBody>
      </p:sp>
      <p:sp>
        <p:nvSpPr>
          <p:cNvPr id="61" name="Oval 14">
            <a:extLst>
              <a:ext uri="{FF2B5EF4-FFF2-40B4-BE49-F238E27FC236}">
                <a16:creationId xmlns:a16="http://schemas.microsoft.com/office/drawing/2014/main" id="{C6559952-FC7E-43F6-8326-3C2B36DAD019}"/>
              </a:ext>
            </a:extLst>
          </p:cNvPr>
          <p:cNvSpPr>
            <a:spLocks noChangeArrowheads="1"/>
          </p:cNvSpPr>
          <p:nvPr/>
        </p:nvSpPr>
        <p:spPr bwMode="auto">
          <a:xfrm>
            <a:off x="2514105" y="2345681"/>
            <a:ext cx="2403475" cy="722313"/>
          </a:xfrm>
          <a:prstGeom prst="ellipse">
            <a:avLst/>
          </a:prstGeom>
          <a:solidFill>
            <a:srgbClr val="FFCCFF"/>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endParaRPr lang="zh-CN" altLang="en-US" sz="1800">
              <a:latin typeface="Times New Roman" panose="02020603050405020304" pitchFamily="18" charset="0"/>
              <a:cs typeface="Times New Roman" panose="02020603050405020304" pitchFamily="18" charset="0"/>
            </a:endParaRPr>
          </a:p>
        </p:txBody>
      </p:sp>
      <p:sp>
        <p:nvSpPr>
          <p:cNvPr id="62" name="Text Box 15">
            <a:extLst>
              <a:ext uri="{FF2B5EF4-FFF2-40B4-BE49-F238E27FC236}">
                <a16:creationId xmlns:a16="http://schemas.microsoft.com/office/drawing/2014/main" id="{4175E57B-91D1-4651-ACDC-EA880D874E13}"/>
              </a:ext>
            </a:extLst>
          </p:cNvPr>
          <p:cNvSpPr txBox="1">
            <a:spLocks noChangeArrowheads="1"/>
          </p:cNvSpPr>
          <p:nvPr/>
        </p:nvSpPr>
        <p:spPr bwMode="auto">
          <a:xfrm>
            <a:off x="2644280" y="2421881"/>
            <a:ext cx="200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a:spcBef>
                <a:spcPct val="0"/>
              </a:spcBef>
              <a:buClrTx/>
              <a:buFontTx/>
              <a:buNone/>
            </a:pPr>
            <a:r>
              <a:rPr lang="zh-CN" altLang="en-US" sz="1200">
                <a:solidFill>
                  <a:srgbClr val="000000"/>
                </a:solidFill>
                <a:latin typeface="Times New Roman" panose="02020603050405020304" pitchFamily="18" charset="0"/>
                <a:cs typeface="Times New Roman" panose="02020603050405020304" pitchFamily="18" charset="0"/>
              </a:rPr>
              <a:t>基因组测序</a:t>
            </a:r>
          </a:p>
          <a:p>
            <a:pPr algn="ctr">
              <a:spcBef>
                <a:spcPct val="0"/>
              </a:spcBef>
              <a:buClrTx/>
              <a:buFontTx/>
              <a:buNone/>
            </a:pPr>
            <a:r>
              <a:rPr lang="en-US" altLang="zh-CN" sz="1200">
                <a:solidFill>
                  <a:srgbClr val="000000"/>
                </a:solidFill>
                <a:latin typeface="Times New Roman" panose="02020603050405020304" pitchFamily="18" charset="0"/>
                <a:cs typeface="Times New Roman" panose="02020603050405020304" pitchFamily="18" charset="0"/>
              </a:rPr>
              <a:t>Genome sequencing</a:t>
            </a:r>
          </a:p>
        </p:txBody>
      </p:sp>
      <p:sp>
        <p:nvSpPr>
          <p:cNvPr id="63" name="Oval 16">
            <a:extLst>
              <a:ext uri="{FF2B5EF4-FFF2-40B4-BE49-F238E27FC236}">
                <a16:creationId xmlns:a16="http://schemas.microsoft.com/office/drawing/2014/main" id="{F68D3C4B-C859-4784-A445-1DBB1E165DC6}"/>
              </a:ext>
            </a:extLst>
          </p:cNvPr>
          <p:cNvSpPr>
            <a:spLocks noChangeArrowheads="1"/>
          </p:cNvSpPr>
          <p:nvPr/>
        </p:nvSpPr>
        <p:spPr bwMode="auto">
          <a:xfrm>
            <a:off x="4382592" y="2345681"/>
            <a:ext cx="3684588" cy="1363663"/>
          </a:xfrm>
          <a:prstGeom prst="ellipse">
            <a:avLst/>
          </a:prstGeom>
          <a:solidFill>
            <a:srgbClr val="00FFFF"/>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endParaRPr lang="zh-CN" altLang="en-US" sz="1800">
              <a:latin typeface="Times New Roman" panose="02020603050405020304" pitchFamily="18" charset="0"/>
              <a:cs typeface="Times New Roman" panose="02020603050405020304" pitchFamily="18" charset="0"/>
            </a:endParaRPr>
          </a:p>
        </p:txBody>
      </p:sp>
      <p:sp>
        <p:nvSpPr>
          <p:cNvPr id="64" name="Text Box 17">
            <a:extLst>
              <a:ext uri="{FF2B5EF4-FFF2-40B4-BE49-F238E27FC236}">
                <a16:creationId xmlns:a16="http://schemas.microsoft.com/office/drawing/2014/main" id="{A7C09ABE-95B9-4AC6-8B1D-D44B7F354E1E}"/>
              </a:ext>
            </a:extLst>
          </p:cNvPr>
          <p:cNvSpPr txBox="1">
            <a:spLocks noChangeArrowheads="1"/>
          </p:cNvSpPr>
          <p:nvPr/>
        </p:nvSpPr>
        <p:spPr bwMode="auto">
          <a:xfrm>
            <a:off x="4925517" y="2493319"/>
            <a:ext cx="18430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spcBef>
                <a:spcPct val="50000"/>
              </a:spcBef>
              <a:buClrTx/>
              <a:buFontTx/>
              <a:buNone/>
            </a:pPr>
            <a:r>
              <a:rPr lang="zh-CN" altLang="en-US" sz="1200">
                <a:solidFill>
                  <a:srgbClr val="000000"/>
                </a:solidFill>
                <a:latin typeface="Times New Roman" panose="02020603050405020304" pitchFamily="18" charset="0"/>
                <a:cs typeface="Times New Roman" panose="02020603050405020304" pitchFamily="18" charset="0"/>
              </a:rPr>
              <a:t>基因组数据分析</a:t>
            </a:r>
          </a:p>
          <a:p>
            <a:pPr>
              <a:spcBef>
                <a:spcPct val="50000"/>
              </a:spcBef>
              <a:buClrTx/>
              <a:buFontTx/>
              <a:buNone/>
            </a:pPr>
            <a:r>
              <a:rPr lang="en-US" altLang="zh-CN" sz="1200">
                <a:solidFill>
                  <a:srgbClr val="000000"/>
                </a:solidFill>
                <a:latin typeface="Times New Roman" panose="02020603050405020304" pitchFamily="18" charset="0"/>
                <a:cs typeface="Times New Roman" panose="02020603050405020304" pitchFamily="18" charset="0"/>
              </a:rPr>
              <a:t>Genomic data analysis</a:t>
            </a:r>
          </a:p>
        </p:txBody>
      </p:sp>
      <p:sp>
        <p:nvSpPr>
          <p:cNvPr id="65" name="Oval 18">
            <a:extLst>
              <a:ext uri="{FF2B5EF4-FFF2-40B4-BE49-F238E27FC236}">
                <a16:creationId xmlns:a16="http://schemas.microsoft.com/office/drawing/2014/main" id="{BDFB2CDE-5B19-49D4-9C98-24A9B713F5F5}"/>
              </a:ext>
            </a:extLst>
          </p:cNvPr>
          <p:cNvSpPr>
            <a:spLocks noChangeArrowheads="1"/>
          </p:cNvSpPr>
          <p:nvPr/>
        </p:nvSpPr>
        <p:spPr bwMode="auto">
          <a:xfrm>
            <a:off x="6393955" y="2329806"/>
            <a:ext cx="1590675" cy="1363663"/>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endParaRPr lang="zh-CN" altLang="en-US" sz="1800">
              <a:latin typeface="Times New Roman" panose="02020603050405020304" pitchFamily="18" charset="0"/>
              <a:cs typeface="Times New Roman" panose="02020603050405020304" pitchFamily="18" charset="0"/>
            </a:endParaRPr>
          </a:p>
        </p:txBody>
      </p:sp>
      <p:sp>
        <p:nvSpPr>
          <p:cNvPr id="66" name="Text Box 19">
            <a:extLst>
              <a:ext uri="{FF2B5EF4-FFF2-40B4-BE49-F238E27FC236}">
                <a16:creationId xmlns:a16="http://schemas.microsoft.com/office/drawing/2014/main" id="{9F88D489-FDDB-428D-A08B-46F9A78142B8}"/>
              </a:ext>
            </a:extLst>
          </p:cNvPr>
          <p:cNvSpPr txBox="1">
            <a:spLocks noChangeArrowheads="1"/>
          </p:cNvSpPr>
          <p:nvPr/>
        </p:nvSpPr>
        <p:spPr bwMode="auto">
          <a:xfrm>
            <a:off x="6717805" y="2561581"/>
            <a:ext cx="1092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spcBef>
                <a:spcPct val="50000"/>
              </a:spcBef>
              <a:buClrTx/>
              <a:buFontTx/>
              <a:buNone/>
            </a:pPr>
            <a:r>
              <a:rPr lang="zh-CN" altLang="en-US" sz="1200">
                <a:solidFill>
                  <a:srgbClr val="000000"/>
                </a:solidFill>
                <a:latin typeface="Times New Roman" panose="02020603050405020304" pitchFamily="18" charset="0"/>
                <a:cs typeface="Times New Roman" panose="02020603050405020304" pitchFamily="18" charset="0"/>
              </a:rPr>
              <a:t>统计遗传学</a:t>
            </a:r>
          </a:p>
          <a:p>
            <a:pPr>
              <a:spcBef>
                <a:spcPct val="50000"/>
              </a:spcBef>
              <a:buClrTx/>
              <a:buFontTx/>
              <a:buNone/>
            </a:pPr>
            <a:r>
              <a:rPr lang="en-US" altLang="zh-CN" sz="1200">
                <a:solidFill>
                  <a:srgbClr val="000000"/>
                </a:solidFill>
                <a:latin typeface="Times New Roman" panose="02020603050405020304" pitchFamily="18" charset="0"/>
                <a:cs typeface="Times New Roman" panose="02020603050405020304" pitchFamily="18" charset="0"/>
              </a:rPr>
              <a:t>Statistical genetics</a:t>
            </a:r>
          </a:p>
        </p:txBody>
      </p:sp>
      <p:sp>
        <p:nvSpPr>
          <p:cNvPr id="67" name="Oval 20">
            <a:extLst>
              <a:ext uri="{FF2B5EF4-FFF2-40B4-BE49-F238E27FC236}">
                <a16:creationId xmlns:a16="http://schemas.microsoft.com/office/drawing/2014/main" id="{4EC2B600-89FA-49BE-AE33-F1F71EACD763}"/>
              </a:ext>
            </a:extLst>
          </p:cNvPr>
          <p:cNvSpPr>
            <a:spLocks noChangeArrowheads="1"/>
          </p:cNvSpPr>
          <p:nvPr/>
        </p:nvSpPr>
        <p:spPr bwMode="auto">
          <a:xfrm>
            <a:off x="4620717" y="3348981"/>
            <a:ext cx="3363913" cy="1122363"/>
          </a:xfrm>
          <a:prstGeom prst="ellipse">
            <a:avLst/>
          </a:prstGeom>
          <a:solidFill>
            <a:srgbClr val="FFFFCC"/>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endParaRPr lang="zh-CN" altLang="en-US" sz="1800">
              <a:latin typeface="Times New Roman" panose="02020603050405020304" pitchFamily="18" charset="0"/>
              <a:cs typeface="Times New Roman" panose="02020603050405020304" pitchFamily="18" charset="0"/>
            </a:endParaRPr>
          </a:p>
        </p:txBody>
      </p:sp>
      <p:sp>
        <p:nvSpPr>
          <p:cNvPr id="68" name="Text Box 21">
            <a:extLst>
              <a:ext uri="{FF2B5EF4-FFF2-40B4-BE49-F238E27FC236}">
                <a16:creationId xmlns:a16="http://schemas.microsoft.com/office/drawing/2014/main" id="{64D8893E-27A4-432C-9BBB-0EB7F6BDF2CF}"/>
              </a:ext>
            </a:extLst>
          </p:cNvPr>
          <p:cNvSpPr txBox="1">
            <a:spLocks noChangeArrowheads="1"/>
          </p:cNvSpPr>
          <p:nvPr/>
        </p:nvSpPr>
        <p:spPr bwMode="auto">
          <a:xfrm>
            <a:off x="5108080" y="3441056"/>
            <a:ext cx="29638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spcBef>
                <a:spcPct val="50000"/>
              </a:spcBef>
              <a:buClrTx/>
              <a:buFontTx/>
              <a:buNone/>
            </a:pPr>
            <a:r>
              <a:rPr lang="zh-CN" altLang="en-US" sz="1200">
                <a:solidFill>
                  <a:srgbClr val="000000"/>
                </a:solidFill>
                <a:latin typeface="Times New Roman" panose="02020603050405020304" pitchFamily="18" charset="0"/>
                <a:cs typeface="Times New Roman" panose="02020603050405020304" pitchFamily="18" charset="0"/>
              </a:rPr>
              <a:t>蛋白质结构预测、互作、设计</a:t>
            </a:r>
          </a:p>
          <a:p>
            <a:pPr>
              <a:spcBef>
                <a:spcPct val="50000"/>
              </a:spcBef>
              <a:buClrTx/>
              <a:buFontTx/>
              <a:buNone/>
            </a:pPr>
            <a:r>
              <a:rPr lang="en-US" altLang="zh-CN" sz="1200">
                <a:solidFill>
                  <a:srgbClr val="000000"/>
                </a:solidFill>
                <a:latin typeface="Times New Roman" panose="02020603050405020304" pitchFamily="18" charset="0"/>
                <a:cs typeface="Times New Roman" panose="02020603050405020304" pitchFamily="18" charset="0"/>
              </a:rPr>
              <a:t>Protein structure prediction, protein dynamics, protein folding and design</a:t>
            </a:r>
          </a:p>
        </p:txBody>
      </p:sp>
      <p:sp>
        <p:nvSpPr>
          <p:cNvPr id="69" name="Oval 22">
            <a:extLst>
              <a:ext uri="{FF2B5EF4-FFF2-40B4-BE49-F238E27FC236}">
                <a16:creationId xmlns:a16="http://schemas.microsoft.com/office/drawing/2014/main" id="{9CE0289B-5A5B-4B00-86E4-652F499581C6}"/>
              </a:ext>
            </a:extLst>
          </p:cNvPr>
          <p:cNvSpPr>
            <a:spLocks noChangeArrowheads="1"/>
          </p:cNvSpPr>
          <p:nvPr/>
        </p:nvSpPr>
        <p:spPr bwMode="auto">
          <a:xfrm>
            <a:off x="2464892" y="3144194"/>
            <a:ext cx="1522413" cy="641350"/>
          </a:xfrm>
          <a:prstGeom prst="ellipse">
            <a:avLst/>
          </a:prstGeom>
          <a:solidFill>
            <a:srgbClr val="CCECFF"/>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endParaRPr lang="zh-CN" altLang="en-US" sz="1800">
              <a:latin typeface="Times New Roman" panose="02020603050405020304" pitchFamily="18" charset="0"/>
              <a:cs typeface="Times New Roman" panose="02020603050405020304" pitchFamily="18" charset="0"/>
            </a:endParaRPr>
          </a:p>
        </p:txBody>
      </p:sp>
      <p:sp>
        <p:nvSpPr>
          <p:cNvPr id="70" name="Text Box 23">
            <a:extLst>
              <a:ext uri="{FF2B5EF4-FFF2-40B4-BE49-F238E27FC236}">
                <a16:creationId xmlns:a16="http://schemas.microsoft.com/office/drawing/2014/main" id="{276DDCC9-FD1A-4D05-8C02-4F983A751449}"/>
              </a:ext>
            </a:extLst>
          </p:cNvPr>
          <p:cNvSpPr txBox="1">
            <a:spLocks noChangeArrowheads="1"/>
          </p:cNvSpPr>
          <p:nvPr/>
        </p:nvSpPr>
        <p:spPr bwMode="auto">
          <a:xfrm>
            <a:off x="2704605" y="3161656"/>
            <a:ext cx="11223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spcBef>
                <a:spcPct val="50000"/>
              </a:spcBef>
              <a:buClrTx/>
              <a:buFontTx/>
              <a:buNone/>
            </a:pPr>
            <a:r>
              <a:rPr lang="zh-CN" altLang="en-US" sz="1200">
                <a:solidFill>
                  <a:srgbClr val="000000"/>
                </a:solidFill>
                <a:latin typeface="Times New Roman" panose="02020603050405020304" pitchFamily="18" charset="0"/>
                <a:cs typeface="Times New Roman" panose="02020603050405020304" pitchFamily="18" charset="0"/>
              </a:rPr>
              <a:t>蛋白质组学</a:t>
            </a:r>
          </a:p>
          <a:p>
            <a:pPr>
              <a:spcBef>
                <a:spcPct val="50000"/>
              </a:spcBef>
              <a:buClrTx/>
              <a:buFontTx/>
              <a:buNone/>
            </a:pPr>
            <a:r>
              <a:rPr lang="en-US" altLang="zh-CN" sz="1200">
                <a:solidFill>
                  <a:srgbClr val="000000"/>
                </a:solidFill>
                <a:latin typeface="Times New Roman" panose="02020603050405020304" pitchFamily="18" charset="0"/>
                <a:cs typeface="Times New Roman" panose="02020603050405020304" pitchFamily="18" charset="0"/>
              </a:rPr>
              <a:t>Proteomics</a:t>
            </a:r>
          </a:p>
        </p:txBody>
      </p:sp>
      <p:sp>
        <p:nvSpPr>
          <p:cNvPr id="71" name="Oval 24">
            <a:extLst>
              <a:ext uri="{FF2B5EF4-FFF2-40B4-BE49-F238E27FC236}">
                <a16:creationId xmlns:a16="http://schemas.microsoft.com/office/drawing/2014/main" id="{F7F2AFD9-F1C6-4510-840C-736162098507}"/>
              </a:ext>
            </a:extLst>
          </p:cNvPr>
          <p:cNvSpPr>
            <a:spLocks noChangeArrowheads="1"/>
          </p:cNvSpPr>
          <p:nvPr/>
        </p:nvSpPr>
        <p:spPr bwMode="auto">
          <a:xfrm>
            <a:off x="3701555" y="3126731"/>
            <a:ext cx="1503362" cy="1395413"/>
          </a:xfrm>
          <a:prstGeom prst="ellipse">
            <a:avLst/>
          </a:prstGeom>
          <a:solidFill>
            <a:srgbClr val="00FF00"/>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endParaRPr lang="zh-CN" altLang="en-US" sz="1800">
              <a:latin typeface="Times New Roman" panose="02020603050405020304" pitchFamily="18" charset="0"/>
              <a:cs typeface="Times New Roman" panose="02020603050405020304" pitchFamily="18" charset="0"/>
            </a:endParaRPr>
          </a:p>
        </p:txBody>
      </p:sp>
      <p:sp>
        <p:nvSpPr>
          <p:cNvPr id="72" name="Text Box 25">
            <a:extLst>
              <a:ext uri="{FF2B5EF4-FFF2-40B4-BE49-F238E27FC236}">
                <a16:creationId xmlns:a16="http://schemas.microsoft.com/office/drawing/2014/main" id="{22DF27FF-FC5A-4257-A7F7-5AD16BE04CB8}"/>
              </a:ext>
            </a:extLst>
          </p:cNvPr>
          <p:cNvSpPr txBox="1">
            <a:spLocks noChangeArrowheads="1"/>
          </p:cNvSpPr>
          <p:nvPr/>
        </p:nvSpPr>
        <p:spPr bwMode="auto">
          <a:xfrm>
            <a:off x="3758705" y="3441056"/>
            <a:ext cx="152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1200">
                <a:solidFill>
                  <a:srgbClr val="000000"/>
                </a:solidFill>
                <a:latin typeface="Times New Roman" panose="02020603050405020304" pitchFamily="18" charset="0"/>
                <a:cs typeface="Times New Roman" panose="02020603050405020304" pitchFamily="18" charset="0"/>
              </a:rPr>
              <a:t>功能基因</a:t>
            </a:r>
            <a:r>
              <a:rPr lang="en-US" altLang="zh-CN" sz="1200">
                <a:solidFill>
                  <a:srgbClr val="000000"/>
                </a:solidFill>
                <a:latin typeface="Times New Roman" panose="02020603050405020304" pitchFamily="18" charset="0"/>
                <a:cs typeface="Times New Roman" panose="02020603050405020304" pitchFamily="18" charset="0"/>
              </a:rPr>
              <a:t>/</a:t>
            </a:r>
            <a:r>
              <a:rPr lang="zh-CN" altLang="en-US" sz="1200">
                <a:solidFill>
                  <a:srgbClr val="000000"/>
                </a:solidFill>
                <a:latin typeface="Times New Roman" panose="02020603050405020304" pitchFamily="18" charset="0"/>
                <a:cs typeface="Times New Roman" panose="02020603050405020304" pitchFamily="18" charset="0"/>
              </a:rPr>
              <a:t>蛋白组学（生物芯片等）</a:t>
            </a:r>
          </a:p>
          <a:p>
            <a:pPr>
              <a:spcBef>
                <a:spcPct val="0"/>
              </a:spcBef>
              <a:buClrTx/>
              <a:buFontTx/>
              <a:buNone/>
            </a:pPr>
            <a:r>
              <a:rPr lang="en-US" altLang="zh-CN" sz="1000">
                <a:solidFill>
                  <a:srgbClr val="000000"/>
                </a:solidFill>
                <a:latin typeface="Times New Roman" panose="02020603050405020304" pitchFamily="18" charset="0"/>
                <a:cs typeface="Times New Roman" panose="02020603050405020304" pitchFamily="18" charset="0"/>
              </a:rPr>
              <a:t>Functional genomics (microarrays, 2D-PAGE, etc.)</a:t>
            </a:r>
          </a:p>
        </p:txBody>
      </p:sp>
      <p:sp>
        <p:nvSpPr>
          <p:cNvPr id="73" name="Oval 26">
            <a:extLst>
              <a:ext uri="{FF2B5EF4-FFF2-40B4-BE49-F238E27FC236}">
                <a16:creationId xmlns:a16="http://schemas.microsoft.com/office/drawing/2014/main" id="{48F12F38-4589-4BEF-8A1D-CDED73347AFF}"/>
              </a:ext>
            </a:extLst>
          </p:cNvPr>
          <p:cNvSpPr>
            <a:spLocks noChangeArrowheads="1"/>
          </p:cNvSpPr>
          <p:nvPr/>
        </p:nvSpPr>
        <p:spPr bwMode="auto">
          <a:xfrm>
            <a:off x="2528392" y="5012681"/>
            <a:ext cx="1362075" cy="962025"/>
          </a:xfrm>
          <a:prstGeom prst="ellipse">
            <a:avLst/>
          </a:prstGeom>
          <a:solidFill>
            <a:srgbClr val="CCECFF"/>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endParaRPr lang="zh-CN" altLang="en-US" sz="1800">
              <a:latin typeface="Times New Roman" panose="02020603050405020304" pitchFamily="18" charset="0"/>
              <a:cs typeface="Times New Roman" panose="02020603050405020304" pitchFamily="18" charset="0"/>
            </a:endParaRPr>
          </a:p>
        </p:txBody>
      </p:sp>
      <p:sp>
        <p:nvSpPr>
          <p:cNvPr id="74" name="Text Box 27">
            <a:extLst>
              <a:ext uri="{FF2B5EF4-FFF2-40B4-BE49-F238E27FC236}">
                <a16:creationId xmlns:a16="http://schemas.microsoft.com/office/drawing/2014/main" id="{EBEF7503-EF82-4CB5-B5D9-E411CA685277}"/>
              </a:ext>
            </a:extLst>
          </p:cNvPr>
          <p:cNvSpPr txBox="1">
            <a:spLocks noChangeArrowheads="1"/>
          </p:cNvSpPr>
          <p:nvPr/>
        </p:nvSpPr>
        <p:spPr bwMode="auto">
          <a:xfrm>
            <a:off x="2569667" y="5169844"/>
            <a:ext cx="15144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spcBef>
                <a:spcPct val="50000"/>
              </a:spcBef>
              <a:buClrTx/>
              <a:buFontTx/>
              <a:buNone/>
            </a:pPr>
            <a:r>
              <a:rPr lang="zh-CN" altLang="en-US" sz="1200">
                <a:solidFill>
                  <a:srgbClr val="000000"/>
                </a:solidFill>
                <a:latin typeface="Times New Roman" panose="02020603050405020304" pitchFamily="18" charset="0"/>
                <a:cs typeface="Times New Roman" panose="02020603050405020304" pitchFamily="18" charset="0"/>
              </a:rPr>
              <a:t>高科技野外生态学</a:t>
            </a:r>
          </a:p>
          <a:p>
            <a:pPr>
              <a:spcBef>
                <a:spcPct val="50000"/>
              </a:spcBef>
              <a:buClrTx/>
              <a:buFontTx/>
              <a:buNone/>
            </a:pPr>
            <a:r>
              <a:rPr lang="en-US" altLang="zh-CN" sz="1200">
                <a:solidFill>
                  <a:srgbClr val="000000"/>
                </a:solidFill>
                <a:latin typeface="Times New Roman" panose="02020603050405020304" pitchFamily="18" charset="0"/>
                <a:cs typeface="Times New Roman" panose="02020603050405020304" pitchFamily="18" charset="0"/>
              </a:rPr>
              <a:t>High-tech field ecology</a:t>
            </a:r>
          </a:p>
        </p:txBody>
      </p:sp>
      <p:sp>
        <p:nvSpPr>
          <p:cNvPr id="75" name="Text Box 29">
            <a:extLst>
              <a:ext uri="{FF2B5EF4-FFF2-40B4-BE49-F238E27FC236}">
                <a16:creationId xmlns:a16="http://schemas.microsoft.com/office/drawing/2014/main" id="{B80F48A4-E4BE-45FA-81B2-2CE94C1C8B6E}"/>
              </a:ext>
            </a:extLst>
          </p:cNvPr>
          <p:cNvSpPr txBox="1">
            <a:spLocks noChangeArrowheads="1"/>
          </p:cNvSpPr>
          <p:nvPr/>
        </p:nvSpPr>
        <p:spPr bwMode="auto">
          <a:xfrm>
            <a:off x="3782517" y="4496744"/>
            <a:ext cx="3124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1200">
                <a:solidFill>
                  <a:srgbClr val="000000"/>
                </a:solidFill>
                <a:latin typeface="Times New Roman" panose="02020603050405020304" pitchFamily="18" charset="0"/>
                <a:cs typeface="Times New Roman" panose="02020603050405020304" pitchFamily="18" charset="0"/>
              </a:rPr>
              <a:t>数据格式、标准化及分析复杂生物数据工具</a:t>
            </a:r>
          </a:p>
          <a:p>
            <a:pPr>
              <a:spcBef>
                <a:spcPct val="0"/>
              </a:spcBef>
              <a:buClrTx/>
              <a:buFontTx/>
              <a:buNone/>
            </a:pPr>
            <a:r>
              <a:rPr lang="en-US" altLang="zh-CN" sz="1200">
                <a:solidFill>
                  <a:srgbClr val="000000"/>
                </a:solidFill>
                <a:latin typeface="Times New Roman" panose="02020603050405020304" pitchFamily="18" charset="0"/>
                <a:cs typeface="Times New Roman" panose="02020603050405020304" pitchFamily="18" charset="0"/>
              </a:rPr>
              <a:t>Data standards, data representations, and analytical tools for complex biological data</a:t>
            </a:r>
          </a:p>
          <a:p>
            <a:pPr>
              <a:spcBef>
                <a:spcPct val="0"/>
              </a:spcBef>
              <a:buClrTx/>
              <a:buFontTx/>
              <a:buNone/>
            </a:pPr>
            <a:endParaRPr lang="en-US" altLang="zh-CN" sz="1200">
              <a:solidFill>
                <a:srgbClr val="000000"/>
              </a:solidFill>
              <a:latin typeface="Times New Roman" panose="02020603050405020304" pitchFamily="18" charset="0"/>
              <a:cs typeface="Times New Roman" panose="02020603050405020304" pitchFamily="18" charset="0"/>
            </a:endParaRPr>
          </a:p>
        </p:txBody>
      </p:sp>
      <p:sp>
        <p:nvSpPr>
          <p:cNvPr id="76" name="Oval 30">
            <a:extLst>
              <a:ext uri="{FF2B5EF4-FFF2-40B4-BE49-F238E27FC236}">
                <a16:creationId xmlns:a16="http://schemas.microsoft.com/office/drawing/2014/main" id="{844D9F25-193F-40EB-9DFA-DB7B489D9D48}"/>
              </a:ext>
            </a:extLst>
          </p:cNvPr>
          <p:cNvSpPr>
            <a:spLocks noChangeArrowheads="1"/>
          </p:cNvSpPr>
          <p:nvPr/>
        </p:nvSpPr>
        <p:spPr bwMode="auto">
          <a:xfrm>
            <a:off x="6854330" y="4174481"/>
            <a:ext cx="1362075" cy="1363663"/>
          </a:xfrm>
          <a:prstGeom prst="ellipse">
            <a:avLst/>
          </a:prstGeom>
          <a:solidFill>
            <a:srgbClr val="CCECFF"/>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endParaRPr lang="zh-CN" altLang="en-US" sz="1800">
              <a:latin typeface="Times New Roman" panose="02020603050405020304" pitchFamily="18" charset="0"/>
              <a:cs typeface="Times New Roman" panose="02020603050405020304" pitchFamily="18" charset="0"/>
            </a:endParaRPr>
          </a:p>
        </p:txBody>
      </p:sp>
      <p:sp>
        <p:nvSpPr>
          <p:cNvPr id="77" name="Text Box 31">
            <a:extLst>
              <a:ext uri="{FF2B5EF4-FFF2-40B4-BE49-F238E27FC236}">
                <a16:creationId xmlns:a16="http://schemas.microsoft.com/office/drawing/2014/main" id="{1C6CEBDE-4DE7-4918-9DD6-17BE1602F779}"/>
              </a:ext>
            </a:extLst>
          </p:cNvPr>
          <p:cNvSpPr txBox="1">
            <a:spLocks noChangeArrowheads="1"/>
          </p:cNvSpPr>
          <p:nvPr/>
        </p:nvSpPr>
        <p:spPr bwMode="auto">
          <a:xfrm>
            <a:off x="7006730" y="4479281"/>
            <a:ext cx="1196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1200">
                <a:solidFill>
                  <a:srgbClr val="000000"/>
                </a:solidFill>
                <a:latin typeface="Times New Roman" panose="02020603050405020304" pitchFamily="18" charset="0"/>
                <a:cs typeface="Times New Roman" panose="02020603050405020304" pitchFamily="18" charset="0"/>
              </a:rPr>
              <a:t>动态系统建模</a:t>
            </a:r>
          </a:p>
          <a:p>
            <a:pPr>
              <a:spcBef>
                <a:spcPct val="0"/>
              </a:spcBef>
              <a:buClrTx/>
              <a:buFontTx/>
              <a:buNone/>
            </a:pPr>
            <a:r>
              <a:rPr lang="en-US" altLang="zh-CN" sz="1200">
                <a:solidFill>
                  <a:srgbClr val="000000"/>
                </a:solidFill>
                <a:latin typeface="Times New Roman" panose="02020603050405020304" pitchFamily="18" charset="0"/>
                <a:cs typeface="Times New Roman" panose="02020603050405020304" pitchFamily="18" charset="0"/>
              </a:rPr>
              <a:t>Dynamical system modelling</a:t>
            </a:r>
          </a:p>
        </p:txBody>
      </p:sp>
      <p:sp>
        <p:nvSpPr>
          <p:cNvPr id="78" name="Oval 32">
            <a:extLst>
              <a:ext uri="{FF2B5EF4-FFF2-40B4-BE49-F238E27FC236}">
                <a16:creationId xmlns:a16="http://schemas.microsoft.com/office/drawing/2014/main" id="{4D65B60D-2695-4FF0-ADC0-9DC419E26232}"/>
              </a:ext>
            </a:extLst>
          </p:cNvPr>
          <p:cNvSpPr>
            <a:spLocks noChangeArrowheads="1"/>
          </p:cNvSpPr>
          <p:nvPr/>
        </p:nvSpPr>
        <p:spPr bwMode="auto">
          <a:xfrm>
            <a:off x="3717430" y="5273031"/>
            <a:ext cx="3649662" cy="722313"/>
          </a:xfrm>
          <a:prstGeom prst="ellipse">
            <a:avLst/>
          </a:prstGeom>
          <a:solidFill>
            <a:srgbClr val="FF00FF"/>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endParaRPr lang="zh-CN" altLang="en-US" sz="1800">
              <a:latin typeface="Times New Roman" panose="02020603050405020304" pitchFamily="18" charset="0"/>
              <a:cs typeface="Times New Roman" panose="02020603050405020304" pitchFamily="18" charset="0"/>
            </a:endParaRPr>
          </a:p>
        </p:txBody>
      </p:sp>
      <p:sp>
        <p:nvSpPr>
          <p:cNvPr id="79" name="Text Box 33">
            <a:extLst>
              <a:ext uri="{FF2B5EF4-FFF2-40B4-BE49-F238E27FC236}">
                <a16:creationId xmlns:a16="http://schemas.microsoft.com/office/drawing/2014/main" id="{122000D5-CE50-4F5A-A386-D7F4873FEC68}"/>
              </a:ext>
            </a:extLst>
          </p:cNvPr>
          <p:cNvSpPr txBox="1">
            <a:spLocks noChangeArrowheads="1"/>
          </p:cNvSpPr>
          <p:nvPr/>
        </p:nvSpPr>
        <p:spPr bwMode="auto">
          <a:xfrm>
            <a:off x="4496892" y="5344469"/>
            <a:ext cx="2084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a:spcBef>
                <a:spcPct val="50000"/>
              </a:spcBef>
              <a:buClrTx/>
              <a:buFontTx/>
              <a:buNone/>
            </a:pPr>
            <a:r>
              <a:rPr lang="zh-CN" altLang="en-US" sz="1200">
                <a:solidFill>
                  <a:srgbClr val="000000"/>
                </a:solidFill>
                <a:latin typeface="Times New Roman" panose="02020603050405020304" pitchFamily="18" charset="0"/>
                <a:cs typeface="Times New Roman" panose="02020603050405020304" pitchFamily="18" charset="0"/>
              </a:rPr>
              <a:t>计算生态学</a:t>
            </a:r>
          </a:p>
          <a:p>
            <a:pPr algn="ctr">
              <a:spcBef>
                <a:spcPct val="50000"/>
              </a:spcBef>
              <a:buClrTx/>
              <a:buFontTx/>
              <a:buNone/>
            </a:pPr>
            <a:r>
              <a:rPr lang="en-US" altLang="zh-CN" sz="1200">
                <a:solidFill>
                  <a:srgbClr val="000000"/>
                </a:solidFill>
                <a:latin typeface="Times New Roman" panose="02020603050405020304" pitchFamily="18" charset="0"/>
                <a:cs typeface="Times New Roman" panose="02020603050405020304" pitchFamily="18" charset="0"/>
              </a:rPr>
              <a:t>Computational ecology</a:t>
            </a:r>
          </a:p>
        </p:txBody>
      </p:sp>
      <p:sp>
        <p:nvSpPr>
          <p:cNvPr id="80" name="Rectangle 37">
            <a:extLst>
              <a:ext uri="{FF2B5EF4-FFF2-40B4-BE49-F238E27FC236}">
                <a16:creationId xmlns:a16="http://schemas.microsoft.com/office/drawing/2014/main" id="{A1061AAB-5075-4AA0-AB64-91743DD5ED82}"/>
              </a:ext>
            </a:extLst>
          </p:cNvPr>
          <p:cNvSpPr>
            <a:spLocks noChangeArrowheads="1"/>
          </p:cNvSpPr>
          <p:nvPr/>
        </p:nvSpPr>
        <p:spPr bwMode="auto">
          <a:xfrm>
            <a:off x="2528392" y="4022081"/>
            <a:ext cx="1306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eaLnBrk="1" hangingPunct="1">
              <a:spcBef>
                <a:spcPct val="0"/>
              </a:spcBef>
              <a:buClrTx/>
              <a:buFontTx/>
              <a:buNone/>
            </a:pPr>
            <a:r>
              <a:rPr lang="zh-CN" altLang="en-US" sz="1200">
                <a:solidFill>
                  <a:schemeClr val="bg1"/>
                </a:solidFill>
                <a:latin typeface="Times New Roman" panose="02020603050405020304" pitchFamily="18" charset="0"/>
                <a:cs typeface="Times New Roman" panose="02020603050405020304" pitchFamily="18" charset="0"/>
              </a:rPr>
              <a:t>代谢组学</a:t>
            </a:r>
          </a:p>
          <a:p>
            <a:pPr algn="ctr" eaLnBrk="1" hangingPunct="1">
              <a:spcBef>
                <a:spcPct val="0"/>
              </a:spcBef>
              <a:buClrTx/>
              <a:buFontTx/>
              <a:buNone/>
            </a:pPr>
            <a:r>
              <a:rPr lang="en-US" altLang="zh-CN" sz="1200">
                <a:solidFill>
                  <a:schemeClr val="bg1"/>
                </a:solidFill>
                <a:latin typeface="Times New Roman" panose="02020603050405020304" pitchFamily="18" charset="0"/>
                <a:cs typeface="Times New Roman" panose="02020603050405020304" pitchFamily="18" charset="0"/>
              </a:rPr>
              <a:t>metabolomics</a:t>
            </a:r>
          </a:p>
        </p:txBody>
      </p:sp>
      <p:sp>
        <p:nvSpPr>
          <p:cNvPr id="81" name="Oval 36">
            <a:extLst>
              <a:ext uri="{FF2B5EF4-FFF2-40B4-BE49-F238E27FC236}">
                <a16:creationId xmlns:a16="http://schemas.microsoft.com/office/drawing/2014/main" id="{55E627FB-3C50-483A-8DC6-B726E4A1F7D5}"/>
              </a:ext>
            </a:extLst>
          </p:cNvPr>
          <p:cNvSpPr>
            <a:spLocks noChangeArrowheads="1"/>
          </p:cNvSpPr>
          <p:nvPr/>
        </p:nvSpPr>
        <p:spPr bwMode="auto">
          <a:xfrm>
            <a:off x="3645992" y="2802881"/>
            <a:ext cx="1150938" cy="647700"/>
          </a:xfrm>
          <a:prstGeom prst="ellipse">
            <a:avLst/>
          </a:prstGeom>
          <a:solidFill>
            <a:schemeClr val="folHlink"/>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eaLnBrk="1" hangingPunct="1">
              <a:spcBef>
                <a:spcPct val="0"/>
              </a:spcBef>
              <a:buClrTx/>
              <a:buFontTx/>
              <a:buNone/>
            </a:pPr>
            <a:r>
              <a:rPr lang="zh-CN" altLang="en-US" sz="1200">
                <a:solidFill>
                  <a:schemeClr val="bg1"/>
                </a:solidFill>
                <a:latin typeface="Times New Roman" panose="02020603050405020304" pitchFamily="18" charset="0"/>
                <a:cs typeface="Times New Roman" panose="02020603050405020304" pitchFamily="18" charset="0"/>
              </a:rPr>
              <a:t>转录组学</a:t>
            </a:r>
          </a:p>
          <a:p>
            <a:pPr algn="ctr" eaLnBrk="1" hangingPunct="1">
              <a:spcBef>
                <a:spcPct val="0"/>
              </a:spcBef>
              <a:buClrTx/>
              <a:buFontTx/>
              <a:buNone/>
            </a:pPr>
            <a:r>
              <a:rPr lang="en-US" altLang="zh-CN" sz="1200">
                <a:solidFill>
                  <a:schemeClr val="bg1"/>
                </a:solidFill>
                <a:latin typeface="Times New Roman" panose="02020603050405020304" pitchFamily="18" charset="0"/>
                <a:cs typeface="Times New Roman" panose="02020603050405020304" pitchFamily="18" charset="0"/>
              </a:rPr>
              <a:t>Transcriptomics</a:t>
            </a:r>
          </a:p>
        </p:txBody>
      </p:sp>
      <p:sp>
        <p:nvSpPr>
          <p:cNvPr id="82" name="椭圆 81">
            <a:extLst>
              <a:ext uri="{FF2B5EF4-FFF2-40B4-BE49-F238E27FC236}">
                <a16:creationId xmlns:a16="http://schemas.microsoft.com/office/drawing/2014/main" id="{04B32223-B941-4741-ABE7-0168C567452C}"/>
              </a:ext>
            </a:extLst>
          </p:cNvPr>
          <p:cNvSpPr/>
          <p:nvPr/>
        </p:nvSpPr>
        <p:spPr>
          <a:xfrm>
            <a:off x="4933455" y="5841356"/>
            <a:ext cx="1444625" cy="4889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文本挖掘</a:t>
            </a:r>
            <a:endParaRPr lang="en-US" altLang="zh-CN" sz="1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ctr">
              <a:defRPr/>
            </a:pPr>
            <a:r>
              <a:rPr lang="en-US" altLang="zh-CN" sz="1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Text mining</a:t>
            </a:r>
            <a:endParaRPr lang="zh-CN" altLang="en-US" sz="1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3" name="Oval 36">
            <a:extLst>
              <a:ext uri="{FF2B5EF4-FFF2-40B4-BE49-F238E27FC236}">
                <a16:creationId xmlns:a16="http://schemas.microsoft.com/office/drawing/2014/main" id="{D5E4B950-5968-4E1C-9342-F6E60CA5DD7F}"/>
              </a:ext>
            </a:extLst>
          </p:cNvPr>
          <p:cNvSpPr>
            <a:spLocks noChangeArrowheads="1"/>
          </p:cNvSpPr>
          <p:nvPr/>
        </p:nvSpPr>
        <p:spPr bwMode="auto">
          <a:xfrm>
            <a:off x="2631580" y="4536431"/>
            <a:ext cx="1150937" cy="647700"/>
          </a:xfrm>
          <a:prstGeom prst="ellipse">
            <a:avLst/>
          </a:prstGeom>
          <a:solidFill>
            <a:schemeClr val="accent2">
              <a:lumMod val="60000"/>
              <a:lumOff val="40000"/>
            </a:schemeClr>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eaLnBrk="1" hangingPunct="1">
              <a:spcBef>
                <a:spcPct val="0"/>
              </a:spcBef>
              <a:buClrTx/>
              <a:buFontTx/>
              <a:buNone/>
              <a:defRPr/>
            </a:pPr>
            <a:r>
              <a:rPr lang="zh-CN" altLang="en-US" sz="1200" dirty="0">
                <a:solidFill>
                  <a:schemeClr val="bg1"/>
                </a:solidFill>
                <a:latin typeface="Times New Roman" panose="02020603050405020304" pitchFamily="18" charset="0"/>
                <a:cs typeface="Times New Roman" panose="02020603050405020304" pitchFamily="18" charset="0"/>
              </a:rPr>
              <a:t>表型组学</a:t>
            </a:r>
          </a:p>
          <a:p>
            <a:pPr algn="ctr" eaLnBrk="1" hangingPunct="1">
              <a:spcBef>
                <a:spcPct val="0"/>
              </a:spcBef>
              <a:buClrTx/>
              <a:buFontTx/>
              <a:buNone/>
              <a:defRPr/>
            </a:pPr>
            <a:r>
              <a:rPr lang="en-US" altLang="zh-CN" sz="1200" dirty="0">
                <a:solidFill>
                  <a:schemeClr val="bg1"/>
                </a:solidFill>
                <a:latin typeface="Times New Roman" panose="02020603050405020304" pitchFamily="18" charset="0"/>
                <a:cs typeface="Times New Roman" panose="02020603050405020304" pitchFamily="18" charset="0"/>
              </a:rPr>
              <a:t>Phenomics</a:t>
            </a:r>
          </a:p>
        </p:txBody>
      </p:sp>
    </p:spTree>
    <p:extLst>
      <p:ext uri="{BB962C8B-B14F-4D97-AF65-F5344CB8AC3E}">
        <p14:creationId xmlns:p14="http://schemas.microsoft.com/office/powerpoint/2010/main" val="110898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研究内容</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第二节：生物信息学的研究领域</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97380" y="6492875"/>
            <a:ext cx="570451" cy="365125"/>
          </a:xfrm>
        </p:spPr>
        <p:txBody>
          <a:bodyPr/>
          <a:lstStyle/>
          <a:p>
            <a:pPr algn="ctr"/>
            <a:fld id="{7A9B8ABA-E741-4B5A-BC12-4FB7471CFE15}" type="slidenum">
              <a:rPr lang="zh-CN" altLang="en-US" smtClean="0"/>
              <a:pPr algn="ctr"/>
              <a:t>18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44" name="Text Box 4">
            <a:extLst>
              <a:ext uri="{FF2B5EF4-FFF2-40B4-BE49-F238E27FC236}">
                <a16:creationId xmlns:a16="http://schemas.microsoft.com/office/drawing/2014/main" id="{E23686BE-A074-4A97-A576-2D1EC8C3D82E}"/>
              </a:ext>
            </a:extLst>
          </p:cNvPr>
          <p:cNvSpPr txBox="1">
            <a:spLocks noChangeArrowheads="1"/>
          </p:cNvSpPr>
          <p:nvPr/>
        </p:nvSpPr>
        <p:spPr bwMode="auto">
          <a:xfrm>
            <a:off x="0" y="6523037"/>
            <a:ext cx="4845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400">
                <a:latin typeface="Arial" panose="020B0604020202020204" pitchFamily="34" charset="0"/>
              </a:rPr>
              <a:t>陈铭，后基因组时代的生物信息学，</a:t>
            </a:r>
            <a:r>
              <a:rPr lang="en-US" altLang="zh-CN" sz="1400">
                <a:latin typeface="Arial" panose="020B0604020202020204" pitchFamily="34" charset="0"/>
              </a:rPr>
              <a:t>《</a:t>
            </a:r>
            <a:r>
              <a:rPr lang="zh-CN" altLang="en-US" sz="1400" i="1">
                <a:latin typeface="Arial" panose="020B0604020202020204" pitchFamily="34" charset="0"/>
              </a:rPr>
              <a:t>生物信息学</a:t>
            </a:r>
            <a:r>
              <a:rPr lang="en-US" altLang="zh-CN" sz="1400">
                <a:latin typeface="Arial" panose="020B0604020202020204" pitchFamily="34" charset="0"/>
              </a:rPr>
              <a:t>》</a:t>
            </a:r>
            <a:r>
              <a:rPr lang="zh-CN" altLang="en-US" sz="1400">
                <a:latin typeface="Arial" panose="020B0604020202020204" pitchFamily="34" charset="0"/>
              </a:rPr>
              <a:t>，</a:t>
            </a:r>
            <a:r>
              <a:rPr lang="en-US" altLang="zh-CN" sz="1400">
                <a:latin typeface="Arial" panose="020B0604020202020204" pitchFamily="34" charset="0"/>
              </a:rPr>
              <a:t>2004</a:t>
            </a:r>
          </a:p>
        </p:txBody>
      </p:sp>
      <p:sp>
        <p:nvSpPr>
          <p:cNvPr id="45" name="Rectangle 3">
            <a:extLst>
              <a:ext uri="{FF2B5EF4-FFF2-40B4-BE49-F238E27FC236}">
                <a16:creationId xmlns:a16="http://schemas.microsoft.com/office/drawing/2014/main" id="{AF6B517D-1A39-4C9A-A1E3-738A07E0540C}"/>
              </a:ext>
            </a:extLst>
          </p:cNvPr>
          <p:cNvSpPr txBox="1">
            <a:spLocks noChangeArrowheads="1"/>
          </p:cNvSpPr>
          <p:nvPr/>
        </p:nvSpPr>
        <p:spPr>
          <a:xfrm>
            <a:off x="261081" y="1390825"/>
            <a:ext cx="3770758" cy="46685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Database</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数据库建设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Data Mining &amp; Integration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数据库整合和数据挖掘 </a:t>
            </a:r>
          </a:p>
          <a:p>
            <a:pPr>
              <a:lnSpc>
                <a:spcPct val="110000"/>
              </a:lnSpc>
              <a:buClr>
                <a:srgbClr val="C00000"/>
              </a:buClr>
              <a:buFont typeface="Wingdings" panose="05000000000000000000" pitchFamily="2" charset="2"/>
              <a:buChar char="p"/>
            </a:pP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Sequence Analysis</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序列分析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Structural Analysis &amp; Functional Prediction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结构分析与功能预测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Large Scale Expressional Profile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大规模功能表达谱的分析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Modeling and Simulation of </a:t>
            </a:r>
            <a:r>
              <a:rPr lang="en-US" altLang="zh-CN" sz="1600" dirty="0" err="1">
                <a:latin typeface="Times New Roman" panose="02020603050405020304" pitchFamily="18" charset="0"/>
                <a:ea typeface="宋体" panose="02010600030101010101" pitchFamily="2" charset="-122"/>
                <a:cs typeface="Times New Roman" panose="02020603050405020304" pitchFamily="18" charset="0"/>
              </a:rPr>
              <a:t>BioPathways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代谢网络建模分析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Reconstruction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预测调控网络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Network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网络普遍性分析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Modeling</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模型分析</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Program Development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程序开发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Commercialization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商业化 </a:t>
            </a:r>
          </a:p>
        </p:txBody>
      </p:sp>
      <p:pic>
        <p:nvPicPr>
          <p:cNvPr id="46" name="Picture 9" descr="File:Genome viewer screenshot small.png">
            <a:hlinkClick r:id="rId4"/>
            <a:extLst>
              <a:ext uri="{FF2B5EF4-FFF2-40B4-BE49-F238E27FC236}">
                <a16:creationId xmlns:a16="http://schemas.microsoft.com/office/drawing/2014/main" id="{A76742CE-D40D-4D65-8C89-D5306FCE50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395" y="1235585"/>
            <a:ext cx="4643436" cy="511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160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研究内容</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第二节：生物信息学的研究领域</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97380" y="6492875"/>
            <a:ext cx="570451" cy="365125"/>
          </a:xfrm>
        </p:spPr>
        <p:txBody>
          <a:bodyPr/>
          <a:lstStyle/>
          <a:p>
            <a:pPr algn="ctr"/>
            <a:fld id="{7A9B8ABA-E741-4B5A-BC12-4FB7471CFE15}" type="slidenum">
              <a:rPr lang="zh-CN" altLang="en-US" smtClean="0"/>
              <a:pPr algn="ctr"/>
              <a:t>19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44" name="Text Box 4">
            <a:extLst>
              <a:ext uri="{FF2B5EF4-FFF2-40B4-BE49-F238E27FC236}">
                <a16:creationId xmlns:a16="http://schemas.microsoft.com/office/drawing/2014/main" id="{E23686BE-A074-4A97-A576-2D1EC8C3D82E}"/>
              </a:ext>
            </a:extLst>
          </p:cNvPr>
          <p:cNvSpPr txBox="1">
            <a:spLocks noChangeArrowheads="1"/>
          </p:cNvSpPr>
          <p:nvPr/>
        </p:nvSpPr>
        <p:spPr bwMode="auto">
          <a:xfrm>
            <a:off x="0" y="6523037"/>
            <a:ext cx="4845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400">
                <a:latin typeface="Arial" panose="020B0604020202020204" pitchFamily="34" charset="0"/>
              </a:rPr>
              <a:t>陈铭，后基因组时代的生物信息学，</a:t>
            </a:r>
            <a:r>
              <a:rPr lang="en-US" altLang="zh-CN" sz="1400">
                <a:latin typeface="Arial" panose="020B0604020202020204" pitchFamily="34" charset="0"/>
              </a:rPr>
              <a:t>《</a:t>
            </a:r>
            <a:r>
              <a:rPr lang="zh-CN" altLang="en-US" sz="1400" i="1">
                <a:latin typeface="Arial" panose="020B0604020202020204" pitchFamily="34" charset="0"/>
              </a:rPr>
              <a:t>生物信息学</a:t>
            </a:r>
            <a:r>
              <a:rPr lang="en-US" altLang="zh-CN" sz="1400">
                <a:latin typeface="Arial" panose="020B0604020202020204" pitchFamily="34" charset="0"/>
              </a:rPr>
              <a:t>》</a:t>
            </a:r>
            <a:r>
              <a:rPr lang="zh-CN" altLang="en-US" sz="1400">
                <a:latin typeface="Arial" panose="020B0604020202020204" pitchFamily="34" charset="0"/>
              </a:rPr>
              <a:t>，</a:t>
            </a:r>
            <a:r>
              <a:rPr lang="en-US" altLang="zh-CN" sz="1400">
                <a:latin typeface="Arial" panose="020B0604020202020204" pitchFamily="34" charset="0"/>
              </a:rPr>
              <a:t>2004</a:t>
            </a:r>
          </a:p>
        </p:txBody>
      </p:sp>
      <p:pic>
        <p:nvPicPr>
          <p:cNvPr id="12" name="Picture 7" descr="http://www-personal.umich.edu/~lpt/fgf/fgfrcomp_files/Snap1.gif">
            <a:extLst>
              <a:ext uri="{FF2B5EF4-FFF2-40B4-BE49-F238E27FC236}">
                <a16:creationId xmlns:a16="http://schemas.microsoft.com/office/drawing/2014/main" id="{AE0CAB12-C1E9-4743-83D5-85C3E3C24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6322" y="1580494"/>
            <a:ext cx="4797346" cy="382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a:extLst>
              <a:ext uri="{FF2B5EF4-FFF2-40B4-BE49-F238E27FC236}">
                <a16:creationId xmlns:a16="http://schemas.microsoft.com/office/drawing/2014/main" id="{98A116DA-690D-4960-ACFE-60C627B79446}"/>
              </a:ext>
            </a:extLst>
          </p:cNvPr>
          <p:cNvSpPr txBox="1">
            <a:spLocks noChangeArrowheads="1"/>
          </p:cNvSpPr>
          <p:nvPr/>
        </p:nvSpPr>
        <p:spPr>
          <a:xfrm>
            <a:off x="261081" y="1390825"/>
            <a:ext cx="3770758" cy="46685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Database</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数据库建设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Data Mining &amp; Integration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数据库整合和数据挖掘 </a:t>
            </a:r>
          </a:p>
          <a:p>
            <a:pPr>
              <a:lnSpc>
                <a:spcPct val="110000"/>
              </a:lnSpc>
              <a:buClr>
                <a:srgbClr val="C00000"/>
              </a:buClr>
              <a:buFont typeface="Wingdings" panose="05000000000000000000" pitchFamily="2" charset="2"/>
              <a:buChar char="p"/>
            </a:pPr>
            <a:r>
              <a:rPr lang="en-US" altLang="zh-CN"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Sequence Analysis</a:t>
            </a:r>
            <a:r>
              <a:rPr lang="zh-CN" altLang="en-US"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序列分析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Structural Analysis &amp; Functional Prediction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结构分析与功能预测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Large Scale Expressional Profile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大规模功能表达谱的分析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Modeling and Simulation of </a:t>
            </a:r>
            <a:r>
              <a:rPr lang="en-US" altLang="zh-CN" sz="1600" dirty="0" err="1">
                <a:latin typeface="Times New Roman" panose="02020603050405020304" pitchFamily="18" charset="0"/>
                <a:ea typeface="宋体" panose="02010600030101010101" pitchFamily="2" charset="-122"/>
                <a:cs typeface="Times New Roman" panose="02020603050405020304" pitchFamily="18" charset="0"/>
              </a:rPr>
              <a:t>BioPathways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代谢网络建模分析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Reconstruction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预测调控网络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Network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网络普遍性分析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Modeling</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模型分析</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Program Development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程序开发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Commercialization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商业化 </a:t>
            </a:r>
          </a:p>
        </p:txBody>
      </p:sp>
    </p:spTree>
    <p:extLst>
      <p:ext uri="{BB962C8B-B14F-4D97-AF65-F5344CB8AC3E}">
        <p14:creationId xmlns:p14="http://schemas.microsoft.com/office/powerpoint/2010/main" val="417422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生物学：专业、学科、组学</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第一节：生物信息学的发展历史</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图片 3">
            <a:extLst>
              <a:ext uri="{FF2B5EF4-FFF2-40B4-BE49-F238E27FC236}">
                <a16:creationId xmlns:a16="http://schemas.microsoft.com/office/drawing/2014/main" id="{A495E9B9-8C1F-4618-90D8-F2A830EAD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80" y="1291144"/>
            <a:ext cx="8413019" cy="508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a:extLst>
              <a:ext uri="{FF2B5EF4-FFF2-40B4-BE49-F238E27FC236}">
                <a16:creationId xmlns:a16="http://schemas.microsoft.com/office/drawing/2014/main" id="{6EDE08CE-6B5E-4BDA-95CB-1E905A481A6A}"/>
              </a:ext>
            </a:extLst>
          </p:cNvPr>
          <p:cNvSpPr txBox="1"/>
          <p:nvPr/>
        </p:nvSpPr>
        <p:spPr>
          <a:xfrm>
            <a:off x="176169" y="6534943"/>
            <a:ext cx="3169457" cy="280846"/>
          </a:xfrm>
          <a:prstGeom prst="rect">
            <a:avLst/>
          </a:prstGeom>
          <a:noFill/>
        </p:spPr>
        <p:txBody>
          <a:bodyPr wrap="none">
            <a:spAutoFit/>
          </a:bodyPr>
          <a:lstStyle/>
          <a:p>
            <a:pPr>
              <a:defRPr/>
            </a:pPr>
            <a:r>
              <a:rPr lang="zh-CN" altLang="en-US" sz="1225" b="1" dirty="0">
                <a:latin typeface="宋体" panose="02010600030101010101" pitchFamily="2" charset="-122"/>
                <a:ea typeface="宋体" panose="02010600030101010101" pitchFamily="2" charset="-122"/>
              </a:rPr>
              <a:t>陈铭：大数据时代的整合生物信息学，</a:t>
            </a:r>
            <a:r>
              <a:rPr lang="en-US" altLang="zh-CN" sz="1225" b="1" dirty="0">
                <a:latin typeface="宋体" panose="02010600030101010101" pitchFamily="2" charset="-122"/>
                <a:ea typeface="宋体" panose="02010600030101010101" pitchFamily="2" charset="-122"/>
              </a:rPr>
              <a:t>2022</a:t>
            </a:r>
            <a:endParaRPr lang="zh-CN" altLang="en-US" sz="1225" b="1" dirty="0">
              <a:latin typeface="宋体" panose="02010600030101010101" pitchFamily="2" charset="-122"/>
              <a:ea typeface="宋体" panose="02010600030101010101" pitchFamily="2" charset="-122"/>
            </a:endParaRPr>
          </a:p>
        </p:txBody>
      </p:sp>
      <p:sp>
        <p:nvSpPr>
          <p:cNvPr id="14" name="爆炸形: 8 pt  13">
            <a:extLst>
              <a:ext uri="{FF2B5EF4-FFF2-40B4-BE49-F238E27FC236}">
                <a16:creationId xmlns:a16="http://schemas.microsoft.com/office/drawing/2014/main" id="{EF755E63-8350-43FF-8BD5-F3C424BD2B8E}"/>
              </a:ext>
            </a:extLst>
          </p:cNvPr>
          <p:cNvSpPr/>
          <p:nvPr/>
        </p:nvSpPr>
        <p:spPr>
          <a:xfrm>
            <a:off x="6536655" y="4760262"/>
            <a:ext cx="1592277" cy="836817"/>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zh-CN" altLang="en-US" b="1" dirty="0">
                <a:solidFill>
                  <a:schemeClr val="bg1"/>
                </a:solidFill>
                <a:effectLst>
                  <a:outerShdw blurRad="38100" dist="38100" dir="2700000" algn="tl">
                    <a:srgbClr val="000000"/>
                  </a:outerShdw>
                </a:effectLst>
                <a:latin typeface="宋体" panose="02010600030101010101" pitchFamily="2" charset="-122"/>
                <a:ea typeface="宋体" panose="02010600030101010101" pitchFamily="2" charset="-122"/>
              </a:rPr>
              <a:t>生物信息学</a:t>
            </a:r>
            <a:endParaRPr lang="en-US" altLang="zh-CN" b="1" dirty="0">
              <a:solidFill>
                <a:schemeClr val="bg1"/>
              </a:solidFill>
              <a:effectLst>
                <a:outerShdw blurRad="38100" dist="38100" dir="2700000" algn="tl">
                  <a:srgbClr val="000000"/>
                </a:outerShdw>
              </a:effectLst>
              <a:latin typeface="宋体" panose="02010600030101010101" pitchFamily="2" charset="-122"/>
              <a:ea typeface="宋体" panose="02010600030101010101" pitchFamily="2" charset="-122"/>
            </a:endParaRPr>
          </a:p>
        </p:txBody>
      </p:sp>
      <p:sp>
        <p:nvSpPr>
          <p:cNvPr id="15" name="爆炸形: 8 pt  14">
            <a:extLst>
              <a:ext uri="{FF2B5EF4-FFF2-40B4-BE49-F238E27FC236}">
                <a16:creationId xmlns:a16="http://schemas.microsoft.com/office/drawing/2014/main" id="{F53084DC-C0F3-4D95-A33B-1920C644CBF4}"/>
              </a:ext>
            </a:extLst>
          </p:cNvPr>
          <p:cNvSpPr/>
          <p:nvPr/>
        </p:nvSpPr>
        <p:spPr>
          <a:xfrm>
            <a:off x="7357960" y="5483126"/>
            <a:ext cx="1500231" cy="964229"/>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zh-CN" altLang="en-US" sz="1600" b="1" dirty="0">
                <a:solidFill>
                  <a:schemeClr val="bg1"/>
                </a:solidFill>
                <a:effectLst>
                  <a:outerShdw blurRad="38100" dist="38100" dir="2700000" algn="tl">
                    <a:srgbClr val="000000"/>
                  </a:outerShdw>
                </a:effectLst>
                <a:latin typeface="宋体" panose="02010600030101010101" pitchFamily="2" charset="-122"/>
                <a:ea typeface="宋体" panose="02010600030101010101" pitchFamily="2" charset="-122"/>
              </a:rPr>
              <a:t>大数据时代</a:t>
            </a:r>
          </a:p>
        </p:txBody>
      </p:sp>
    </p:spTree>
    <p:extLst>
      <p:ext uri="{BB962C8B-B14F-4D97-AF65-F5344CB8AC3E}">
        <p14:creationId xmlns:p14="http://schemas.microsoft.com/office/powerpoint/2010/main" val="139672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研究内容</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第二节：生物信息学的研究领域</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97380" y="6492875"/>
            <a:ext cx="570451" cy="365125"/>
          </a:xfrm>
        </p:spPr>
        <p:txBody>
          <a:bodyPr/>
          <a:lstStyle/>
          <a:p>
            <a:pPr algn="ctr"/>
            <a:fld id="{7A9B8ABA-E741-4B5A-BC12-4FB7471CFE15}" type="slidenum">
              <a:rPr lang="zh-CN" altLang="en-US" smtClean="0"/>
              <a:pPr algn="ctr"/>
              <a:t>20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44" name="Text Box 4">
            <a:extLst>
              <a:ext uri="{FF2B5EF4-FFF2-40B4-BE49-F238E27FC236}">
                <a16:creationId xmlns:a16="http://schemas.microsoft.com/office/drawing/2014/main" id="{E23686BE-A074-4A97-A576-2D1EC8C3D82E}"/>
              </a:ext>
            </a:extLst>
          </p:cNvPr>
          <p:cNvSpPr txBox="1">
            <a:spLocks noChangeArrowheads="1"/>
          </p:cNvSpPr>
          <p:nvPr/>
        </p:nvSpPr>
        <p:spPr bwMode="auto">
          <a:xfrm>
            <a:off x="0" y="6523037"/>
            <a:ext cx="4845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400">
                <a:latin typeface="Arial" panose="020B0604020202020204" pitchFamily="34" charset="0"/>
              </a:rPr>
              <a:t>陈铭，后基因组时代的生物信息学，</a:t>
            </a:r>
            <a:r>
              <a:rPr lang="en-US" altLang="zh-CN" sz="1400">
                <a:latin typeface="Arial" panose="020B0604020202020204" pitchFamily="34" charset="0"/>
              </a:rPr>
              <a:t>《</a:t>
            </a:r>
            <a:r>
              <a:rPr lang="zh-CN" altLang="en-US" sz="1400" i="1">
                <a:latin typeface="Arial" panose="020B0604020202020204" pitchFamily="34" charset="0"/>
              </a:rPr>
              <a:t>生物信息学</a:t>
            </a:r>
            <a:r>
              <a:rPr lang="en-US" altLang="zh-CN" sz="1400">
                <a:latin typeface="Arial" panose="020B0604020202020204" pitchFamily="34" charset="0"/>
              </a:rPr>
              <a:t>》</a:t>
            </a:r>
            <a:r>
              <a:rPr lang="zh-CN" altLang="en-US" sz="1400">
                <a:latin typeface="Arial" panose="020B0604020202020204" pitchFamily="34" charset="0"/>
              </a:rPr>
              <a:t>，</a:t>
            </a:r>
            <a:r>
              <a:rPr lang="en-US" altLang="zh-CN" sz="1400">
                <a:latin typeface="Arial" panose="020B0604020202020204" pitchFamily="34" charset="0"/>
              </a:rPr>
              <a:t>2004</a:t>
            </a:r>
          </a:p>
        </p:txBody>
      </p:sp>
      <p:sp>
        <p:nvSpPr>
          <p:cNvPr id="14" name="Rectangle 3">
            <a:extLst>
              <a:ext uri="{FF2B5EF4-FFF2-40B4-BE49-F238E27FC236}">
                <a16:creationId xmlns:a16="http://schemas.microsoft.com/office/drawing/2014/main" id="{98A116DA-690D-4960-ACFE-60C627B79446}"/>
              </a:ext>
            </a:extLst>
          </p:cNvPr>
          <p:cNvSpPr txBox="1">
            <a:spLocks noChangeArrowheads="1"/>
          </p:cNvSpPr>
          <p:nvPr/>
        </p:nvSpPr>
        <p:spPr>
          <a:xfrm>
            <a:off x="261081" y="1390825"/>
            <a:ext cx="3770758" cy="46685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Database</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数据库建设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Data Mining &amp; Integration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数据库整合和数据挖掘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Sequence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序列分析 </a:t>
            </a:r>
          </a:p>
          <a:p>
            <a:pPr>
              <a:lnSpc>
                <a:spcPct val="110000"/>
              </a:lnSpc>
              <a:buClr>
                <a:srgbClr val="C00000"/>
              </a:buClr>
              <a:buFont typeface="Wingdings" panose="05000000000000000000" pitchFamily="2" charset="2"/>
              <a:buChar char="p"/>
            </a:pPr>
            <a:r>
              <a:rPr lang="en-US" altLang="zh-CN"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Structural Analysis &amp; Functional Prediction</a:t>
            </a:r>
            <a:r>
              <a:rPr lang="zh-CN" altLang="en-US"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结构分析与功能预测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Large Scale Expressional Profile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大规模功能表达谱的分析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Modeling and Simulation of </a:t>
            </a:r>
            <a:r>
              <a:rPr lang="en-US" altLang="zh-CN" sz="1600" dirty="0" err="1">
                <a:latin typeface="Times New Roman" panose="02020603050405020304" pitchFamily="18" charset="0"/>
                <a:ea typeface="宋体" panose="02010600030101010101" pitchFamily="2" charset="-122"/>
                <a:cs typeface="Times New Roman" panose="02020603050405020304" pitchFamily="18" charset="0"/>
              </a:rPr>
              <a:t>BioPathways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代谢网络建模分析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Reconstruction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预测调控网络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Network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网络普遍性分析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Modeling</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模型分析</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Program Development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程序开发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Commercialization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商业化 </a:t>
            </a:r>
          </a:p>
        </p:txBody>
      </p:sp>
      <p:pic>
        <p:nvPicPr>
          <p:cNvPr id="13" name="Picture 15" descr="http://upload.wikimedia.org/wikipedia/commons/thumb/c/c9/Main_protein_structure_levels_en.svg/343px-Main_protein_structure_levels_en.svg.png">
            <a:extLst>
              <a:ext uri="{FF2B5EF4-FFF2-40B4-BE49-F238E27FC236}">
                <a16:creationId xmlns:a16="http://schemas.microsoft.com/office/drawing/2014/main" id="{AD71ABA6-9FD3-477B-B40B-1B7BDB39A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976" y="754758"/>
            <a:ext cx="3210404" cy="560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36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研究内容</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第二节：生物信息学的研究领域</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97380" y="6492875"/>
            <a:ext cx="570451" cy="365125"/>
          </a:xfrm>
        </p:spPr>
        <p:txBody>
          <a:bodyPr/>
          <a:lstStyle/>
          <a:p>
            <a:pPr algn="ctr"/>
            <a:fld id="{7A9B8ABA-E741-4B5A-BC12-4FB7471CFE15}" type="slidenum">
              <a:rPr lang="zh-CN" altLang="en-US" smtClean="0"/>
              <a:pPr algn="ctr"/>
              <a:t>21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44" name="Text Box 4">
            <a:extLst>
              <a:ext uri="{FF2B5EF4-FFF2-40B4-BE49-F238E27FC236}">
                <a16:creationId xmlns:a16="http://schemas.microsoft.com/office/drawing/2014/main" id="{E23686BE-A074-4A97-A576-2D1EC8C3D82E}"/>
              </a:ext>
            </a:extLst>
          </p:cNvPr>
          <p:cNvSpPr txBox="1">
            <a:spLocks noChangeArrowheads="1"/>
          </p:cNvSpPr>
          <p:nvPr/>
        </p:nvSpPr>
        <p:spPr bwMode="auto">
          <a:xfrm>
            <a:off x="0" y="6523037"/>
            <a:ext cx="4845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400">
                <a:latin typeface="Arial" panose="020B0604020202020204" pitchFamily="34" charset="0"/>
              </a:rPr>
              <a:t>陈铭，后基因组时代的生物信息学，</a:t>
            </a:r>
            <a:r>
              <a:rPr lang="en-US" altLang="zh-CN" sz="1400">
                <a:latin typeface="Arial" panose="020B0604020202020204" pitchFamily="34" charset="0"/>
              </a:rPr>
              <a:t>《</a:t>
            </a:r>
            <a:r>
              <a:rPr lang="zh-CN" altLang="en-US" sz="1400" i="1">
                <a:latin typeface="Arial" panose="020B0604020202020204" pitchFamily="34" charset="0"/>
              </a:rPr>
              <a:t>生物信息学</a:t>
            </a:r>
            <a:r>
              <a:rPr lang="en-US" altLang="zh-CN" sz="1400">
                <a:latin typeface="Arial" panose="020B0604020202020204" pitchFamily="34" charset="0"/>
              </a:rPr>
              <a:t>》</a:t>
            </a:r>
            <a:r>
              <a:rPr lang="zh-CN" altLang="en-US" sz="1400">
                <a:latin typeface="Arial" panose="020B0604020202020204" pitchFamily="34" charset="0"/>
              </a:rPr>
              <a:t>，</a:t>
            </a:r>
            <a:r>
              <a:rPr lang="en-US" altLang="zh-CN" sz="1400">
                <a:latin typeface="Arial" panose="020B0604020202020204" pitchFamily="34" charset="0"/>
              </a:rPr>
              <a:t>2004</a:t>
            </a:r>
          </a:p>
        </p:txBody>
      </p:sp>
      <p:sp>
        <p:nvSpPr>
          <p:cNvPr id="14" name="Rectangle 3">
            <a:extLst>
              <a:ext uri="{FF2B5EF4-FFF2-40B4-BE49-F238E27FC236}">
                <a16:creationId xmlns:a16="http://schemas.microsoft.com/office/drawing/2014/main" id="{98A116DA-690D-4960-ACFE-60C627B79446}"/>
              </a:ext>
            </a:extLst>
          </p:cNvPr>
          <p:cNvSpPr txBox="1">
            <a:spLocks noChangeArrowheads="1"/>
          </p:cNvSpPr>
          <p:nvPr/>
        </p:nvSpPr>
        <p:spPr>
          <a:xfrm>
            <a:off x="261081" y="1390825"/>
            <a:ext cx="3770758" cy="46685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Database</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数据库建设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Data Mining &amp; Integration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数据库整合和数据挖掘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Sequence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序列分析 </a:t>
            </a:r>
          </a:p>
          <a:p>
            <a:pPr>
              <a:lnSpc>
                <a:spcPct val="110000"/>
              </a:lnSpc>
              <a:buClr>
                <a:srgbClr val="C00000"/>
              </a:buClr>
              <a:buFont typeface="Wingdings" panose="05000000000000000000" pitchFamily="2" charset="2"/>
              <a:buChar char="p"/>
            </a:pPr>
            <a:r>
              <a:rPr lang="en-US" altLang="zh-CN"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Structural Analysis &amp; Functional Prediction</a:t>
            </a:r>
            <a:r>
              <a:rPr lang="zh-CN" altLang="en-US"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结构分析与功能预测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Large Scale Expressional Profile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大规模功能表达谱的分析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Modeling and Simulation of </a:t>
            </a:r>
            <a:r>
              <a:rPr lang="en-US" altLang="zh-CN" sz="1600" dirty="0" err="1">
                <a:latin typeface="Times New Roman" panose="02020603050405020304" pitchFamily="18" charset="0"/>
                <a:ea typeface="宋体" panose="02010600030101010101" pitchFamily="2" charset="-122"/>
                <a:cs typeface="Times New Roman" panose="02020603050405020304" pitchFamily="18" charset="0"/>
              </a:rPr>
              <a:t>BioPathways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代谢网络建模分析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Reconstruction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预测调控网络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Network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网络普遍性分析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Modeling</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模型分析</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Program Development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程序开发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Commercialization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商业化 </a:t>
            </a:r>
          </a:p>
        </p:txBody>
      </p:sp>
      <p:pic>
        <p:nvPicPr>
          <p:cNvPr id="13" name="Picture 3">
            <a:extLst>
              <a:ext uri="{FF2B5EF4-FFF2-40B4-BE49-F238E27FC236}">
                <a16:creationId xmlns:a16="http://schemas.microsoft.com/office/drawing/2014/main" id="{31B2934F-A5A8-457F-A690-A66223BD9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241" y="3271600"/>
            <a:ext cx="3014095" cy="308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a:extLst>
              <a:ext uri="{FF2B5EF4-FFF2-40B4-BE49-F238E27FC236}">
                <a16:creationId xmlns:a16="http://schemas.microsoft.com/office/drawing/2014/main" id="{3153CF1B-D87C-4BCA-AEE8-0A8A7DAD7C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910" y="759426"/>
            <a:ext cx="3770758" cy="239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77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研究内容</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第二节：生物信息学的研究领域</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97380" y="6492875"/>
            <a:ext cx="570451" cy="365125"/>
          </a:xfrm>
        </p:spPr>
        <p:txBody>
          <a:bodyPr/>
          <a:lstStyle/>
          <a:p>
            <a:pPr algn="ctr"/>
            <a:fld id="{7A9B8ABA-E741-4B5A-BC12-4FB7471CFE15}" type="slidenum">
              <a:rPr lang="zh-CN" altLang="en-US" smtClean="0"/>
              <a:pPr algn="ctr"/>
              <a:t>22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44" name="Text Box 4">
            <a:extLst>
              <a:ext uri="{FF2B5EF4-FFF2-40B4-BE49-F238E27FC236}">
                <a16:creationId xmlns:a16="http://schemas.microsoft.com/office/drawing/2014/main" id="{E23686BE-A074-4A97-A576-2D1EC8C3D82E}"/>
              </a:ext>
            </a:extLst>
          </p:cNvPr>
          <p:cNvSpPr txBox="1">
            <a:spLocks noChangeArrowheads="1"/>
          </p:cNvSpPr>
          <p:nvPr/>
        </p:nvSpPr>
        <p:spPr bwMode="auto">
          <a:xfrm>
            <a:off x="0" y="6523037"/>
            <a:ext cx="4845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400">
                <a:latin typeface="Arial" panose="020B0604020202020204" pitchFamily="34" charset="0"/>
              </a:rPr>
              <a:t>陈铭，后基因组时代的生物信息学，</a:t>
            </a:r>
            <a:r>
              <a:rPr lang="en-US" altLang="zh-CN" sz="1400">
                <a:latin typeface="Arial" panose="020B0604020202020204" pitchFamily="34" charset="0"/>
              </a:rPr>
              <a:t>《</a:t>
            </a:r>
            <a:r>
              <a:rPr lang="zh-CN" altLang="en-US" sz="1400" i="1">
                <a:latin typeface="Arial" panose="020B0604020202020204" pitchFamily="34" charset="0"/>
              </a:rPr>
              <a:t>生物信息学</a:t>
            </a:r>
            <a:r>
              <a:rPr lang="en-US" altLang="zh-CN" sz="1400">
                <a:latin typeface="Arial" panose="020B0604020202020204" pitchFamily="34" charset="0"/>
              </a:rPr>
              <a:t>》</a:t>
            </a:r>
            <a:r>
              <a:rPr lang="zh-CN" altLang="en-US" sz="1400">
                <a:latin typeface="Arial" panose="020B0604020202020204" pitchFamily="34" charset="0"/>
              </a:rPr>
              <a:t>，</a:t>
            </a:r>
            <a:r>
              <a:rPr lang="en-US" altLang="zh-CN" sz="1400">
                <a:latin typeface="Arial" panose="020B0604020202020204" pitchFamily="34" charset="0"/>
              </a:rPr>
              <a:t>2004</a:t>
            </a:r>
          </a:p>
        </p:txBody>
      </p:sp>
      <p:sp>
        <p:nvSpPr>
          <p:cNvPr id="14" name="Rectangle 3">
            <a:extLst>
              <a:ext uri="{FF2B5EF4-FFF2-40B4-BE49-F238E27FC236}">
                <a16:creationId xmlns:a16="http://schemas.microsoft.com/office/drawing/2014/main" id="{98A116DA-690D-4960-ACFE-60C627B79446}"/>
              </a:ext>
            </a:extLst>
          </p:cNvPr>
          <p:cNvSpPr txBox="1">
            <a:spLocks noChangeArrowheads="1"/>
          </p:cNvSpPr>
          <p:nvPr/>
        </p:nvSpPr>
        <p:spPr>
          <a:xfrm>
            <a:off x="261081" y="1390825"/>
            <a:ext cx="3770758" cy="46685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Database</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数据库建设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Data Mining &amp; Integration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数据库整合和数据挖掘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Sequence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序列分析 </a:t>
            </a:r>
          </a:p>
          <a:p>
            <a:pPr>
              <a:lnSpc>
                <a:spcPct val="110000"/>
              </a:lnSpc>
              <a:buClr>
                <a:srgbClr val="C00000"/>
              </a:buClr>
              <a:buFont typeface="Wingdings" panose="05000000000000000000" pitchFamily="2" charset="2"/>
              <a:buChar char="p"/>
            </a:pPr>
            <a:r>
              <a:rPr lang="en-US" altLang="zh-CN"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Structural Analysis &amp; Functional Prediction</a:t>
            </a:r>
            <a:r>
              <a:rPr lang="zh-CN" altLang="en-US"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结构分析与功能预测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Large Scale Expressional Profile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大规模功能表达谱的分析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Modeling and Simulation of </a:t>
            </a:r>
            <a:r>
              <a:rPr lang="en-US" altLang="zh-CN" sz="1600" dirty="0" err="1">
                <a:latin typeface="Times New Roman" panose="02020603050405020304" pitchFamily="18" charset="0"/>
                <a:ea typeface="宋体" panose="02010600030101010101" pitchFamily="2" charset="-122"/>
                <a:cs typeface="Times New Roman" panose="02020603050405020304" pitchFamily="18" charset="0"/>
              </a:rPr>
              <a:t>BioPathways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代谢网络建模分析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Reconstruction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预测调控网络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Network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网络普遍性分析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Modeling</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模型分析</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Program Development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程序开发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Commercialization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商业化 </a:t>
            </a:r>
          </a:p>
        </p:txBody>
      </p:sp>
      <p:pic>
        <p:nvPicPr>
          <p:cNvPr id="13" name="图片 1">
            <a:extLst>
              <a:ext uri="{FF2B5EF4-FFF2-40B4-BE49-F238E27FC236}">
                <a16:creationId xmlns:a16="http://schemas.microsoft.com/office/drawing/2014/main" id="{CD15AFFE-8203-4607-93E6-C0296FD902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1450" y="3981450"/>
            <a:ext cx="34353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2">
            <a:extLst>
              <a:ext uri="{FF2B5EF4-FFF2-40B4-BE49-F238E27FC236}">
                <a16:creationId xmlns:a16="http://schemas.microsoft.com/office/drawing/2014/main" id="{C5DAEA8A-2926-4396-B434-881BEFCD4F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59412" y="794472"/>
            <a:ext cx="3019425"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515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研究内容</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第二节：生物信息学的研究领域</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97380" y="6492875"/>
            <a:ext cx="570451" cy="365125"/>
          </a:xfrm>
        </p:spPr>
        <p:txBody>
          <a:bodyPr/>
          <a:lstStyle/>
          <a:p>
            <a:pPr algn="ctr"/>
            <a:fld id="{7A9B8ABA-E741-4B5A-BC12-4FB7471CFE15}" type="slidenum">
              <a:rPr lang="zh-CN" altLang="en-US" smtClean="0"/>
              <a:pPr algn="ctr"/>
              <a:t>23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44" name="Text Box 4">
            <a:extLst>
              <a:ext uri="{FF2B5EF4-FFF2-40B4-BE49-F238E27FC236}">
                <a16:creationId xmlns:a16="http://schemas.microsoft.com/office/drawing/2014/main" id="{E23686BE-A074-4A97-A576-2D1EC8C3D82E}"/>
              </a:ext>
            </a:extLst>
          </p:cNvPr>
          <p:cNvSpPr txBox="1">
            <a:spLocks noChangeArrowheads="1"/>
          </p:cNvSpPr>
          <p:nvPr/>
        </p:nvSpPr>
        <p:spPr bwMode="auto">
          <a:xfrm>
            <a:off x="0" y="6523037"/>
            <a:ext cx="4845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400">
                <a:latin typeface="Arial" panose="020B0604020202020204" pitchFamily="34" charset="0"/>
              </a:rPr>
              <a:t>陈铭，后基因组时代的生物信息学，</a:t>
            </a:r>
            <a:r>
              <a:rPr lang="en-US" altLang="zh-CN" sz="1400">
                <a:latin typeface="Arial" panose="020B0604020202020204" pitchFamily="34" charset="0"/>
              </a:rPr>
              <a:t>《</a:t>
            </a:r>
            <a:r>
              <a:rPr lang="zh-CN" altLang="en-US" sz="1400" i="1">
                <a:latin typeface="Arial" panose="020B0604020202020204" pitchFamily="34" charset="0"/>
              </a:rPr>
              <a:t>生物信息学</a:t>
            </a:r>
            <a:r>
              <a:rPr lang="en-US" altLang="zh-CN" sz="1400">
                <a:latin typeface="Arial" panose="020B0604020202020204" pitchFamily="34" charset="0"/>
              </a:rPr>
              <a:t>》</a:t>
            </a:r>
            <a:r>
              <a:rPr lang="zh-CN" altLang="en-US" sz="1400">
                <a:latin typeface="Arial" panose="020B0604020202020204" pitchFamily="34" charset="0"/>
              </a:rPr>
              <a:t>，</a:t>
            </a:r>
            <a:r>
              <a:rPr lang="en-US" altLang="zh-CN" sz="1400">
                <a:latin typeface="Arial" panose="020B0604020202020204" pitchFamily="34" charset="0"/>
              </a:rPr>
              <a:t>2004</a:t>
            </a:r>
          </a:p>
        </p:txBody>
      </p:sp>
      <p:sp>
        <p:nvSpPr>
          <p:cNvPr id="14" name="Rectangle 3">
            <a:extLst>
              <a:ext uri="{FF2B5EF4-FFF2-40B4-BE49-F238E27FC236}">
                <a16:creationId xmlns:a16="http://schemas.microsoft.com/office/drawing/2014/main" id="{98A116DA-690D-4960-ACFE-60C627B79446}"/>
              </a:ext>
            </a:extLst>
          </p:cNvPr>
          <p:cNvSpPr txBox="1">
            <a:spLocks noChangeArrowheads="1"/>
          </p:cNvSpPr>
          <p:nvPr/>
        </p:nvSpPr>
        <p:spPr>
          <a:xfrm>
            <a:off x="261081" y="1390825"/>
            <a:ext cx="3770758" cy="46685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Database</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数据库建设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Data Mining &amp; Integration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数据库整合和数据挖掘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Sequence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序列分析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Structural Analysis &amp; Functional Prediction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结构分析与功能预测 </a:t>
            </a:r>
          </a:p>
          <a:p>
            <a:pPr>
              <a:lnSpc>
                <a:spcPct val="110000"/>
              </a:lnSpc>
              <a:buClr>
                <a:srgbClr val="C00000"/>
              </a:buClr>
              <a:buFont typeface="Wingdings" panose="05000000000000000000" pitchFamily="2" charset="2"/>
              <a:buChar char="p"/>
            </a:pPr>
            <a:r>
              <a:rPr lang="en-US" altLang="zh-CN"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Large Scale Expressional Profile Analysis</a:t>
            </a:r>
            <a:r>
              <a:rPr lang="zh-CN" altLang="en-US"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大规模功能表达谱的分析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Modeling and Simulation of </a:t>
            </a:r>
            <a:r>
              <a:rPr lang="en-US" altLang="zh-CN" sz="1600" dirty="0" err="1">
                <a:latin typeface="Times New Roman" panose="02020603050405020304" pitchFamily="18" charset="0"/>
                <a:ea typeface="宋体" panose="02010600030101010101" pitchFamily="2" charset="-122"/>
                <a:cs typeface="Times New Roman" panose="02020603050405020304" pitchFamily="18" charset="0"/>
              </a:rPr>
              <a:t>BioPathways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代谢网络建模分析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Reconstruction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预测调控网络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Network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网络普遍性分析 </a:t>
            </a:r>
          </a:p>
          <a:p>
            <a:pPr lvl="1">
              <a:lnSpc>
                <a:spcPct val="110000"/>
              </a:lnSpc>
              <a:buClr>
                <a:srgbClr val="C00000"/>
              </a:buClr>
              <a:buFont typeface="Wingdings" panose="05000000000000000000" pitchFamily="2" charset="2"/>
              <a:buChar char="n"/>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Modeling</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模型分析</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Program Development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程序开发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Commercialization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商业化 </a:t>
            </a:r>
          </a:p>
        </p:txBody>
      </p:sp>
      <p:pic>
        <p:nvPicPr>
          <p:cNvPr id="13" name="Picture 5">
            <a:extLst>
              <a:ext uri="{FF2B5EF4-FFF2-40B4-BE49-F238E27FC236}">
                <a16:creationId xmlns:a16="http://schemas.microsoft.com/office/drawing/2014/main" id="{14E30668-9D47-4AF8-9745-859898A144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881" y="722679"/>
            <a:ext cx="4689446" cy="568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166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研究内容</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第二节：生物信息学的研究领域</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97380" y="6492875"/>
            <a:ext cx="570451" cy="365125"/>
          </a:xfrm>
        </p:spPr>
        <p:txBody>
          <a:bodyPr/>
          <a:lstStyle/>
          <a:p>
            <a:pPr algn="ctr"/>
            <a:fld id="{7A9B8ABA-E741-4B5A-BC12-4FB7471CFE15}" type="slidenum">
              <a:rPr lang="zh-CN" altLang="en-US" smtClean="0"/>
              <a:pPr algn="ctr"/>
              <a:t>24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44" name="Text Box 4">
            <a:extLst>
              <a:ext uri="{FF2B5EF4-FFF2-40B4-BE49-F238E27FC236}">
                <a16:creationId xmlns:a16="http://schemas.microsoft.com/office/drawing/2014/main" id="{E23686BE-A074-4A97-A576-2D1EC8C3D82E}"/>
              </a:ext>
            </a:extLst>
          </p:cNvPr>
          <p:cNvSpPr txBox="1">
            <a:spLocks noChangeArrowheads="1"/>
          </p:cNvSpPr>
          <p:nvPr/>
        </p:nvSpPr>
        <p:spPr bwMode="auto">
          <a:xfrm>
            <a:off x="0" y="6523037"/>
            <a:ext cx="4845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400">
                <a:latin typeface="Arial" panose="020B0604020202020204" pitchFamily="34" charset="0"/>
              </a:rPr>
              <a:t>陈铭，后基因组时代的生物信息学，</a:t>
            </a:r>
            <a:r>
              <a:rPr lang="en-US" altLang="zh-CN" sz="1400">
                <a:latin typeface="Arial" panose="020B0604020202020204" pitchFamily="34" charset="0"/>
              </a:rPr>
              <a:t>《</a:t>
            </a:r>
            <a:r>
              <a:rPr lang="zh-CN" altLang="en-US" sz="1400" i="1">
                <a:latin typeface="Arial" panose="020B0604020202020204" pitchFamily="34" charset="0"/>
              </a:rPr>
              <a:t>生物信息学</a:t>
            </a:r>
            <a:r>
              <a:rPr lang="en-US" altLang="zh-CN" sz="1400">
                <a:latin typeface="Arial" panose="020B0604020202020204" pitchFamily="34" charset="0"/>
              </a:rPr>
              <a:t>》</a:t>
            </a:r>
            <a:r>
              <a:rPr lang="zh-CN" altLang="en-US" sz="1400">
                <a:latin typeface="Arial" panose="020B0604020202020204" pitchFamily="34" charset="0"/>
              </a:rPr>
              <a:t>，</a:t>
            </a:r>
            <a:r>
              <a:rPr lang="en-US" altLang="zh-CN" sz="1400">
                <a:latin typeface="Arial" panose="020B0604020202020204" pitchFamily="34" charset="0"/>
              </a:rPr>
              <a:t>2004</a:t>
            </a:r>
          </a:p>
        </p:txBody>
      </p:sp>
      <p:sp>
        <p:nvSpPr>
          <p:cNvPr id="14" name="Rectangle 3">
            <a:extLst>
              <a:ext uri="{FF2B5EF4-FFF2-40B4-BE49-F238E27FC236}">
                <a16:creationId xmlns:a16="http://schemas.microsoft.com/office/drawing/2014/main" id="{98A116DA-690D-4960-ACFE-60C627B79446}"/>
              </a:ext>
            </a:extLst>
          </p:cNvPr>
          <p:cNvSpPr txBox="1">
            <a:spLocks noChangeArrowheads="1"/>
          </p:cNvSpPr>
          <p:nvPr/>
        </p:nvSpPr>
        <p:spPr>
          <a:xfrm>
            <a:off x="261081" y="1390825"/>
            <a:ext cx="3770758" cy="46685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Database</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数据库建设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Data Mining &amp; Integration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数据库整合和数据挖掘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Sequence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序列分析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Structural Analysis &amp; Functional Prediction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结构分析与功能预测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Large Scale Expressional Profile Analysis</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大规模功能表达谱的分析 </a:t>
            </a:r>
          </a:p>
          <a:p>
            <a:pPr>
              <a:lnSpc>
                <a:spcPct val="110000"/>
              </a:lnSpc>
              <a:buClr>
                <a:srgbClr val="C00000"/>
              </a:buClr>
              <a:buFont typeface="Wingdings" panose="05000000000000000000" pitchFamily="2" charset="2"/>
              <a:buChar char="p"/>
            </a:pPr>
            <a:r>
              <a:rPr lang="en-US" altLang="zh-CN"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Modeling and Simulation of </a:t>
            </a:r>
            <a:r>
              <a:rPr lang="en-US" altLang="zh-CN" sz="1600" dirty="0" err="1">
                <a:solidFill>
                  <a:srgbClr val="C00000"/>
                </a:solidFill>
                <a:latin typeface="Times New Roman" panose="02020603050405020304" pitchFamily="18" charset="0"/>
                <a:ea typeface="宋体" panose="02010600030101010101" pitchFamily="2" charset="-122"/>
                <a:cs typeface="Times New Roman" panose="02020603050405020304" pitchFamily="18" charset="0"/>
              </a:rPr>
              <a:t>BioPathways</a:t>
            </a:r>
            <a:r>
              <a:rPr lang="zh-CN" altLang="en-US"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代谢网络建模分析 </a:t>
            </a:r>
          </a:p>
          <a:p>
            <a:pPr lvl="1">
              <a:lnSpc>
                <a:spcPct val="110000"/>
              </a:lnSpc>
              <a:buClr>
                <a:srgbClr val="C00000"/>
              </a:buClr>
              <a:buFont typeface="Wingdings" panose="05000000000000000000" pitchFamily="2" charset="2"/>
              <a:buChar char="n"/>
            </a:pPr>
            <a:r>
              <a:rPr lang="en-US" altLang="zh-CN"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Reconstruction</a:t>
            </a:r>
            <a:r>
              <a:rPr lang="zh-CN" altLang="en-US"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预测调控网络 </a:t>
            </a:r>
          </a:p>
          <a:p>
            <a:pPr lvl="1">
              <a:lnSpc>
                <a:spcPct val="110000"/>
              </a:lnSpc>
              <a:buClr>
                <a:srgbClr val="C00000"/>
              </a:buClr>
              <a:buFont typeface="Wingdings" panose="05000000000000000000" pitchFamily="2" charset="2"/>
              <a:buChar char="n"/>
            </a:pPr>
            <a:r>
              <a:rPr lang="en-US" altLang="zh-CN"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Network Analysis</a:t>
            </a:r>
            <a:r>
              <a:rPr lang="zh-CN" altLang="en-US"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网络普遍性分析 </a:t>
            </a:r>
          </a:p>
          <a:p>
            <a:pPr lvl="1">
              <a:lnSpc>
                <a:spcPct val="110000"/>
              </a:lnSpc>
              <a:buClr>
                <a:srgbClr val="C00000"/>
              </a:buClr>
              <a:buFont typeface="Wingdings" panose="05000000000000000000" pitchFamily="2" charset="2"/>
              <a:buChar char="n"/>
            </a:pPr>
            <a:r>
              <a:rPr lang="en-US" altLang="zh-CN"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Modeling</a:t>
            </a:r>
            <a:r>
              <a:rPr lang="zh-CN" altLang="en-US" sz="16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模型分析</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Program Development</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程序开发 </a:t>
            </a:r>
          </a:p>
          <a:p>
            <a:pPr>
              <a:lnSpc>
                <a:spcPct val="110000"/>
              </a:lnSpc>
              <a:buClr>
                <a:srgbClr val="C00000"/>
              </a:buClr>
              <a:buFont typeface="Wingdings" panose="05000000000000000000" pitchFamily="2" charset="2"/>
              <a:buChar char="p"/>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Commercialization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商业化 </a:t>
            </a:r>
          </a:p>
        </p:txBody>
      </p:sp>
      <p:pic>
        <p:nvPicPr>
          <p:cNvPr id="13" name="Picture 13" descr="File:Signal transduction v1.png">
            <a:hlinkClick r:id="rId4"/>
            <a:extLst>
              <a:ext uri="{FF2B5EF4-FFF2-40B4-BE49-F238E27FC236}">
                <a16:creationId xmlns:a16="http://schemas.microsoft.com/office/drawing/2014/main" id="{82B347DB-CAD1-44B4-B4F3-69DF0D9906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6494" y="1397302"/>
            <a:ext cx="5407506" cy="396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505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7418753" cy="515056"/>
          </a:xfrm>
        </p:spPr>
        <p:txBody>
          <a:bodyPr>
            <a:noAutofit/>
          </a:bodyPr>
          <a:lstStyle/>
          <a:p>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Challenges in the post-genomic era / big data era</a:t>
            </a:r>
            <a:endParaRPr lang="zh-CN" altLang="en-US" sz="24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a:t>
            </a:r>
            <a:r>
              <a:rPr lang="zh-CN" altLang="en-US" sz="2400" dirty="0">
                <a:latin typeface="华文楷体" panose="02010600040101010101" pitchFamily="2" charset="-122"/>
                <a:ea typeface="华文楷体" panose="02010600040101010101" pitchFamily="2" charset="-122"/>
              </a:rPr>
              <a:t>生物信息学面临的挑战</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97380" y="6492875"/>
            <a:ext cx="570451" cy="365125"/>
          </a:xfrm>
        </p:spPr>
        <p:txBody>
          <a:bodyPr/>
          <a:lstStyle/>
          <a:p>
            <a:pPr algn="ctr"/>
            <a:fld id="{7A9B8ABA-E741-4B5A-BC12-4FB7471CFE15}" type="slidenum">
              <a:rPr lang="zh-CN" altLang="en-US" smtClean="0"/>
              <a:pPr algn="ctr"/>
              <a:t>25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Picture 2" descr="world-map-600">
            <a:extLst>
              <a:ext uri="{FF2B5EF4-FFF2-40B4-BE49-F238E27FC236}">
                <a16:creationId xmlns:a16="http://schemas.microsoft.com/office/drawing/2014/main" id="{9902DB73-6C31-42ED-A7B2-4744A80D2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430" y="1809604"/>
            <a:ext cx="67325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3">
            <a:extLst>
              <a:ext uri="{FF2B5EF4-FFF2-40B4-BE49-F238E27FC236}">
                <a16:creationId xmlns:a16="http://schemas.microsoft.com/office/drawing/2014/main" id="{BA3849A2-FDD2-4B14-B49E-71851DDCD76D}"/>
              </a:ext>
            </a:extLst>
          </p:cNvPr>
          <p:cNvGrpSpPr>
            <a:grpSpLocks/>
          </p:cNvGrpSpPr>
          <p:nvPr/>
        </p:nvGrpSpPr>
        <p:grpSpPr bwMode="auto">
          <a:xfrm>
            <a:off x="627030" y="1504804"/>
            <a:ext cx="7467600" cy="4497388"/>
            <a:chOff x="528" y="1104"/>
            <a:chExt cx="4704" cy="2833"/>
          </a:xfrm>
        </p:grpSpPr>
        <p:grpSp>
          <p:nvGrpSpPr>
            <p:cNvPr id="16" name="Group 4">
              <a:extLst>
                <a:ext uri="{FF2B5EF4-FFF2-40B4-BE49-F238E27FC236}">
                  <a16:creationId xmlns:a16="http://schemas.microsoft.com/office/drawing/2014/main" id="{1F5FFD98-E698-495F-B471-9AA22F01197F}"/>
                </a:ext>
              </a:extLst>
            </p:cNvPr>
            <p:cNvGrpSpPr>
              <a:grpSpLocks/>
            </p:cNvGrpSpPr>
            <p:nvPr/>
          </p:nvGrpSpPr>
          <p:grpSpPr bwMode="auto">
            <a:xfrm>
              <a:off x="528" y="1104"/>
              <a:ext cx="4704" cy="2832"/>
              <a:chOff x="384" y="1104"/>
              <a:chExt cx="4704" cy="2832"/>
            </a:xfrm>
          </p:grpSpPr>
          <p:sp>
            <p:nvSpPr>
              <p:cNvPr id="18" name="Arc 5">
                <a:extLst>
                  <a:ext uri="{FF2B5EF4-FFF2-40B4-BE49-F238E27FC236}">
                    <a16:creationId xmlns:a16="http://schemas.microsoft.com/office/drawing/2014/main" id="{D27728B2-71B1-417E-B356-AC58B81EE551}"/>
                  </a:ext>
                </a:extLst>
              </p:cNvPr>
              <p:cNvSpPr>
                <a:spLocks/>
              </p:cNvSpPr>
              <p:nvPr/>
            </p:nvSpPr>
            <p:spPr bwMode="auto">
              <a:xfrm flipH="1">
                <a:off x="624" y="1727"/>
                <a:ext cx="783" cy="755"/>
              </a:xfrm>
              <a:custGeom>
                <a:avLst/>
                <a:gdLst>
                  <a:gd name="T0" fmla="*/ 0 w 32051"/>
                  <a:gd name="T1" fmla="*/ 0 h 28312"/>
                  <a:gd name="T2" fmla="*/ 0 w 32051"/>
                  <a:gd name="T3" fmla="*/ 0 h 28312"/>
                  <a:gd name="T4" fmla="*/ 0 w 32051"/>
                  <a:gd name="T5" fmla="*/ 0 h 28312"/>
                  <a:gd name="T6" fmla="*/ 0 60000 65536"/>
                  <a:gd name="T7" fmla="*/ 0 60000 65536"/>
                  <a:gd name="T8" fmla="*/ 0 60000 65536"/>
                  <a:gd name="T9" fmla="*/ 0 w 32051"/>
                  <a:gd name="T10" fmla="*/ 0 h 28312"/>
                  <a:gd name="T11" fmla="*/ 32051 w 32051"/>
                  <a:gd name="T12" fmla="*/ 28312 h 28312"/>
                </a:gdLst>
                <a:ahLst/>
                <a:cxnLst>
                  <a:cxn ang="T6">
                    <a:pos x="T0" y="T1"/>
                  </a:cxn>
                  <a:cxn ang="T7">
                    <a:pos x="T2" y="T3"/>
                  </a:cxn>
                  <a:cxn ang="T8">
                    <a:pos x="T4" y="T5"/>
                  </a:cxn>
                </a:cxnLst>
                <a:rect l="T9" t="T10" r="T11" b="T12"/>
                <a:pathLst>
                  <a:path w="32051" h="28312" fill="none" extrusionOk="0">
                    <a:moveTo>
                      <a:pt x="-1" y="2696"/>
                    </a:moveTo>
                    <a:cubicBezTo>
                      <a:pt x="3199" y="927"/>
                      <a:pt x="6795" y="-1"/>
                      <a:pt x="10451" y="0"/>
                    </a:cubicBezTo>
                    <a:cubicBezTo>
                      <a:pt x="22380" y="0"/>
                      <a:pt x="32051" y="9670"/>
                      <a:pt x="32051" y="21600"/>
                    </a:cubicBezTo>
                    <a:cubicBezTo>
                      <a:pt x="32051" y="23879"/>
                      <a:pt x="31690" y="26145"/>
                      <a:pt x="30981" y="28311"/>
                    </a:cubicBezTo>
                  </a:path>
                  <a:path w="32051" h="28312" stroke="0" extrusionOk="0">
                    <a:moveTo>
                      <a:pt x="-1" y="2696"/>
                    </a:moveTo>
                    <a:cubicBezTo>
                      <a:pt x="3199" y="927"/>
                      <a:pt x="6795" y="-1"/>
                      <a:pt x="10451" y="0"/>
                    </a:cubicBezTo>
                    <a:cubicBezTo>
                      <a:pt x="22380" y="0"/>
                      <a:pt x="32051" y="9670"/>
                      <a:pt x="32051" y="21600"/>
                    </a:cubicBezTo>
                    <a:cubicBezTo>
                      <a:pt x="32051" y="23879"/>
                      <a:pt x="31690" y="26145"/>
                      <a:pt x="30981" y="28311"/>
                    </a:cubicBezTo>
                    <a:lnTo>
                      <a:pt x="10451" y="21600"/>
                    </a:lnTo>
                    <a:lnTo>
                      <a:pt x="-1" y="2696"/>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9" name="Arc 6">
                <a:extLst>
                  <a:ext uri="{FF2B5EF4-FFF2-40B4-BE49-F238E27FC236}">
                    <a16:creationId xmlns:a16="http://schemas.microsoft.com/office/drawing/2014/main" id="{3169B4AB-A418-48EF-9CAD-7EE806ABA260}"/>
                  </a:ext>
                </a:extLst>
              </p:cNvPr>
              <p:cNvSpPr>
                <a:spLocks/>
              </p:cNvSpPr>
              <p:nvPr/>
            </p:nvSpPr>
            <p:spPr bwMode="auto">
              <a:xfrm flipV="1">
                <a:off x="1296" y="1244"/>
                <a:ext cx="828" cy="502"/>
              </a:xfrm>
              <a:custGeom>
                <a:avLst/>
                <a:gdLst>
                  <a:gd name="T0" fmla="*/ 0 w 26615"/>
                  <a:gd name="T1" fmla="*/ 0 h 25613"/>
                  <a:gd name="T2" fmla="*/ 0 w 26615"/>
                  <a:gd name="T3" fmla="*/ 0 h 25613"/>
                  <a:gd name="T4" fmla="*/ 0 w 26615"/>
                  <a:gd name="T5" fmla="*/ 0 h 25613"/>
                  <a:gd name="T6" fmla="*/ 0 60000 65536"/>
                  <a:gd name="T7" fmla="*/ 0 60000 65536"/>
                  <a:gd name="T8" fmla="*/ 0 60000 65536"/>
                  <a:gd name="T9" fmla="*/ 0 w 26615"/>
                  <a:gd name="T10" fmla="*/ 0 h 25613"/>
                  <a:gd name="T11" fmla="*/ 26615 w 26615"/>
                  <a:gd name="T12" fmla="*/ 25613 h 25613"/>
                </a:gdLst>
                <a:ahLst/>
                <a:cxnLst>
                  <a:cxn ang="T6">
                    <a:pos x="T0" y="T1"/>
                  </a:cxn>
                  <a:cxn ang="T7">
                    <a:pos x="T2" y="T3"/>
                  </a:cxn>
                  <a:cxn ang="T8">
                    <a:pos x="T4" y="T5"/>
                  </a:cxn>
                </a:cxnLst>
                <a:rect l="T9" t="T10" r="T11" b="T12"/>
                <a:pathLst>
                  <a:path w="26615" h="25613" fill="none" extrusionOk="0">
                    <a:moveTo>
                      <a:pt x="26614" y="25022"/>
                    </a:moveTo>
                    <a:cubicBezTo>
                      <a:pt x="24972" y="25414"/>
                      <a:pt x="23288" y="25612"/>
                      <a:pt x="21600" y="25613"/>
                    </a:cubicBezTo>
                    <a:cubicBezTo>
                      <a:pt x="9670" y="25613"/>
                      <a:pt x="0" y="15942"/>
                      <a:pt x="0" y="4013"/>
                    </a:cubicBezTo>
                    <a:cubicBezTo>
                      <a:pt x="-1" y="2666"/>
                      <a:pt x="125" y="1323"/>
                      <a:pt x="376" y="0"/>
                    </a:cubicBezTo>
                  </a:path>
                  <a:path w="26615" h="25613" stroke="0" extrusionOk="0">
                    <a:moveTo>
                      <a:pt x="26614" y="25022"/>
                    </a:moveTo>
                    <a:cubicBezTo>
                      <a:pt x="24972" y="25414"/>
                      <a:pt x="23288" y="25612"/>
                      <a:pt x="21600" y="25613"/>
                    </a:cubicBezTo>
                    <a:cubicBezTo>
                      <a:pt x="9670" y="25613"/>
                      <a:pt x="0" y="15942"/>
                      <a:pt x="0" y="4013"/>
                    </a:cubicBezTo>
                    <a:cubicBezTo>
                      <a:pt x="-1" y="2666"/>
                      <a:pt x="125" y="1323"/>
                      <a:pt x="376" y="0"/>
                    </a:cubicBezTo>
                    <a:lnTo>
                      <a:pt x="21600" y="4013"/>
                    </a:lnTo>
                    <a:lnTo>
                      <a:pt x="26614" y="25022"/>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2" name="Arc 7">
                <a:extLst>
                  <a:ext uri="{FF2B5EF4-FFF2-40B4-BE49-F238E27FC236}">
                    <a16:creationId xmlns:a16="http://schemas.microsoft.com/office/drawing/2014/main" id="{08B7D925-253B-4086-BC47-1A2DE5420E5E}"/>
                  </a:ext>
                </a:extLst>
              </p:cNvPr>
              <p:cNvSpPr>
                <a:spLocks/>
              </p:cNvSpPr>
              <p:nvPr/>
            </p:nvSpPr>
            <p:spPr bwMode="auto">
              <a:xfrm flipH="1">
                <a:off x="767" y="2928"/>
                <a:ext cx="787" cy="875"/>
              </a:xfrm>
              <a:custGeom>
                <a:avLst/>
                <a:gdLst>
                  <a:gd name="T0" fmla="*/ 0 w 32232"/>
                  <a:gd name="T1" fmla="*/ 0 h 39990"/>
                  <a:gd name="T2" fmla="*/ 0 w 32232"/>
                  <a:gd name="T3" fmla="*/ 0 h 39990"/>
                  <a:gd name="T4" fmla="*/ 0 w 32232"/>
                  <a:gd name="T5" fmla="*/ 0 h 39990"/>
                  <a:gd name="T6" fmla="*/ 0 60000 65536"/>
                  <a:gd name="T7" fmla="*/ 0 60000 65536"/>
                  <a:gd name="T8" fmla="*/ 0 60000 65536"/>
                  <a:gd name="T9" fmla="*/ 0 w 32232"/>
                  <a:gd name="T10" fmla="*/ 0 h 39990"/>
                  <a:gd name="T11" fmla="*/ 32232 w 32232"/>
                  <a:gd name="T12" fmla="*/ 39990 h 39990"/>
                </a:gdLst>
                <a:ahLst/>
                <a:cxnLst>
                  <a:cxn ang="T6">
                    <a:pos x="T0" y="T1"/>
                  </a:cxn>
                  <a:cxn ang="T7">
                    <a:pos x="T2" y="T3"/>
                  </a:cxn>
                  <a:cxn ang="T8">
                    <a:pos x="T4" y="T5"/>
                  </a:cxn>
                </a:cxnLst>
                <a:rect l="T9" t="T10" r="T11" b="T12"/>
                <a:pathLst>
                  <a:path w="32232" h="39990" fill="none" extrusionOk="0">
                    <a:moveTo>
                      <a:pt x="21962" y="0"/>
                    </a:moveTo>
                    <a:cubicBezTo>
                      <a:pt x="28345" y="3932"/>
                      <a:pt x="32232" y="10893"/>
                      <a:pt x="32232" y="18390"/>
                    </a:cubicBezTo>
                    <a:cubicBezTo>
                      <a:pt x="32232" y="30319"/>
                      <a:pt x="22561" y="39990"/>
                      <a:pt x="10632" y="39990"/>
                    </a:cubicBezTo>
                    <a:cubicBezTo>
                      <a:pt x="6905" y="39990"/>
                      <a:pt x="3243" y="39026"/>
                      <a:pt x="-1" y="37192"/>
                    </a:cubicBezTo>
                  </a:path>
                  <a:path w="32232" h="39990" stroke="0" extrusionOk="0">
                    <a:moveTo>
                      <a:pt x="21962" y="0"/>
                    </a:moveTo>
                    <a:cubicBezTo>
                      <a:pt x="28345" y="3932"/>
                      <a:pt x="32232" y="10893"/>
                      <a:pt x="32232" y="18390"/>
                    </a:cubicBezTo>
                    <a:cubicBezTo>
                      <a:pt x="32232" y="30319"/>
                      <a:pt x="22561" y="39990"/>
                      <a:pt x="10632" y="39990"/>
                    </a:cubicBezTo>
                    <a:cubicBezTo>
                      <a:pt x="6905" y="39990"/>
                      <a:pt x="3243" y="39026"/>
                      <a:pt x="-1" y="37192"/>
                    </a:cubicBezTo>
                    <a:lnTo>
                      <a:pt x="10632" y="18390"/>
                    </a:lnTo>
                    <a:lnTo>
                      <a:pt x="21962" y="0"/>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4" name="Arc 8">
                <a:extLst>
                  <a:ext uri="{FF2B5EF4-FFF2-40B4-BE49-F238E27FC236}">
                    <a16:creationId xmlns:a16="http://schemas.microsoft.com/office/drawing/2014/main" id="{DAC205F9-37F2-44AE-ABC7-0979CC0B8FC8}"/>
                  </a:ext>
                </a:extLst>
              </p:cNvPr>
              <p:cNvSpPr>
                <a:spLocks/>
              </p:cNvSpPr>
              <p:nvPr/>
            </p:nvSpPr>
            <p:spPr bwMode="auto">
              <a:xfrm flipH="1">
                <a:off x="384" y="2448"/>
                <a:ext cx="528" cy="898"/>
              </a:xfrm>
              <a:custGeom>
                <a:avLst/>
                <a:gdLst>
                  <a:gd name="T0" fmla="*/ 0 w 21600"/>
                  <a:gd name="T1" fmla="*/ 0 h 41790"/>
                  <a:gd name="T2" fmla="*/ 0 w 21600"/>
                  <a:gd name="T3" fmla="*/ 0 h 41790"/>
                  <a:gd name="T4" fmla="*/ 0 w 21600"/>
                  <a:gd name="T5" fmla="*/ 0 h 41790"/>
                  <a:gd name="T6" fmla="*/ 0 60000 65536"/>
                  <a:gd name="T7" fmla="*/ 0 60000 65536"/>
                  <a:gd name="T8" fmla="*/ 0 60000 65536"/>
                  <a:gd name="T9" fmla="*/ 0 w 21600"/>
                  <a:gd name="T10" fmla="*/ 0 h 41790"/>
                  <a:gd name="T11" fmla="*/ 21600 w 21600"/>
                  <a:gd name="T12" fmla="*/ 41790 h 41790"/>
                </a:gdLst>
                <a:ahLst/>
                <a:cxnLst>
                  <a:cxn ang="T6">
                    <a:pos x="T0" y="T1"/>
                  </a:cxn>
                  <a:cxn ang="T7">
                    <a:pos x="T2" y="T3"/>
                  </a:cxn>
                  <a:cxn ang="T8">
                    <a:pos x="T4" y="T5"/>
                  </a:cxn>
                </a:cxnLst>
                <a:rect l="T9" t="T10" r="T11" b="T12"/>
                <a:pathLst>
                  <a:path w="21600" h="41790" fill="none" extrusionOk="0">
                    <a:moveTo>
                      <a:pt x="4919" y="-1"/>
                    </a:moveTo>
                    <a:cubicBezTo>
                      <a:pt x="14689" y="2284"/>
                      <a:pt x="21600" y="10997"/>
                      <a:pt x="21600" y="21032"/>
                    </a:cubicBezTo>
                    <a:cubicBezTo>
                      <a:pt x="21600" y="30661"/>
                      <a:pt x="15225" y="39127"/>
                      <a:pt x="5972" y="41790"/>
                    </a:cubicBezTo>
                  </a:path>
                  <a:path w="21600" h="41790" stroke="0" extrusionOk="0">
                    <a:moveTo>
                      <a:pt x="4919" y="-1"/>
                    </a:moveTo>
                    <a:cubicBezTo>
                      <a:pt x="14689" y="2284"/>
                      <a:pt x="21600" y="10997"/>
                      <a:pt x="21600" y="21032"/>
                    </a:cubicBezTo>
                    <a:cubicBezTo>
                      <a:pt x="21600" y="30661"/>
                      <a:pt x="15225" y="39127"/>
                      <a:pt x="5972" y="41790"/>
                    </a:cubicBezTo>
                    <a:lnTo>
                      <a:pt x="0" y="21032"/>
                    </a:lnTo>
                    <a:lnTo>
                      <a:pt x="4919" y="-1"/>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5" name="Arc 9">
                <a:extLst>
                  <a:ext uri="{FF2B5EF4-FFF2-40B4-BE49-F238E27FC236}">
                    <a16:creationId xmlns:a16="http://schemas.microsoft.com/office/drawing/2014/main" id="{F7718094-97FF-4C82-9178-86B7D63BF0DA}"/>
                  </a:ext>
                </a:extLst>
              </p:cNvPr>
              <p:cNvSpPr>
                <a:spLocks/>
              </p:cNvSpPr>
              <p:nvPr/>
            </p:nvSpPr>
            <p:spPr bwMode="auto">
              <a:xfrm flipH="1">
                <a:off x="2036" y="1104"/>
                <a:ext cx="715" cy="576"/>
              </a:xfrm>
              <a:custGeom>
                <a:avLst/>
                <a:gdLst>
                  <a:gd name="T0" fmla="*/ 0 w 29278"/>
                  <a:gd name="T1" fmla="*/ 0 h 21600"/>
                  <a:gd name="T2" fmla="*/ 0 w 29278"/>
                  <a:gd name="T3" fmla="*/ 0 h 21600"/>
                  <a:gd name="T4" fmla="*/ 0 w 29278"/>
                  <a:gd name="T5" fmla="*/ 0 h 21600"/>
                  <a:gd name="T6" fmla="*/ 0 60000 65536"/>
                  <a:gd name="T7" fmla="*/ 0 60000 65536"/>
                  <a:gd name="T8" fmla="*/ 0 60000 65536"/>
                  <a:gd name="T9" fmla="*/ 0 w 29278"/>
                  <a:gd name="T10" fmla="*/ 0 h 21600"/>
                  <a:gd name="T11" fmla="*/ 29278 w 29278"/>
                  <a:gd name="T12" fmla="*/ 21600 h 21600"/>
                </a:gdLst>
                <a:ahLst/>
                <a:cxnLst>
                  <a:cxn ang="T6">
                    <a:pos x="T0" y="T1"/>
                  </a:cxn>
                  <a:cxn ang="T7">
                    <a:pos x="T2" y="T3"/>
                  </a:cxn>
                  <a:cxn ang="T8">
                    <a:pos x="T4" y="T5"/>
                  </a:cxn>
                </a:cxnLst>
                <a:rect l="T9" t="T10" r="T11" b="T12"/>
                <a:pathLst>
                  <a:path w="29278" h="21600" fill="none" extrusionOk="0">
                    <a:moveTo>
                      <a:pt x="-1" y="2696"/>
                    </a:moveTo>
                    <a:cubicBezTo>
                      <a:pt x="3199" y="927"/>
                      <a:pt x="6795" y="-1"/>
                      <a:pt x="10451" y="0"/>
                    </a:cubicBezTo>
                    <a:cubicBezTo>
                      <a:pt x="18254" y="0"/>
                      <a:pt x="25451" y="4209"/>
                      <a:pt x="29277" y="11011"/>
                    </a:cubicBezTo>
                  </a:path>
                  <a:path w="29278" h="21600" stroke="0" extrusionOk="0">
                    <a:moveTo>
                      <a:pt x="-1" y="2696"/>
                    </a:moveTo>
                    <a:cubicBezTo>
                      <a:pt x="3199" y="927"/>
                      <a:pt x="6795" y="-1"/>
                      <a:pt x="10451" y="0"/>
                    </a:cubicBezTo>
                    <a:cubicBezTo>
                      <a:pt x="18254" y="0"/>
                      <a:pt x="25451" y="4209"/>
                      <a:pt x="29277" y="11011"/>
                    </a:cubicBezTo>
                    <a:lnTo>
                      <a:pt x="10451" y="21600"/>
                    </a:lnTo>
                    <a:lnTo>
                      <a:pt x="-1" y="2696"/>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6" name="Arc 10">
                <a:extLst>
                  <a:ext uri="{FF2B5EF4-FFF2-40B4-BE49-F238E27FC236}">
                    <a16:creationId xmlns:a16="http://schemas.microsoft.com/office/drawing/2014/main" id="{D7E8CE01-7D19-4F89-9FD5-10684142EF76}"/>
                  </a:ext>
                </a:extLst>
              </p:cNvPr>
              <p:cNvSpPr>
                <a:spLocks/>
              </p:cNvSpPr>
              <p:nvPr/>
            </p:nvSpPr>
            <p:spPr bwMode="auto">
              <a:xfrm>
                <a:off x="2661" y="1105"/>
                <a:ext cx="1083" cy="624"/>
              </a:xfrm>
              <a:custGeom>
                <a:avLst/>
                <a:gdLst>
                  <a:gd name="T0" fmla="*/ 0 w 34819"/>
                  <a:gd name="T1" fmla="*/ 0 h 21600"/>
                  <a:gd name="T2" fmla="*/ 0 w 34819"/>
                  <a:gd name="T3" fmla="*/ 0 h 21600"/>
                  <a:gd name="T4" fmla="*/ 0 w 34819"/>
                  <a:gd name="T5" fmla="*/ 0 h 21600"/>
                  <a:gd name="T6" fmla="*/ 0 60000 65536"/>
                  <a:gd name="T7" fmla="*/ 0 60000 65536"/>
                  <a:gd name="T8" fmla="*/ 0 60000 65536"/>
                  <a:gd name="T9" fmla="*/ 0 w 34819"/>
                  <a:gd name="T10" fmla="*/ 0 h 21600"/>
                  <a:gd name="T11" fmla="*/ 34819 w 34819"/>
                  <a:gd name="T12" fmla="*/ 21600 h 21600"/>
                </a:gdLst>
                <a:ahLst/>
                <a:cxnLst>
                  <a:cxn ang="T6">
                    <a:pos x="T0" y="T1"/>
                  </a:cxn>
                  <a:cxn ang="T7">
                    <a:pos x="T2" y="T3"/>
                  </a:cxn>
                  <a:cxn ang="T8">
                    <a:pos x="T4" y="T5"/>
                  </a:cxn>
                </a:cxnLst>
                <a:rect l="T9" t="T10" r="T11" b="T12"/>
                <a:pathLst>
                  <a:path w="34819" h="21600" fill="none" extrusionOk="0">
                    <a:moveTo>
                      <a:pt x="0" y="4517"/>
                    </a:moveTo>
                    <a:cubicBezTo>
                      <a:pt x="3784" y="1588"/>
                      <a:pt x="8434" y="-1"/>
                      <a:pt x="13219" y="0"/>
                    </a:cubicBezTo>
                    <a:cubicBezTo>
                      <a:pt x="25148" y="0"/>
                      <a:pt x="34819" y="9670"/>
                      <a:pt x="34819" y="21600"/>
                    </a:cubicBezTo>
                  </a:path>
                  <a:path w="34819" h="21600" stroke="0" extrusionOk="0">
                    <a:moveTo>
                      <a:pt x="0" y="4517"/>
                    </a:moveTo>
                    <a:cubicBezTo>
                      <a:pt x="3784" y="1588"/>
                      <a:pt x="8434" y="-1"/>
                      <a:pt x="13219" y="0"/>
                    </a:cubicBezTo>
                    <a:cubicBezTo>
                      <a:pt x="25148" y="0"/>
                      <a:pt x="34819" y="9670"/>
                      <a:pt x="34819" y="21600"/>
                    </a:cubicBezTo>
                    <a:lnTo>
                      <a:pt x="13219" y="21600"/>
                    </a:lnTo>
                    <a:lnTo>
                      <a:pt x="0" y="4517"/>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7" name="Arc 11">
                <a:extLst>
                  <a:ext uri="{FF2B5EF4-FFF2-40B4-BE49-F238E27FC236}">
                    <a16:creationId xmlns:a16="http://schemas.microsoft.com/office/drawing/2014/main" id="{1AAAA15C-243C-4D83-A4E7-1A57FC0BFF51}"/>
                  </a:ext>
                </a:extLst>
              </p:cNvPr>
              <p:cNvSpPr>
                <a:spLocks/>
              </p:cNvSpPr>
              <p:nvPr/>
            </p:nvSpPr>
            <p:spPr bwMode="auto">
              <a:xfrm>
                <a:off x="3792" y="2784"/>
                <a:ext cx="961" cy="672"/>
              </a:xfrm>
              <a:custGeom>
                <a:avLst/>
                <a:gdLst>
                  <a:gd name="T0" fmla="*/ 0 w 43200"/>
                  <a:gd name="T1" fmla="*/ 0 h 38886"/>
                  <a:gd name="T2" fmla="*/ 0 w 43200"/>
                  <a:gd name="T3" fmla="*/ 0 h 38886"/>
                  <a:gd name="T4" fmla="*/ 0 w 43200"/>
                  <a:gd name="T5" fmla="*/ 0 h 38886"/>
                  <a:gd name="T6" fmla="*/ 0 60000 65536"/>
                  <a:gd name="T7" fmla="*/ 0 60000 65536"/>
                  <a:gd name="T8" fmla="*/ 0 60000 65536"/>
                  <a:gd name="T9" fmla="*/ 0 w 43200"/>
                  <a:gd name="T10" fmla="*/ 0 h 38886"/>
                  <a:gd name="T11" fmla="*/ 43200 w 43200"/>
                  <a:gd name="T12" fmla="*/ 38886 h 38886"/>
                </a:gdLst>
                <a:ahLst/>
                <a:cxnLst>
                  <a:cxn ang="T6">
                    <a:pos x="T0" y="T1"/>
                  </a:cxn>
                  <a:cxn ang="T7">
                    <a:pos x="T2" y="T3"/>
                  </a:cxn>
                  <a:cxn ang="T8">
                    <a:pos x="T4" y="T5"/>
                  </a:cxn>
                </a:cxnLst>
                <a:rect l="T9" t="T10" r="T11" b="T12"/>
                <a:pathLst>
                  <a:path w="43200" h="38886" fill="none" extrusionOk="0">
                    <a:moveTo>
                      <a:pt x="34551" y="0"/>
                    </a:moveTo>
                    <a:cubicBezTo>
                      <a:pt x="39995" y="4078"/>
                      <a:pt x="43200" y="10483"/>
                      <a:pt x="43200" y="17286"/>
                    </a:cubicBezTo>
                    <a:cubicBezTo>
                      <a:pt x="43200" y="29215"/>
                      <a:pt x="33529" y="38886"/>
                      <a:pt x="21600" y="38886"/>
                    </a:cubicBezTo>
                    <a:cubicBezTo>
                      <a:pt x="9670" y="38886"/>
                      <a:pt x="0" y="29215"/>
                      <a:pt x="0" y="17286"/>
                    </a:cubicBezTo>
                    <a:cubicBezTo>
                      <a:pt x="-1" y="16784"/>
                      <a:pt x="17" y="16283"/>
                      <a:pt x="52" y="15784"/>
                    </a:cubicBezTo>
                  </a:path>
                  <a:path w="43200" h="38886" stroke="0" extrusionOk="0">
                    <a:moveTo>
                      <a:pt x="34551" y="0"/>
                    </a:moveTo>
                    <a:cubicBezTo>
                      <a:pt x="39995" y="4078"/>
                      <a:pt x="43200" y="10483"/>
                      <a:pt x="43200" y="17286"/>
                    </a:cubicBezTo>
                    <a:cubicBezTo>
                      <a:pt x="43200" y="29215"/>
                      <a:pt x="33529" y="38886"/>
                      <a:pt x="21600" y="38886"/>
                    </a:cubicBezTo>
                    <a:cubicBezTo>
                      <a:pt x="9670" y="38886"/>
                      <a:pt x="0" y="29215"/>
                      <a:pt x="0" y="17286"/>
                    </a:cubicBezTo>
                    <a:cubicBezTo>
                      <a:pt x="-1" y="16784"/>
                      <a:pt x="17" y="16283"/>
                      <a:pt x="52" y="15784"/>
                    </a:cubicBezTo>
                    <a:lnTo>
                      <a:pt x="21600" y="17286"/>
                    </a:lnTo>
                    <a:lnTo>
                      <a:pt x="34551" y="0"/>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8" name="Arc 12">
                <a:extLst>
                  <a:ext uri="{FF2B5EF4-FFF2-40B4-BE49-F238E27FC236}">
                    <a16:creationId xmlns:a16="http://schemas.microsoft.com/office/drawing/2014/main" id="{09675832-28CD-4DC2-9C7D-F013E1BA67E4}"/>
                  </a:ext>
                </a:extLst>
              </p:cNvPr>
              <p:cNvSpPr>
                <a:spLocks/>
              </p:cNvSpPr>
              <p:nvPr/>
            </p:nvSpPr>
            <p:spPr bwMode="auto">
              <a:xfrm>
                <a:off x="4416" y="2039"/>
                <a:ext cx="672" cy="793"/>
              </a:xfrm>
              <a:custGeom>
                <a:avLst/>
                <a:gdLst>
                  <a:gd name="T0" fmla="*/ 0 w 21600"/>
                  <a:gd name="T1" fmla="*/ 0 h 42152"/>
                  <a:gd name="T2" fmla="*/ 0 w 21600"/>
                  <a:gd name="T3" fmla="*/ 0 h 42152"/>
                  <a:gd name="T4" fmla="*/ 0 w 21600"/>
                  <a:gd name="T5" fmla="*/ 0 h 42152"/>
                  <a:gd name="T6" fmla="*/ 0 60000 65536"/>
                  <a:gd name="T7" fmla="*/ 0 60000 65536"/>
                  <a:gd name="T8" fmla="*/ 0 60000 65536"/>
                  <a:gd name="T9" fmla="*/ 0 w 21600"/>
                  <a:gd name="T10" fmla="*/ 0 h 42152"/>
                  <a:gd name="T11" fmla="*/ 21600 w 21600"/>
                  <a:gd name="T12" fmla="*/ 42152 h 42152"/>
                </a:gdLst>
                <a:ahLst/>
                <a:cxnLst>
                  <a:cxn ang="T6">
                    <a:pos x="T0" y="T1"/>
                  </a:cxn>
                  <a:cxn ang="T7">
                    <a:pos x="T2" y="T3"/>
                  </a:cxn>
                  <a:cxn ang="T8">
                    <a:pos x="T4" y="T5"/>
                  </a:cxn>
                </a:cxnLst>
                <a:rect l="T9" t="T10" r="T11" b="T12"/>
                <a:pathLst>
                  <a:path w="21600" h="42152" fill="none" extrusionOk="0">
                    <a:moveTo>
                      <a:pt x="2260" y="-1"/>
                    </a:moveTo>
                    <a:cubicBezTo>
                      <a:pt x="13253" y="1156"/>
                      <a:pt x="21600" y="10426"/>
                      <a:pt x="21600" y="21481"/>
                    </a:cubicBezTo>
                    <a:cubicBezTo>
                      <a:pt x="21600" y="30997"/>
                      <a:pt x="15372" y="39392"/>
                      <a:pt x="6265" y="42152"/>
                    </a:cubicBezTo>
                  </a:path>
                  <a:path w="21600" h="42152" stroke="0" extrusionOk="0">
                    <a:moveTo>
                      <a:pt x="2260" y="-1"/>
                    </a:moveTo>
                    <a:cubicBezTo>
                      <a:pt x="13253" y="1156"/>
                      <a:pt x="21600" y="10426"/>
                      <a:pt x="21600" y="21481"/>
                    </a:cubicBezTo>
                    <a:cubicBezTo>
                      <a:pt x="21600" y="30997"/>
                      <a:pt x="15372" y="39392"/>
                      <a:pt x="6265" y="42152"/>
                    </a:cubicBezTo>
                    <a:lnTo>
                      <a:pt x="0" y="21481"/>
                    </a:lnTo>
                    <a:lnTo>
                      <a:pt x="2260" y="-1"/>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9" name="Arc 13">
                <a:extLst>
                  <a:ext uri="{FF2B5EF4-FFF2-40B4-BE49-F238E27FC236}">
                    <a16:creationId xmlns:a16="http://schemas.microsoft.com/office/drawing/2014/main" id="{20A81DE5-185F-44F9-98F4-C7A8C1F82F63}"/>
                  </a:ext>
                </a:extLst>
              </p:cNvPr>
              <p:cNvSpPr>
                <a:spLocks/>
              </p:cNvSpPr>
              <p:nvPr/>
            </p:nvSpPr>
            <p:spPr bwMode="auto">
              <a:xfrm>
                <a:off x="3676" y="1297"/>
                <a:ext cx="1028" cy="743"/>
              </a:xfrm>
              <a:custGeom>
                <a:avLst/>
                <a:gdLst>
                  <a:gd name="T0" fmla="*/ 0 w 33052"/>
                  <a:gd name="T1" fmla="*/ 0 h 25705"/>
                  <a:gd name="T2" fmla="*/ 0 w 33052"/>
                  <a:gd name="T3" fmla="*/ 0 h 25705"/>
                  <a:gd name="T4" fmla="*/ 0 w 33052"/>
                  <a:gd name="T5" fmla="*/ 0 h 25705"/>
                  <a:gd name="T6" fmla="*/ 0 60000 65536"/>
                  <a:gd name="T7" fmla="*/ 0 60000 65536"/>
                  <a:gd name="T8" fmla="*/ 0 60000 65536"/>
                  <a:gd name="T9" fmla="*/ 0 w 33052"/>
                  <a:gd name="T10" fmla="*/ 0 h 25705"/>
                  <a:gd name="T11" fmla="*/ 33052 w 33052"/>
                  <a:gd name="T12" fmla="*/ 25705 h 25705"/>
                </a:gdLst>
                <a:ahLst/>
                <a:cxnLst>
                  <a:cxn ang="T6">
                    <a:pos x="T0" y="T1"/>
                  </a:cxn>
                  <a:cxn ang="T7">
                    <a:pos x="T2" y="T3"/>
                  </a:cxn>
                  <a:cxn ang="T8">
                    <a:pos x="T4" y="T5"/>
                  </a:cxn>
                </a:cxnLst>
                <a:rect l="T9" t="T10" r="T11" b="T12"/>
                <a:pathLst>
                  <a:path w="33052" h="25705" fill="none" extrusionOk="0">
                    <a:moveTo>
                      <a:pt x="-1" y="3285"/>
                    </a:moveTo>
                    <a:cubicBezTo>
                      <a:pt x="3433" y="1138"/>
                      <a:pt x="7402" y="-1"/>
                      <a:pt x="11452" y="0"/>
                    </a:cubicBezTo>
                    <a:cubicBezTo>
                      <a:pt x="23381" y="0"/>
                      <a:pt x="33052" y="9670"/>
                      <a:pt x="33052" y="21600"/>
                    </a:cubicBezTo>
                    <a:cubicBezTo>
                      <a:pt x="33052" y="22977"/>
                      <a:pt x="32920" y="24352"/>
                      <a:pt x="32658" y="25705"/>
                    </a:cubicBezTo>
                  </a:path>
                  <a:path w="33052" h="25705" stroke="0" extrusionOk="0">
                    <a:moveTo>
                      <a:pt x="-1" y="3285"/>
                    </a:moveTo>
                    <a:cubicBezTo>
                      <a:pt x="3433" y="1138"/>
                      <a:pt x="7402" y="-1"/>
                      <a:pt x="11452" y="0"/>
                    </a:cubicBezTo>
                    <a:cubicBezTo>
                      <a:pt x="23381" y="0"/>
                      <a:pt x="33052" y="9670"/>
                      <a:pt x="33052" y="21600"/>
                    </a:cubicBezTo>
                    <a:cubicBezTo>
                      <a:pt x="33052" y="22977"/>
                      <a:pt x="32920" y="24352"/>
                      <a:pt x="32658" y="25705"/>
                    </a:cubicBezTo>
                    <a:lnTo>
                      <a:pt x="11452" y="21600"/>
                    </a:lnTo>
                    <a:lnTo>
                      <a:pt x="-1" y="3285"/>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0" name="Arc 14">
                <a:extLst>
                  <a:ext uri="{FF2B5EF4-FFF2-40B4-BE49-F238E27FC236}">
                    <a16:creationId xmlns:a16="http://schemas.microsoft.com/office/drawing/2014/main" id="{27BE7F7E-75CE-4857-A4C5-FCA7EAC453AA}"/>
                  </a:ext>
                </a:extLst>
              </p:cNvPr>
              <p:cNvSpPr>
                <a:spLocks/>
              </p:cNvSpPr>
              <p:nvPr/>
            </p:nvSpPr>
            <p:spPr bwMode="auto">
              <a:xfrm flipH="1" flipV="1">
                <a:off x="2348" y="3360"/>
                <a:ext cx="898" cy="576"/>
              </a:xfrm>
              <a:custGeom>
                <a:avLst/>
                <a:gdLst>
                  <a:gd name="T0" fmla="*/ 0 w 39924"/>
                  <a:gd name="T1" fmla="*/ 0 h 21600"/>
                  <a:gd name="T2" fmla="*/ 0 w 39924"/>
                  <a:gd name="T3" fmla="*/ 0 h 21600"/>
                  <a:gd name="T4" fmla="*/ 0 w 39924"/>
                  <a:gd name="T5" fmla="*/ 0 h 21600"/>
                  <a:gd name="T6" fmla="*/ 0 60000 65536"/>
                  <a:gd name="T7" fmla="*/ 0 60000 65536"/>
                  <a:gd name="T8" fmla="*/ 0 60000 65536"/>
                  <a:gd name="T9" fmla="*/ 0 w 39924"/>
                  <a:gd name="T10" fmla="*/ 0 h 21600"/>
                  <a:gd name="T11" fmla="*/ 39924 w 39924"/>
                  <a:gd name="T12" fmla="*/ 21600 h 21600"/>
                </a:gdLst>
                <a:ahLst/>
                <a:cxnLst>
                  <a:cxn ang="T6">
                    <a:pos x="T0" y="T1"/>
                  </a:cxn>
                  <a:cxn ang="T7">
                    <a:pos x="T2" y="T3"/>
                  </a:cxn>
                  <a:cxn ang="T8">
                    <a:pos x="T4" y="T5"/>
                  </a:cxn>
                </a:cxnLst>
                <a:rect l="T9" t="T10" r="T11" b="T12"/>
                <a:pathLst>
                  <a:path w="39924" h="21600" fill="none" extrusionOk="0">
                    <a:moveTo>
                      <a:pt x="-1" y="14678"/>
                    </a:moveTo>
                    <a:cubicBezTo>
                      <a:pt x="2967" y="5905"/>
                      <a:pt x="11198" y="-1"/>
                      <a:pt x="20461" y="0"/>
                    </a:cubicBezTo>
                    <a:cubicBezTo>
                      <a:pt x="28759" y="0"/>
                      <a:pt x="36324" y="4754"/>
                      <a:pt x="39923" y="12231"/>
                    </a:cubicBezTo>
                  </a:path>
                  <a:path w="39924" h="21600" stroke="0" extrusionOk="0">
                    <a:moveTo>
                      <a:pt x="-1" y="14678"/>
                    </a:moveTo>
                    <a:cubicBezTo>
                      <a:pt x="2967" y="5905"/>
                      <a:pt x="11198" y="-1"/>
                      <a:pt x="20461" y="0"/>
                    </a:cubicBezTo>
                    <a:cubicBezTo>
                      <a:pt x="28759" y="0"/>
                      <a:pt x="36324" y="4754"/>
                      <a:pt x="39923" y="12231"/>
                    </a:cubicBezTo>
                    <a:lnTo>
                      <a:pt x="20461" y="21600"/>
                    </a:lnTo>
                    <a:lnTo>
                      <a:pt x="-1" y="14678"/>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1" name="Arc 15">
                <a:extLst>
                  <a:ext uri="{FF2B5EF4-FFF2-40B4-BE49-F238E27FC236}">
                    <a16:creationId xmlns:a16="http://schemas.microsoft.com/office/drawing/2014/main" id="{2CEA4555-E07C-4CC1-857C-B733CDAB4FF0}"/>
                  </a:ext>
                </a:extLst>
              </p:cNvPr>
              <p:cNvSpPr>
                <a:spLocks/>
              </p:cNvSpPr>
              <p:nvPr/>
            </p:nvSpPr>
            <p:spPr bwMode="auto">
              <a:xfrm flipV="1">
                <a:off x="3366" y="3456"/>
                <a:ext cx="858" cy="480"/>
              </a:xfrm>
              <a:custGeom>
                <a:avLst/>
                <a:gdLst>
                  <a:gd name="T0" fmla="*/ 0 w 33716"/>
                  <a:gd name="T1" fmla="*/ 0 h 21600"/>
                  <a:gd name="T2" fmla="*/ 0 w 33716"/>
                  <a:gd name="T3" fmla="*/ 0 h 21600"/>
                  <a:gd name="T4" fmla="*/ 0 w 33716"/>
                  <a:gd name="T5" fmla="*/ 0 h 21600"/>
                  <a:gd name="T6" fmla="*/ 0 60000 65536"/>
                  <a:gd name="T7" fmla="*/ 0 60000 65536"/>
                  <a:gd name="T8" fmla="*/ 0 60000 65536"/>
                  <a:gd name="T9" fmla="*/ 0 w 33716"/>
                  <a:gd name="T10" fmla="*/ 0 h 21600"/>
                  <a:gd name="T11" fmla="*/ 33716 w 33716"/>
                  <a:gd name="T12" fmla="*/ 21600 h 21600"/>
                </a:gdLst>
                <a:ahLst/>
                <a:cxnLst>
                  <a:cxn ang="T6">
                    <a:pos x="T0" y="T1"/>
                  </a:cxn>
                  <a:cxn ang="T7">
                    <a:pos x="T2" y="T3"/>
                  </a:cxn>
                  <a:cxn ang="T8">
                    <a:pos x="T4" y="T5"/>
                  </a:cxn>
                </a:cxnLst>
                <a:rect l="T9" t="T10" r="T11" b="T12"/>
                <a:pathLst>
                  <a:path w="33716" h="21600" fill="none" extrusionOk="0">
                    <a:moveTo>
                      <a:pt x="0" y="3718"/>
                    </a:moveTo>
                    <a:cubicBezTo>
                      <a:pt x="3576" y="1295"/>
                      <a:pt x="7796" y="-1"/>
                      <a:pt x="12116" y="0"/>
                    </a:cubicBezTo>
                    <a:cubicBezTo>
                      <a:pt x="24045" y="0"/>
                      <a:pt x="33716" y="9670"/>
                      <a:pt x="33716" y="21600"/>
                    </a:cubicBezTo>
                  </a:path>
                  <a:path w="33716" h="21600" stroke="0" extrusionOk="0">
                    <a:moveTo>
                      <a:pt x="0" y="3718"/>
                    </a:moveTo>
                    <a:cubicBezTo>
                      <a:pt x="3576" y="1295"/>
                      <a:pt x="7796" y="-1"/>
                      <a:pt x="12116" y="0"/>
                    </a:cubicBezTo>
                    <a:cubicBezTo>
                      <a:pt x="24045" y="0"/>
                      <a:pt x="33716" y="9670"/>
                      <a:pt x="33716" y="21600"/>
                    </a:cubicBezTo>
                    <a:lnTo>
                      <a:pt x="12116" y="21600"/>
                    </a:lnTo>
                    <a:lnTo>
                      <a:pt x="0" y="3718"/>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17" name="Arc 16">
              <a:extLst>
                <a:ext uri="{FF2B5EF4-FFF2-40B4-BE49-F238E27FC236}">
                  <a16:creationId xmlns:a16="http://schemas.microsoft.com/office/drawing/2014/main" id="{55E37A9D-D42B-4223-B2DA-39023B08792C}"/>
                </a:ext>
              </a:extLst>
            </p:cNvPr>
            <p:cNvSpPr>
              <a:spLocks/>
            </p:cNvSpPr>
            <p:nvPr/>
          </p:nvSpPr>
          <p:spPr bwMode="auto">
            <a:xfrm flipH="1">
              <a:off x="1437" y="3526"/>
              <a:ext cx="917" cy="411"/>
            </a:xfrm>
            <a:custGeom>
              <a:avLst/>
              <a:gdLst>
                <a:gd name="T0" fmla="*/ 0 w 40713"/>
                <a:gd name="T1" fmla="*/ 0 h 33088"/>
                <a:gd name="T2" fmla="*/ 0 w 40713"/>
                <a:gd name="T3" fmla="*/ 0 h 33088"/>
                <a:gd name="T4" fmla="*/ 0 w 40713"/>
                <a:gd name="T5" fmla="*/ 0 h 33088"/>
                <a:gd name="T6" fmla="*/ 0 60000 65536"/>
                <a:gd name="T7" fmla="*/ 0 60000 65536"/>
                <a:gd name="T8" fmla="*/ 0 60000 65536"/>
                <a:gd name="T9" fmla="*/ 0 w 40713"/>
                <a:gd name="T10" fmla="*/ 0 h 33088"/>
                <a:gd name="T11" fmla="*/ 40713 w 40713"/>
                <a:gd name="T12" fmla="*/ 33088 h 33088"/>
              </a:gdLst>
              <a:ahLst/>
              <a:cxnLst>
                <a:cxn ang="T6">
                  <a:pos x="T0" y="T1"/>
                </a:cxn>
                <a:cxn ang="T7">
                  <a:pos x="T2" y="T3"/>
                </a:cxn>
                <a:cxn ang="T8">
                  <a:pos x="T4" y="T5"/>
                </a:cxn>
              </a:cxnLst>
              <a:rect l="T9" t="T10" r="T11" b="T12"/>
              <a:pathLst>
                <a:path w="40713" h="33088" fill="none" extrusionOk="0">
                  <a:moveTo>
                    <a:pt x="40713" y="21550"/>
                  </a:moveTo>
                  <a:cubicBezTo>
                    <a:pt x="36977" y="28645"/>
                    <a:pt x="29618" y="33087"/>
                    <a:pt x="21600" y="33088"/>
                  </a:cubicBezTo>
                  <a:cubicBezTo>
                    <a:pt x="9670" y="33088"/>
                    <a:pt x="0" y="23417"/>
                    <a:pt x="0" y="11488"/>
                  </a:cubicBezTo>
                  <a:cubicBezTo>
                    <a:pt x="-1" y="7423"/>
                    <a:pt x="1146" y="3441"/>
                    <a:pt x="3308" y="0"/>
                  </a:cubicBezTo>
                </a:path>
                <a:path w="40713" h="33088" stroke="0" extrusionOk="0">
                  <a:moveTo>
                    <a:pt x="40713" y="21550"/>
                  </a:moveTo>
                  <a:cubicBezTo>
                    <a:pt x="36977" y="28645"/>
                    <a:pt x="29618" y="33087"/>
                    <a:pt x="21600" y="33088"/>
                  </a:cubicBezTo>
                  <a:cubicBezTo>
                    <a:pt x="9670" y="33088"/>
                    <a:pt x="0" y="23417"/>
                    <a:pt x="0" y="11488"/>
                  </a:cubicBezTo>
                  <a:cubicBezTo>
                    <a:pt x="-1" y="7423"/>
                    <a:pt x="1146" y="3441"/>
                    <a:pt x="3308" y="0"/>
                  </a:cubicBezTo>
                  <a:lnTo>
                    <a:pt x="21600" y="11488"/>
                  </a:lnTo>
                  <a:lnTo>
                    <a:pt x="40713" y="21550"/>
                  </a:lnTo>
                  <a:close/>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sp>
        <p:nvSpPr>
          <p:cNvPr id="32" name="AutoShape 17">
            <a:extLst>
              <a:ext uri="{FF2B5EF4-FFF2-40B4-BE49-F238E27FC236}">
                <a16:creationId xmlns:a16="http://schemas.microsoft.com/office/drawing/2014/main" id="{8921C92A-01B7-438E-9571-7D30B63F238A}"/>
              </a:ext>
            </a:extLst>
          </p:cNvPr>
          <p:cNvSpPr>
            <a:spLocks noChangeArrowheads="1"/>
          </p:cNvSpPr>
          <p:nvPr/>
        </p:nvSpPr>
        <p:spPr bwMode="auto">
          <a:xfrm>
            <a:off x="1008030" y="4705204"/>
            <a:ext cx="381000" cy="457200"/>
          </a:xfrm>
          <a:prstGeom prst="can">
            <a:avLst>
              <a:gd name="adj" fmla="val 30000"/>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lang="de-DE" altLang="zh-CN" sz="1200">
                <a:solidFill>
                  <a:srgbClr val="FF0000"/>
                </a:solidFill>
                <a:latin typeface="Times New Roman" pitchFamily="18" charset="0"/>
              </a:rPr>
              <a:t>GO</a:t>
            </a:r>
            <a:endParaRPr lang="en-GB" altLang="zh-CN" sz="1200">
              <a:solidFill>
                <a:srgbClr val="FF0000"/>
              </a:solidFill>
              <a:latin typeface="Times New Roman" pitchFamily="18" charset="0"/>
            </a:endParaRPr>
          </a:p>
        </p:txBody>
      </p:sp>
      <p:sp>
        <p:nvSpPr>
          <p:cNvPr id="33" name="AutoShape 18">
            <a:extLst>
              <a:ext uri="{FF2B5EF4-FFF2-40B4-BE49-F238E27FC236}">
                <a16:creationId xmlns:a16="http://schemas.microsoft.com/office/drawing/2014/main" id="{4DCD9939-08EA-45DE-8083-8B50854C28C9}"/>
              </a:ext>
            </a:extLst>
          </p:cNvPr>
          <p:cNvSpPr>
            <a:spLocks noChangeArrowheads="1"/>
          </p:cNvSpPr>
          <p:nvPr/>
        </p:nvSpPr>
        <p:spPr bwMode="auto">
          <a:xfrm>
            <a:off x="7485030" y="2647804"/>
            <a:ext cx="381000" cy="457200"/>
          </a:xfrm>
          <a:prstGeom prst="can">
            <a:avLst>
              <a:gd name="adj" fmla="val 30000"/>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lang="de-DE" sz="1200">
                <a:solidFill>
                  <a:srgbClr val="FF0000"/>
                </a:solidFill>
                <a:latin typeface="Times New Roman" pitchFamily="18" charset="0"/>
              </a:rPr>
              <a:t>GeneNet</a:t>
            </a:r>
            <a:endParaRPr lang="en-GB" altLang="zh-CN" sz="1200">
              <a:solidFill>
                <a:srgbClr val="FF0000"/>
              </a:solidFill>
              <a:latin typeface="Times New Roman" pitchFamily="18" charset="0"/>
            </a:endParaRPr>
          </a:p>
        </p:txBody>
      </p:sp>
      <p:sp>
        <p:nvSpPr>
          <p:cNvPr id="34" name="AutoShape 19">
            <a:extLst>
              <a:ext uri="{FF2B5EF4-FFF2-40B4-BE49-F238E27FC236}">
                <a16:creationId xmlns:a16="http://schemas.microsoft.com/office/drawing/2014/main" id="{6743DF6C-30C7-4FE2-8AF1-F4431EBEDE17}"/>
              </a:ext>
            </a:extLst>
          </p:cNvPr>
          <p:cNvSpPr>
            <a:spLocks noChangeArrowheads="1"/>
          </p:cNvSpPr>
          <p:nvPr/>
        </p:nvSpPr>
        <p:spPr bwMode="auto">
          <a:xfrm>
            <a:off x="4360830" y="1581004"/>
            <a:ext cx="381000" cy="457200"/>
          </a:xfrm>
          <a:prstGeom prst="can">
            <a:avLst>
              <a:gd name="adj" fmla="val 30000"/>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lang="de-DE" sz="1200">
                <a:solidFill>
                  <a:srgbClr val="FF0000"/>
                </a:solidFill>
                <a:latin typeface="Times New Roman" pitchFamily="18" charset="0"/>
              </a:rPr>
              <a:t>BRENDA</a:t>
            </a:r>
            <a:endParaRPr lang="en-GB" altLang="zh-CN" sz="1200">
              <a:solidFill>
                <a:srgbClr val="FF0000"/>
              </a:solidFill>
              <a:latin typeface="Times New Roman" pitchFamily="18" charset="0"/>
            </a:endParaRPr>
          </a:p>
        </p:txBody>
      </p:sp>
      <p:sp>
        <p:nvSpPr>
          <p:cNvPr id="35" name="AutoShape 20">
            <a:extLst>
              <a:ext uri="{FF2B5EF4-FFF2-40B4-BE49-F238E27FC236}">
                <a16:creationId xmlns:a16="http://schemas.microsoft.com/office/drawing/2014/main" id="{AA62E58D-5FAC-40F8-AB39-4797583D1433}"/>
              </a:ext>
            </a:extLst>
          </p:cNvPr>
          <p:cNvSpPr>
            <a:spLocks noChangeArrowheads="1"/>
          </p:cNvSpPr>
          <p:nvPr/>
        </p:nvSpPr>
        <p:spPr bwMode="auto">
          <a:xfrm>
            <a:off x="1617630" y="2114404"/>
            <a:ext cx="381000" cy="457200"/>
          </a:xfrm>
          <a:prstGeom prst="can">
            <a:avLst>
              <a:gd name="adj" fmla="val 30000"/>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lang="de-DE" sz="1200">
                <a:solidFill>
                  <a:srgbClr val="FF0000"/>
                </a:solidFill>
                <a:latin typeface="Times New Roman" pitchFamily="18" charset="0"/>
              </a:rPr>
              <a:t>GenBank</a:t>
            </a:r>
            <a:endParaRPr lang="en-GB" altLang="zh-CN" sz="1200">
              <a:solidFill>
                <a:srgbClr val="FF0000"/>
              </a:solidFill>
              <a:latin typeface="Times New Roman" pitchFamily="18" charset="0"/>
            </a:endParaRPr>
          </a:p>
        </p:txBody>
      </p:sp>
      <p:sp>
        <p:nvSpPr>
          <p:cNvPr id="36" name="AutoShape 21">
            <a:extLst>
              <a:ext uri="{FF2B5EF4-FFF2-40B4-BE49-F238E27FC236}">
                <a16:creationId xmlns:a16="http://schemas.microsoft.com/office/drawing/2014/main" id="{02E10810-9B87-49C9-A081-3542E373D6A8}"/>
              </a:ext>
            </a:extLst>
          </p:cNvPr>
          <p:cNvSpPr>
            <a:spLocks noChangeArrowheads="1"/>
          </p:cNvSpPr>
          <p:nvPr/>
        </p:nvSpPr>
        <p:spPr bwMode="auto">
          <a:xfrm>
            <a:off x="4970430" y="5619604"/>
            <a:ext cx="381000" cy="457200"/>
          </a:xfrm>
          <a:prstGeom prst="can">
            <a:avLst>
              <a:gd name="adj" fmla="val 30000"/>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lang="de-DE" altLang="zh-CN" sz="1200">
                <a:solidFill>
                  <a:srgbClr val="FF0000"/>
                </a:solidFill>
                <a:latin typeface="Times New Roman" pitchFamily="18" charset="0"/>
              </a:rPr>
              <a:t>TIGR</a:t>
            </a:r>
            <a:endParaRPr lang="en-GB" altLang="zh-CN" sz="1200">
              <a:solidFill>
                <a:srgbClr val="FF0000"/>
              </a:solidFill>
              <a:latin typeface="Times New Roman" pitchFamily="18" charset="0"/>
            </a:endParaRPr>
          </a:p>
        </p:txBody>
      </p:sp>
      <p:sp>
        <p:nvSpPr>
          <p:cNvPr id="37" name="AutoShape 22">
            <a:extLst>
              <a:ext uri="{FF2B5EF4-FFF2-40B4-BE49-F238E27FC236}">
                <a16:creationId xmlns:a16="http://schemas.microsoft.com/office/drawing/2014/main" id="{C45FD40F-8CD1-41BE-B03D-E03D69DFB878}"/>
              </a:ext>
            </a:extLst>
          </p:cNvPr>
          <p:cNvSpPr>
            <a:spLocks noChangeArrowheads="1"/>
          </p:cNvSpPr>
          <p:nvPr/>
        </p:nvSpPr>
        <p:spPr bwMode="auto">
          <a:xfrm>
            <a:off x="1922430" y="5314804"/>
            <a:ext cx="381000" cy="457200"/>
          </a:xfrm>
          <a:prstGeom prst="can">
            <a:avLst>
              <a:gd name="adj" fmla="val 30000"/>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lang="de-DE" altLang="zh-CN" sz="1200">
                <a:solidFill>
                  <a:srgbClr val="FF0000"/>
                </a:solidFill>
                <a:latin typeface="Times New Roman" pitchFamily="18" charset="0"/>
              </a:rPr>
              <a:t>PIR</a:t>
            </a:r>
            <a:endParaRPr lang="en-GB" altLang="zh-CN" sz="1200">
              <a:solidFill>
                <a:srgbClr val="FF0000"/>
              </a:solidFill>
              <a:latin typeface="Times New Roman" pitchFamily="18" charset="0"/>
            </a:endParaRPr>
          </a:p>
        </p:txBody>
      </p:sp>
      <p:sp>
        <p:nvSpPr>
          <p:cNvPr id="38" name="AutoShape 23">
            <a:extLst>
              <a:ext uri="{FF2B5EF4-FFF2-40B4-BE49-F238E27FC236}">
                <a16:creationId xmlns:a16="http://schemas.microsoft.com/office/drawing/2014/main" id="{07CB81FF-3E2C-4B7C-8252-8385A8CD2B2E}"/>
              </a:ext>
            </a:extLst>
          </p:cNvPr>
          <p:cNvSpPr>
            <a:spLocks noChangeArrowheads="1"/>
          </p:cNvSpPr>
          <p:nvPr/>
        </p:nvSpPr>
        <p:spPr bwMode="auto">
          <a:xfrm>
            <a:off x="3065430" y="1352404"/>
            <a:ext cx="381000" cy="457200"/>
          </a:xfrm>
          <a:prstGeom prst="can">
            <a:avLst>
              <a:gd name="adj" fmla="val 30000"/>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lang="de-DE" sz="1200">
                <a:solidFill>
                  <a:srgbClr val="FF0000"/>
                </a:solidFill>
                <a:latin typeface="Times New Roman" pitchFamily="18" charset="0"/>
              </a:rPr>
              <a:t>EMBL</a:t>
            </a:r>
            <a:endParaRPr lang="en-GB" altLang="zh-CN" sz="1200">
              <a:solidFill>
                <a:srgbClr val="FF0000"/>
              </a:solidFill>
              <a:latin typeface="Times New Roman" pitchFamily="18" charset="0"/>
            </a:endParaRPr>
          </a:p>
        </p:txBody>
      </p:sp>
      <p:sp>
        <p:nvSpPr>
          <p:cNvPr id="39" name="AutoShape 24">
            <a:extLst>
              <a:ext uri="{FF2B5EF4-FFF2-40B4-BE49-F238E27FC236}">
                <a16:creationId xmlns:a16="http://schemas.microsoft.com/office/drawing/2014/main" id="{7B17A64F-AD89-49BB-82CF-FCC5F16091EB}"/>
              </a:ext>
            </a:extLst>
          </p:cNvPr>
          <p:cNvSpPr>
            <a:spLocks noChangeArrowheads="1"/>
          </p:cNvSpPr>
          <p:nvPr/>
        </p:nvSpPr>
        <p:spPr bwMode="auto">
          <a:xfrm>
            <a:off x="5580030" y="1657204"/>
            <a:ext cx="381000" cy="457200"/>
          </a:xfrm>
          <a:prstGeom prst="can">
            <a:avLst>
              <a:gd name="adj" fmla="val 30000"/>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lang="de-DE" sz="1200">
                <a:solidFill>
                  <a:srgbClr val="FF0000"/>
                </a:solidFill>
                <a:latin typeface="Times New Roman" pitchFamily="18" charset="0"/>
              </a:rPr>
              <a:t>BioBase</a:t>
            </a:r>
            <a:endParaRPr lang="en-GB" altLang="zh-CN" sz="1200">
              <a:solidFill>
                <a:srgbClr val="FF0000"/>
              </a:solidFill>
              <a:latin typeface="Times New Roman" pitchFamily="18" charset="0"/>
            </a:endParaRPr>
          </a:p>
        </p:txBody>
      </p:sp>
      <p:sp>
        <p:nvSpPr>
          <p:cNvPr id="40" name="AutoShape 25">
            <a:extLst>
              <a:ext uri="{FF2B5EF4-FFF2-40B4-BE49-F238E27FC236}">
                <a16:creationId xmlns:a16="http://schemas.microsoft.com/office/drawing/2014/main" id="{CF25CE63-0FB5-408B-A27B-D90C1FB179C9}"/>
              </a:ext>
            </a:extLst>
          </p:cNvPr>
          <p:cNvSpPr>
            <a:spLocks noChangeArrowheads="1"/>
          </p:cNvSpPr>
          <p:nvPr/>
        </p:nvSpPr>
        <p:spPr bwMode="auto">
          <a:xfrm>
            <a:off x="3522630" y="5391004"/>
            <a:ext cx="381000" cy="457200"/>
          </a:xfrm>
          <a:prstGeom prst="can">
            <a:avLst>
              <a:gd name="adj" fmla="val 27500"/>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lang="de-DE" sz="1200">
                <a:solidFill>
                  <a:srgbClr val="FF0000"/>
                </a:solidFill>
                <a:latin typeface="Times New Roman" pitchFamily="18" charset="0"/>
              </a:rPr>
              <a:t>ExPASy</a:t>
            </a:r>
            <a:endParaRPr lang="en-GB" altLang="zh-CN" sz="1200">
              <a:solidFill>
                <a:srgbClr val="FF0000"/>
              </a:solidFill>
              <a:latin typeface="Times New Roman" pitchFamily="18" charset="0"/>
            </a:endParaRPr>
          </a:p>
        </p:txBody>
      </p:sp>
      <p:sp>
        <p:nvSpPr>
          <p:cNvPr id="41" name="AutoShape 26">
            <a:extLst>
              <a:ext uri="{FF2B5EF4-FFF2-40B4-BE49-F238E27FC236}">
                <a16:creationId xmlns:a16="http://schemas.microsoft.com/office/drawing/2014/main" id="{259DECD6-0354-43CA-BBEB-E515C987A939}"/>
              </a:ext>
            </a:extLst>
          </p:cNvPr>
          <p:cNvSpPr>
            <a:spLocks noChangeArrowheads="1"/>
          </p:cNvSpPr>
          <p:nvPr/>
        </p:nvSpPr>
        <p:spPr bwMode="auto">
          <a:xfrm>
            <a:off x="7408830" y="4095604"/>
            <a:ext cx="381000" cy="457200"/>
          </a:xfrm>
          <a:prstGeom prst="can">
            <a:avLst>
              <a:gd name="adj" fmla="val 30000"/>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lang="de-DE" sz="1200">
                <a:solidFill>
                  <a:srgbClr val="FF0000"/>
                </a:solidFill>
                <a:latin typeface="Times New Roman" pitchFamily="18" charset="0"/>
              </a:rPr>
              <a:t>KEGG</a:t>
            </a:r>
            <a:endParaRPr lang="en-GB" altLang="zh-CN" sz="1200">
              <a:solidFill>
                <a:srgbClr val="FF0000"/>
              </a:solidFill>
              <a:latin typeface="Times New Roman" pitchFamily="18" charset="0"/>
            </a:endParaRPr>
          </a:p>
        </p:txBody>
      </p:sp>
      <p:sp>
        <p:nvSpPr>
          <p:cNvPr id="42" name="AutoShape 27">
            <a:extLst>
              <a:ext uri="{FF2B5EF4-FFF2-40B4-BE49-F238E27FC236}">
                <a16:creationId xmlns:a16="http://schemas.microsoft.com/office/drawing/2014/main" id="{906DC40D-7018-4325-A567-D8AA39087D89}"/>
              </a:ext>
            </a:extLst>
          </p:cNvPr>
          <p:cNvSpPr>
            <a:spLocks noChangeArrowheads="1"/>
          </p:cNvSpPr>
          <p:nvPr/>
        </p:nvSpPr>
        <p:spPr bwMode="auto">
          <a:xfrm>
            <a:off x="703230" y="3409804"/>
            <a:ext cx="381000" cy="457200"/>
          </a:xfrm>
          <a:prstGeom prst="can">
            <a:avLst>
              <a:gd name="adj" fmla="val 30000"/>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lang="de-DE" sz="1200">
                <a:solidFill>
                  <a:srgbClr val="FF0000"/>
                </a:solidFill>
                <a:latin typeface="Times New Roman" pitchFamily="18" charset="0"/>
              </a:rPr>
              <a:t>BioCyc</a:t>
            </a:r>
            <a:endParaRPr lang="en-GB" altLang="zh-CN" sz="1200">
              <a:solidFill>
                <a:srgbClr val="FF0000"/>
              </a:solidFill>
              <a:latin typeface="Times New Roman" pitchFamily="18" charset="0"/>
            </a:endParaRPr>
          </a:p>
        </p:txBody>
      </p:sp>
      <p:sp>
        <p:nvSpPr>
          <p:cNvPr id="43" name="AutoShape 28">
            <a:extLst>
              <a:ext uri="{FF2B5EF4-FFF2-40B4-BE49-F238E27FC236}">
                <a16:creationId xmlns:a16="http://schemas.microsoft.com/office/drawing/2014/main" id="{99EA5C78-225A-47AC-82A2-34D62ECC4999}"/>
              </a:ext>
            </a:extLst>
          </p:cNvPr>
          <p:cNvSpPr>
            <a:spLocks noChangeArrowheads="1"/>
          </p:cNvSpPr>
          <p:nvPr/>
        </p:nvSpPr>
        <p:spPr bwMode="auto">
          <a:xfrm>
            <a:off x="6646830" y="5162404"/>
            <a:ext cx="381000" cy="457200"/>
          </a:xfrm>
          <a:prstGeom prst="can">
            <a:avLst>
              <a:gd name="adj" fmla="val 30000"/>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lang="de-DE" sz="1200">
                <a:solidFill>
                  <a:srgbClr val="FF0000"/>
                </a:solidFill>
                <a:latin typeface="Times New Roman" pitchFamily="18" charset="0"/>
              </a:rPr>
              <a:t>...</a:t>
            </a:r>
            <a:endParaRPr lang="en-GB" altLang="zh-CN" sz="1200">
              <a:solidFill>
                <a:srgbClr val="FF0000"/>
              </a:solidFill>
              <a:latin typeface="Times New Roman" pitchFamily="18" charset="0"/>
            </a:endParaRPr>
          </a:p>
        </p:txBody>
      </p:sp>
      <p:sp>
        <p:nvSpPr>
          <p:cNvPr id="45" name="Rectangle 29">
            <a:extLst>
              <a:ext uri="{FF2B5EF4-FFF2-40B4-BE49-F238E27FC236}">
                <a16:creationId xmlns:a16="http://schemas.microsoft.com/office/drawing/2014/main" id="{42E9A5C5-191A-4B2C-8C46-244EFC2D5751}"/>
              </a:ext>
            </a:extLst>
          </p:cNvPr>
          <p:cNvSpPr>
            <a:spLocks noChangeArrowheads="1"/>
          </p:cNvSpPr>
          <p:nvPr/>
        </p:nvSpPr>
        <p:spPr bwMode="auto">
          <a:xfrm>
            <a:off x="4294155" y="3108179"/>
            <a:ext cx="20351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eaLnBrk="1" hangingPunct="1">
              <a:spcBef>
                <a:spcPct val="0"/>
              </a:spcBef>
              <a:buClrTx/>
              <a:buFontTx/>
              <a:buNone/>
            </a:pPr>
            <a:r>
              <a:rPr lang="de-DE" altLang="zh-CN" sz="2400" dirty="0">
                <a:solidFill>
                  <a:srgbClr val="009900"/>
                </a:solidFill>
                <a:latin typeface="Times New Roman" panose="02020603050405020304" pitchFamily="18" charset="0"/>
              </a:rPr>
              <a:t>^^n knowledge</a:t>
            </a:r>
          </a:p>
          <a:p>
            <a:pPr algn="ctr" eaLnBrk="1" hangingPunct="1">
              <a:spcBef>
                <a:spcPct val="0"/>
              </a:spcBef>
              <a:buClrTx/>
              <a:buFontTx/>
              <a:buNone/>
            </a:pPr>
            <a:r>
              <a:rPr lang="de-DE" altLang="zh-CN" sz="2400" dirty="0">
                <a:solidFill>
                  <a:srgbClr val="009900"/>
                </a:solidFill>
                <a:latin typeface="Times New Roman" panose="02020603050405020304" pitchFamily="18" charset="0"/>
              </a:rPr>
              <a:t>1k+ databases</a:t>
            </a:r>
          </a:p>
          <a:p>
            <a:pPr algn="ctr" eaLnBrk="1" hangingPunct="1">
              <a:spcBef>
                <a:spcPct val="0"/>
              </a:spcBef>
              <a:buClrTx/>
              <a:buFontTx/>
              <a:buNone/>
            </a:pPr>
            <a:r>
              <a:rPr lang="de-DE" altLang="zh-CN" sz="2400" b="1" i="1" dirty="0">
                <a:solidFill>
                  <a:srgbClr val="009900"/>
                </a:solidFill>
                <a:latin typeface="Times New Roman" panose="02020603050405020304" pitchFamily="18" charset="0"/>
              </a:rPr>
              <a:t>N</a:t>
            </a:r>
            <a:r>
              <a:rPr lang="de-DE" altLang="zh-CN" sz="2400" dirty="0">
                <a:solidFill>
                  <a:srgbClr val="009900"/>
                </a:solidFill>
                <a:latin typeface="Times New Roman" panose="02020603050405020304" pitchFamily="18" charset="0"/>
              </a:rPr>
              <a:t> tools</a:t>
            </a:r>
            <a:endParaRPr lang="en-GB" altLang="zh-CN" sz="2400" dirty="0">
              <a:solidFill>
                <a:srgbClr val="009900"/>
              </a:solidFill>
              <a:latin typeface="Times New Roman" panose="02020603050405020304" pitchFamily="18" charset="0"/>
            </a:endParaRPr>
          </a:p>
        </p:txBody>
      </p:sp>
      <p:graphicFrame>
        <p:nvGraphicFramePr>
          <p:cNvPr id="46" name="Object 30">
            <a:extLst>
              <a:ext uri="{FF2B5EF4-FFF2-40B4-BE49-F238E27FC236}">
                <a16:creationId xmlns:a16="http://schemas.microsoft.com/office/drawing/2014/main" id="{30969E83-EF34-4718-9416-C02700F42913}"/>
              </a:ext>
            </a:extLst>
          </p:cNvPr>
          <p:cNvGraphicFramePr>
            <a:graphicFrameLocks noChangeAspect="1"/>
          </p:cNvGraphicFramePr>
          <p:nvPr>
            <p:extLst>
              <p:ext uri="{D42A27DB-BD31-4B8C-83A1-F6EECF244321}">
                <p14:modId xmlns:p14="http://schemas.microsoft.com/office/powerpoint/2010/main" val="2744974210"/>
              </p:ext>
            </p:extLst>
          </p:nvPr>
        </p:nvGraphicFramePr>
        <p:xfrm>
          <a:off x="2760630" y="2879579"/>
          <a:ext cx="936625" cy="2014538"/>
        </p:xfrm>
        <a:graphic>
          <a:graphicData uri="http://schemas.openxmlformats.org/presentationml/2006/ole">
            <mc:AlternateContent xmlns:mc="http://schemas.openxmlformats.org/markup-compatibility/2006">
              <mc:Choice xmlns:v="urn:schemas-microsoft-com:vml" Requires="v">
                <p:oleObj name="Clip" r:id="rId5" imgW="1857375" imgH="3995738" progId="MS_ClipArt_Gallery.5">
                  <p:embed/>
                </p:oleObj>
              </mc:Choice>
              <mc:Fallback>
                <p:oleObj name="Clip" r:id="rId5" imgW="1857375" imgH="3995738" progId="MS_ClipArt_Gallery.5">
                  <p:embed/>
                  <p:pic>
                    <p:nvPicPr>
                      <p:cNvPr id="32785" name="Object 30">
                        <a:extLst>
                          <a:ext uri="{FF2B5EF4-FFF2-40B4-BE49-F238E27FC236}">
                            <a16:creationId xmlns:a16="http://schemas.microsoft.com/office/drawing/2014/main" id="{30CA9341-FEFB-428F-9F7C-F9FD40F375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0630" y="2879579"/>
                        <a:ext cx="936625" cy="201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90906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7418753" cy="515056"/>
          </a:xfrm>
        </p:spPr>
        <p:txBody>
          <a:bodyPr>
            <a:noAutofit/>
          </a:bodyPr>
          <a:lstStyle/>
          <a:p>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Computing  Biological Complexity</a:t>
            </a:r>
            <a:endParaRPr lang="zh-CN" altLang="en-US" sz="24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第三节：生物信息学面临的挑战</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97380" y="6492875"/>
            <a:ext cx="570451" cy="365125"/>
          </a:xfrm>
        </p:spPr>
        <p:txBody>
          <a:bodyPr/>
          <a:lstStyle/>
          <a:p>
            <a:pPr algn="ctr"/>
            <a:fld id="{7A9B8ABA-E741-4B5A-BC12-4FB7471CFE15}" type="slidenum">
              <a:rPr lang="zh-CN" altLang="en-US" smtClean="0"/>
              <a:pPr algn="ctr"/>
              <a:t>26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44" name="Picture 4">
            <a:extLst>
              <a:ext uri="{FF2B5EF4-FFF2-40B4-BE49-F238E27FC236}">
                <a16:creationId xmlns:a16="http://schemas.microsoft.com/office/drawing/2014/main" id="{C05041F9-0970-4F97-8C03-9D228B117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938" y="1268725"/>
            <a:ext cx="8036124" cy="512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411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7418753" cy="515056"/>
          </a:xfrm>
        </p:spPr>
        <p:txBody>
          <a:bodyPr>
            <a:noAutofit/>
          </a:bodyPr>
          <a:lstStyle/>
          <a:p>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Post-genomic era</a:t>
            </a:r>
            <a:endParaRPr lang="zh-CN" altLang="en-US" sz="24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第三节：生物信息学面临的挑战</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97380" y="6492875"/>
            <a:ext cx="570451" cy="365125"/>
          </a:xfrm>
        </p:spPr>
        <p:txBody>
          <a:bodyPr/>
          <a:lstStyle/>
          <a:p>
            <a:pPr algn="ctr"/>
            <a:fld id="{7A9B8ABA-E741-4B5A-BC12-4FB7471CFE15}" type="slidenum">
              <a:rPr lang="zh-CN" altLang="en-US" smtClean="0"/>
              <a:pPr algn="ctr"/>
              <a:t>27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44" name="Rectangle 3">
            <a:extLst>
              <a:ext uri="{FF2B5EF4-FFF2-40B4-BE49-F238E27FC236}">
                <a16:creationId xmlns:a16="http://schemas.microsoft.com/office/drawing/2014/main" id="{F4BA8CB9-8496-4BB4-A668-1B793BD480BD}"/>
              </a:ext>
            </a:extLst>
          </p:cNvPr>
          <p:cNvSpPr txBox="1">
            <a:spLocks noChangeArrowheads="1"/>
          </p:cNvSpPr>
          <p:nvPr/>
        </p:nvSpPr>
        <p:spPr>
          <a:xfrm>
            <a:off x="396380" y="1543231"/>
            <a:ext cx="8001000" cy="4457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p"/>
            </a:pPr>
            <a:r>
              <a:rPr lang="en-US" altLang="zh-CN" dirty="0">
                <a:solidFill>
                  <a:srgbClr val="C00000"/>
                </a:solidFill>
              </a:rPr>
              <a:t>Sequence </a:t>
            </a:r>
            <a:r>
              <a:rPr lang="en-US" altLang="zh-CN" dirty="0">
                <a:solidFill>
                  <a:srgbClr val="C00000"/>
                </a:solidFill>
                <a:sym typeface="Wingdings" panose="05000000000000000000" pitchFamily="2" charset="2"/>
              </a:rPr>
              <a:t> Structure  Function</a:t>
            </a:r>
            <a:endParaRPr lang="en-US" altLang="zh-CN" dirty="0">
              <a:solidFill>
                <a:srgbClr val="C00000"/>
              </a:solidFill>
            </a:endParaRPr>
          </a:p>
        </p:txBody>
      </p:sp>
      <p:pic>
        <p:nvPicPr>
          <p:cNvPr id="47" name="Picture 4" descr="dna_sequence_jpg">
            <a:extLst>
              <a:ext uri="{FF2B5EF4-FFF2-40B4-BE49-F238E27FC236}">
                <a16:creationId xmlns:a16="http://schemas.microsoft.com/office/drawing/2014/main" id="{940C4D95-D08D-4D48-B2C0-E4A50C2A2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58529"/>
            <a:ext cx="2423468" cy="33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descr="1a00x500">
            <a:extLst>
              <a:ext uri="{FF2B5EF4-FFF2-40B4-BE49-F238E27FC236}">
                <a16:creationId xmlns:a16="http://schemas.microsoft.com/office/drawing/2014/main" id="{1AB34077-2F26-4480-BF42-7D9D3812F9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291" y="2458529"/>
            <a:ext cx="3293831" cy="329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 descr="GP">
            <a:extLst>
              <a:ext uri="{FF2B5EF4-FFF2-40B4-BE49-F238E27FC236}">
                <a16:creationId xmlns:a16="http://schemas.microsoft.com/office/drawing/2014/main" id="{C49675B7-5237-4873-904A-5B7B78CF7C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6945" y="2603232"/>
            <a:ext cx="3127055" cy="312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807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7418753" cy="515056"/>
          </a:xfrm>
        </p:spPr>
        <p:txBody>
          <a:bodyPr>
            <a:noAutofit/>
          </a:bodyPr>
          <a:lstStyle/>
          <a:p>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Big Data era: Omics to Systems Biology</a:t>
            </a:r>
            <a:endParaRPr lang="zh-CN" altLang="en-US" sz="24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第三节：生物信息学面临的挑战</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97380" y="6492875"/>
            <a:ext cx="570451" cy="365125"/>
          </a:xfrm>
        </p:spPr>
        <p:txBody>
          <a:bodyPr/>
          <a:lstStyle/>
          <a:p>
            <a:pPr algn="ctr"/>
            <a:fld id="{7A9B8ABA-E741-4B5A-BC12-4FB7471CFE15}" type="slidenum">
              <a:rPr lang="zh-CN" altLang="en-US" smtClean="0"/>
              <a:pPr algn="ctr"/>
              <a:t>28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3">
            <a:extLst>
              <a:ext uri="{FF2B5EF4-FFF2-40B4-BE49-F238E27FC236}">
                <a16:creationId xmlns:a16="http://schemas.microsoft.com/office/drawing/2014/main" id="{B4482B2E-0C8C-4E1D-A0CE-CBD777303C49}"/>
              </a:ext>
            </a:extLst>
          </p:cNvPr>
          <p:cNvSpPr>
            <a:spLocks noChangeArrowheads="1"/>
          </p:cNvSpPr>
          <p:nvPr/>
        </p:nvSpPr>
        <p:spPr bwMode="auto">
          <a:xfrm>
            <a:off x="701661" y="1422400"/>
            <a:ext cx="6324600" cy="762000"/>
          </a:xfrm>
          <a:prstGeom prst="rect">
            <a:avLst/>
          </a:prstGeom>
          <a:gradFill rotWithShape="1">
            <a:gsLst>
              <a:gs pos="0">
                <a:srgbClr val="0070C0"/>
              </a:gs>
              <a:gs pos="100000">
                <a:schemeClr val="bg1"/>
              </a:gs>
            </a:gsLst>
            <a:lin ang="0" scaled="1"/>
          </a:gra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defRPr/>
            </a:pPr>
            <a:r>
              <a:rPr lang="en-US" altLang="zh-CN" sz="3199">
                <a:latin typeface="Arial" panose="020B0604020202020204" pitchFamily="34" charset="0"/>
              </a:rPr>
              <a:t>Genomics</a:t>
            </a:r>
          </a:p>
        </p:txBody>
      </p:sp>
      <p:sp>
        <p:nvSpPr>
          <p:cNvPr id="47" name="Rectangle 4">
            <a:extLst>
              <a:ext uri="{FF2B5EF4-FFF2-40B4-BE49-F238E27FC236}">
                <a16:creationId xmlns:a16="http://schemas.microsoft.com/office/drawing/2014/main" id="{4A9CE172-320B-47D9-9D2F-8EDB837D8D8B}"/>
              </a:ext>
            </a:extLst>
          </p:cNvPr>
          <p:cNvSpPr>
            <a:spLocks noChangeArrowheads="1"/>
          </p:cNvSpPr>
          <p:nvPr/>
        </p:nvSpPr>
        <p:spPr bwMode="auto">
          <a:xfrm>
            <a:off x="1158861" y="2930525"/>
            <a:ext cx="7239000" cy="762000"/>
          </a:xfrm>
          <a:prstGeom prst="rect">
            <a:avLst/>
          </a:prstGeom>
          <a:gradFill rotWithShape="1">
            <a:gsLst>
              <a:gs pos="0">
                <a:schemeClr val="bg1"/>
              </a:gs>
              <a:gs pos="50000">
                <a:srgbClr val="00FF00"/>
              </a:gs>
              <a:gs pos="100000">
                <a:schemeClr val="bg1"/>
              </a:gs>
            </a:gsLst>
            <a:lin ang="0" scaled="1"/>
          </a:gradFill>
          <a:ln w="9525">
            <a:noFill/>
            <a:miter lim="800000"/>
            <a:headEnd/>
            <a:tailEnd/>
          </a:ln>
          <a:effectLst/>
        </p:spPr>
        <p:txBody>
          <a:bodyPr wrap="none" anchor="ctr"/>
          <a:lstStyle/>
          <a:p>
            <a:pPr algn="ctr" eaLnBrk="1" hangingPunct="1">
              <a:defRPr/>
            </a:pPr>
            <a:r>
              <a:rPr lang="en-US" altLang="zh-CN" sz="3199">
                <a:latin typeface="Arial" charset="0"/>
              </a:rPr>
              <a:t>Proteomics</a:t>
            </a:r>
          </a:p>
        </p:txBody>
      </p:sp>
      <p:sp>
        <p:nvSpPr>
          <p:cNvPr id="48" name="Rectangle 5">
            <a:extLst>
              <a:ext uri="{FF2B5EF4-FFF2-40B4-BE49-F238E27FC236}">
                <a16:creationId xmlns:a16="http://schemas.microsoft.com/office/drawing/2014/main" id="{77719096-41EE-4254-8C6A-84D1689FFE5C}"/>
              </a:ext>
            </a:extLst>
          </p:cNvPr>
          <p:cNvSpPr>
            <a:spLocks noChangeArrowheads="1"/>
          </p:cNvSpPr>
          <p:nvPr/>
        </p:nvSpPr>
        <p:spPr bwMode="auto">
          <a:xfrm>
            <a:off x="701661" y="5221288"/>
            <a:ext cx="7696200" cy="762000"/>
          </a:xfrm>
          <a:prstGeom prst="rect">
            <a:avLst/>
          </a:prstGeom>
          <a:gradFill rotWithShape="1">
            <a:gsLst>
              <a:gs pos="0">
                <a:schemeClr val="bg1"/>
              </a:gs>
              <a:gs pos="100000">
                <a:srgbClr val="FF3300"/>
              </a:gs>
            </a:gsLst>
            <a:lin ang="0" scaled="1"/>
          </a:gra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Tx/>
              <a:buNone/>
              <a:defRPr/>
            </a:pPr>
            <a:r>
              <a:rPr lang="en-US" altLang="zh-CN" sz="3199">
                <a:latin typeface="Arial" panose="020B0604020202020204" pitchFamily="34" charset="0"/>
              </a:rPr>
              <a:t>Systems Biology</a:t>
            </a:r>
          </a:p>
        </p:txBody>
      </p:sp>
      <p:sp>
        <p:nvSpPr>
          <p:cNvPr id="49" name="Rectangle 21">
            <a:extLst>
              <a:ext uri="{FF2B5EF4-FFF2-40B4-BE49-F238E27FC236}">
                <a16:creationId xmlns:a16="http://schemas.microsoft.com/office/drawing/2014/main" id="{DBFEA96D-157A-4913-B9A1-5D6517982A1A}"/>
              </a:ext>
            </a:extLst>
          </p:cNvPr>
          <p:cNvSpPr>
            <a:spLocks noChangeArrowheads="1"/>
          </p:cNvSpPr>
          <p:nvPr/>
        </p:nvSpPr>
        <p:spPr bwMode="auto">
          <a:xfrm>
            <a:off x="730236" y="2173288"/>
            <a:ext cx="7667625" cy="762000"/>
          </a:xfrm>
          <a:prstGeom prst="rect">
            <a:avLst/>
          </a:prstGeom>
          <a:gradFill rotWithShape="1">
            <a:gsLst>
              <a:gs pos="0">
                <a:schemeClr val="bg1"/>
              </a:gs>
              <a:gs pos="50000">
                <a:srgbClr val="00FFFF"/>
              </a:gs>
              <a:gs pos="100000">
                <a:schemeClr val="bg1"/>
              </a:gs>
            </a:gsLst>
            <a:lin ang="0" scaled="1"/>
          </a:gradFill>
          <a:ln w="9525">
            <a:noFill/>
            <a:miter lim="800000"/>
            <a:headEnd/>
            <a:tailEnd/>
          </a:ln>
          <a:effectLst/>
        </p:spPr>
        <p:txBody>
          <a:bodyPr wrap="none" anchor="ctr"/>
          <a:lstStyle/>
          <a:p>
            <a:pPr algn="ctr" eaLnBrk="1" hangingPunct="1">
              <a:defRPr/>
            </a:pPr>
            <a:r>
              <a:rPr lang="en-US" altLang="zh-CN" sz="3199" dirty="0">
                <a:latin typeface="Arial" charset="0"/>
              </a:rPr>
              <a:t>Transcriptomics</a:t>
            </a:r>
          </a:p>
        </p:txBody>
      </p:sp>
      <p:sp>
        <p:nvSpPr>
          <p:cNvPr id="50" name="Rectangle 22">
            <a:extLst>
              <a:ext uri="{FF2B5EF4-FFF2-40B4-BE49-F238E27FC236}">
                <a16:creationId xmlns:a16="http://schemas.microsoft.com/office/drawing/2014/main" id="{456C8F61-A496-45EB-B26C-62881CACCA55}"/>
              </a:ext>
            </a:extLst>
          </p:cNvPr>
          <p:cNvSpPr>
            <a:spLocks noChangeArrowheads="1"/>
          </p:cNvSpPr>
          <p:nvPr/>
        </p:nvSpPr>
        <p:spPr bwMode="auto">
          <a:xfrm>
            <a:off x="3205149" y="3684588"/>
            <a:ext cx="5192712" cy="762000"/>
          </a:xfrm>
          <a:prstGeom prst="rect">
            <a:avLst/>
          </a:prstGeom>
          <a:gradFill rotWithShape="1">
            <a:gsLst>
              <a:gs pos="0">
                <a:schemeClr val="bg1"/>
              </a:gs>
              <a:gs pos="50000">
                <a:srgbClr val="FFCC00"/>
              </a:gs>
              <a:gs pos="100000">
                <a:schemeClr val="bg1"/>
              </a:gs>
            </a:gsLst>
            <a:lin ang="0" scaled="1"/>
          </a:gradFill>
          <a:ln w="9525">
            <a:noFill/>
            <a:miter lim="800000"/>
            <a:headEnd/>
            <a:tailEnd/>
          </a:ln>
          <a:effectLst/>
        </p:spPr>
        <p:txBody>
          <a:bodyPr wrap="none" anchor="ctr"/>
          <a:lstStyle/>
          <a:p>
            <a:pPr algn="ctr" eaLnBrk="1" hangingPunct="1">
              <a:defRPr/>
            </a:pPr>
            <a:r>
              <a:rPr lang="en-US" altLang="zh-CN" sz="3199" dirty="0">
                <a:latin typeface="Arial" charset="0"/>
              </a:rPr>
              <a:t>Metabolomics</a:t>
            </a:r>
          </a:p>
        </p:txBody>
      </p:sp>
      <p:sp>
        <p:nvSpPr>
          <p:cNvPr id="51" name="Rectangle 3">
            <a:extLst>
              <a:ext uri="{FF2B5EF4-FFF2-40B4-BE49-F238E27FC236}">
                <a16:creationId xmlns:a16="http://schemas.microsoft.com/office/drawing/2014/main" id="{EC2D8CD9-EB14-4F33-BF2E-F6375C511E1F}"/>
              </a:ext>
            </a:extLst>
          </p:cNvPr>
          <p:cNvSpPr>
            <a:spLocks noChangeArrowheads="1"/>
          </p:cNvSpPr>
          <p:nvPr/>
        </p:nvSpPr>
        <p:spPr bwMode="auto">
          <a:xfrm>
            <a:off x="3902053" y="1422624"/>
            <a:ext cx="1752416" cy="761920"/>
          </a:xfrm>
          <a:prstGeom prst="rect">
            <a:avLst/>
          </a:prstGeom>
          <a:gradFill>
            <a:gsLst>
              <a:gs pos="0">
                <a:srgbClr val="0000FF"/>
              </a:gs>
              <a:gs pos="100000">
                <a:schemeClr val="bg1"/>
              </a:gs>
            </a:gsLst>
            <a:path path="circle">
              <a:fillToRect l="50000" t="50000" r="50000" b="50000"/>
            </a:path>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z="3199"/>
          </a:p>
        </p:txBody>
      </p:sp>
      <p:sp>
        <p:nvSpPr>
          <p:cNvPr id="52" name="Rectangle 22">
            <a:extLst>
              <a:ext uri="{FF2B5EF4-FFF2-40B4-BE49-F238E27FC236}">
                <a16:creationId xmlns:a16="http://schemas.microsoft.com/office/drawing/2014/main" id="{F03C8B08-D90F-4718-8247-5E9540B1E789}"/>
              </a:ext>
            </a:extLst>
          </p:cNvPr>
          <p:cNvSpPr>
            <a:spLocks noChangeArrowheads="1"/>
          </p:cNvSpPr>
          <p:nvPr/>
        </p:nvSpPr>
        <p:spPr bwMode="auto">
          <a:xfrm>
            <a:off x="4206821" y="4446862"/>
            <a:ext cx="4190559" cy="761920"/>
          </a:xfrm>
          <a:prstGeom prst="rect">
            <a:avLst/>
          </a:prstGeom>
          <a:gradFill>
            <a:gsLst>
              <a:gs pos="0">
                <a:srgbClr val="FF3399"/>
              </a:gs>
              <a:gs pos="100000">
                <a:schemeClr val="bg1"/>
              </a:gs>
            </a:gsLst>
            <a:path path="circle">
              <a:fillToRect l="50000" t="50000" r="50000" b="50000"/>
            </a:path>
          </a:gradFill>
          <a:ln w="9525">
            <a:noFill/>
            <a:miter lim="800000"/>
            <a:headEnd/>
            <a:tailEnd/>
          </a:ln>
          <a:effectLst/>
        </p:spPr>
        <p:txBody>
          <a:bodyPr wrap="none" anchor="ctr"/>
          <a:lstStyle/>
          <a:p>
            <a:pPr algn="ctr" eaLnBrk="1" hangingPunct="1">
              <a:defRPr/>
            </a:pPr>
            <a:r>
              <a:rPr lang="en-US" altLang="zh-CN" sz="3199" dirty="0" err="1">
                <a:latin typeface="Arial" charset="0"/>
              </a:rPr>
              <a:t>Phenomics</a:t>
            </a:r>
            <a:endParaRPr lang="en-US" altLang="zh-CN" sz="3199" dirty="0">
              <a:latin typeface="Arial" charset="0"/>
            </a:endParaRPr>
          </a:p>
        </p:txBody>
      </p:sp>
      <p:sp>
        <p:nvSpPr>
          <p:cNvPr id="53" name="Line 6">
            <a:extLst>
              <a:ext uri="{FF2B5EF4-FFF2-40B4-BE49-F238E27FC236}">
                <a16:creationId xmlns:a16="http://schemas.microsoft.com/office/drawing/2014/main" id="{19950317-72B5-4D21-9AEB-5DCA5899B03C}"/>
              </a:ext>
            </a:extLst>
          </p:cNvPr>
          <p:cNvSpPr>
            <a:spLocks noChangeShapeType="1"/>
          </p:cNvSpPr>
          <p:nvPr/>
        </p:nvSpPr>
        <p:spPr bwMode="auto">
          <a:xfrm>
            <a:off x="473061" y="6184900"/>
            <a:ext cx="792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Line 7">
            <a:extLst>
              <a:ext uri="{FF2B5EF4-FFF2-40B4-BE49-F238E27FC236}">
                <a16:creationId xmlns:a16="http://schemas.microsoft.com/office/drawing/2014/main" id="{F4BE2423-130D-4A83-9527-D427028C99B7}"/>
              </a:ext>
            </a:extLst>
          </p:cNvPr>
          <p:cNvSpPr>
            <a:spLocks noChangeShapeType="1"/>
          </p:cNvSpPr>
          <p:nvPr/>
        </p:nvSpPr>
        <p:spPr bwMode="auto">
          <a:xfrm>
            <a:off x="701661" y="61849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 name="Line 8">
            <a:extLst>
              <a:ext uri="{FF2B5EF4-FFF2-40B4-BE49-F238E27FC236}">
                <a16:creationId xmlns:a16="http://schemas.microsoft.com/office/drawing/2014/main" id="{F25C7C9F-1CE6-4C41-9339-CCCB07B93CD0}"/>
              </a:ext>
            </a:extLst>
          </p:cNvPr>
          <p:cNvSpPr>
            <a:spLocks noChangeShapeType="1"/>
          </p:cNvSpPr>
          <p:nvPr/>
        </p:nvSpPr>
        <p:spPr bwMode="auto">
          <a:xfrm>
            <a:off x="2835261" y="61849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 name="Line 9">
            <a:extLst>
              <a:ext uri="{FF2B5EF4-FFF2-40B4-BE49-F238E27FC236}">
                <a16:creationId xmlns:a16="http://schemas.microsoft.com/office/drawing/2014/main" id="{58D76752-9009-468F-9F96-44C24EB1C9E1}"/>
              </a:ext>
            </a:extLst>
          </p:cNvPr>
          <p:cNvSpPr>
            <a:spLocks noChangeShapeType="1"/>
          </p:cNvSpPr>
          <p:nvPr/>
        </p:nvSpPr>
        <p:spPr bwMode="auto">
          <a:xfrm>
            <a:off x="1768461" y="61849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 name="Line 10">
            <a:extLst>
              <a:ext uri="{FF2B5EF4-FFF2-40B4-BE49-F238E27FC236}">
                <a16:creationId xmlns:a16="http://schemas.microsoft.com/office/drawing/2014/main" id="{9FB335C4-D636-4DDF-9E26-9D2A977A6B9E}"/>
              </a:ext>
            </a:extLst>
          </p:cNvPr>
          <p:cNvSpPr>
            <a:spLocks noChangeShapeType="1"/>
          </p:cNvSpPr>
          <p:nvPr/>
        </p:nvSpPr>
        <p:spPr bwMode="auto">
          <a:xfrm>
            <a:off x="4968861" y="61849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 name="Line 11">
            <a:extLst>
              <a:ext uri="{FF2B5EF4-FFF2-40B4-BE49-F238E27FC236}">
                <a16:creationId xmlns:a16="http://schemas.microsoft.com/office/drawing/2014/main" id="{701C84FC-B5BD-4A41-91FF-979CB06CFAE8}"/>
              </a:ext>
            </a:extLst>
          </p:cNvPr>
          <p:cNvSpPr>
            <a:spLocks noChangeShapeType="1"/>
          </p:cNvSpPr>
          <p:nvPr/>
        </p:nvSpPr>
        <p:spPr bwMode="auto">
          <a:xfrm>
            <a:off x="3902061" y="61849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 name="Line 12">
            <a:extLst>
              <a:ext uri="{FF2B5EF4-FFF2-40B4-BE49-F238E27FC236}">
                <a16:creationId xmlns:a16="http://schemas.microsoft.com/office/drawing/2014/main" id="{D6DB7E24-6631-41E5-89E8-01B2D77DBE56}"/>
              </a:ext>
            </a:extLst>
          </p:cNvPr>
          <p:cNvSpPr>
            <a:spLocks noChangeShapeType="1"/>
          </p:cNvSpPr>
          <p:nvPr/>
        </p:nvSpPr>
        <p:spPr bwMode="auto">
          <a:xfrm>
            <a:off x="7026261" y="61849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Line 13">
            <a:extLst>
              <a:ext uri="{FF2B5EF4-FFF2-40B4-BE49-F238E27FC236}">
                <a16:creationId xmlns:a16="http://schemas.microsoft.com/office/drawing/2014/main" id="{35CD7FE5-7D0B-473D-AD34-DCC1C0F47E8D}"/>
              </a:ext>
            </a:extLst>
          </p:cNvPr>
          <p:cNvSpPr>
            <a:spLocks noChangeShapeType="1"/>
          </p:cNvSpPr>
          <p:nvPr/>
        </p:nvSpPr>
        <p:spPr bwMode="auto">
          <a:xfrm>
            <a:off x="6035661" y="61849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Text Box 14">
            <a:extLst>
              <a:ext uri="{FF2B5EF4-FFF2-40B4-BE49-F238E27FC236}">
                <a16:creationId xmlns:a16="http://schemas.microsoft.com/office/drawing/2014/main" id="{A844E76F-9836-47A9-9E67-21CFE4DCC8D8}"/>
              </a:ext>
            </a:extLst>
          </p:cNvPr>
          <p:cNvSpPr txBox="1">
            <a:spLocks noChangeArrowheads="1"/>
          </p:cNvSpPr>
          <p:nvPr/>
        </p:nvSpPr>
        <p:spPr bwMode="auto">
          <a:xfrm>
            <a:off x="396861" y="6313531"/>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800">
                <a:latin typeface="Arial" panose="020B0604020202020204" pitchFamily="34" charset="0"/>
              </a:rPr>
              <a:t>1990</a:t>
            </a:r>
          </a:p>
        </p:txBody>
      </p:sp>
      <p:sp>
        <p:nvSpPr>
          <p:cNvPr id="62" name="Text Box 15">
            <a:extLst>
              <a:ext uri="{FF2B5EF4-FFF2-40B4-BE49-F238E27FC236}">
                <a16:creationId xmlns:a16="http://schemas.microsoft.com/office/drawing/2014/main" id="{352343CD-670D-40A9-BDD0-6A03502D80F8}"/>
              </a:ext>
            </a:extLst>
          </p:cNvPr>
          <p:cNvSpPr txBox="1">
            <a:spLocks noChangeArrowheads="1"/>
          </p:cNvSpPr>
          <p:nvPr/>
        </p:nvSpPr>
        <p:spPr bwMode="auto">
          <a:xfrm>
            <a:off x="1387461" y="6313531"/>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800">
                <a:latin typeface="Arial" panose="020B0604020202020204" pitchFamily="34" charset="0"/>
              </a:rPr>
              <a:t>1995</a:t>
            </a:r>
          </a:p>
        </p:txBody>
      </p:sp>
      <p:sp>
        <p:nvSpPr>
          <p:cNvPr id="63" name="Text Box 16">
            <a:extLst>
              <a:ext uri="{FF2B5EF4-FFF2-40B4-BE49-F238E27FC236}">
                <a16:creationId xmlns:a16="http://schemas.microsoft.com/office/drawing/2014/main" id="{F0D1EBEF-F9FD-4A4A-8BE1-BBF970533975}"/>
              </a:ext>
            </a:extLst>
          </p:cNvPr>
          <p:cNvSpPr txBox="1">
            <a:spLocks noChangeArrowheads="1"/>
          </p:cNvSpPr>
          <p:nvPr/>
        </p:nvSpPr>
        <p:spPr bwMode="auto">
          <a:xfrm>
            <a:off x="2530461" y="6313531"/>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800">
                <a:latin typeface="Arial" panose="020B0604020202020204" pitchFamily="34" charset="0"/>
              </a:rPr>
              <a:t>2000</a:t>
            </a:r>
          </a:p>
        </p:txBody>
      </p:sp>
      <p:sp>
        <p:nvSpPr>
          <p:cNvPr id="64" name="Text Box 17">
            <a:extLst>
              <a:ext uri="{FF2B5EF4-FFF2-40B4-BE49-F238E27FC236}">
                <a16:creationId xmlns:a16="http://schemas.microsoft.com/office/drawing/2014/main" id="{DAE836D6-F46B-48BA-972C-847D9D855CBA}"/>
              </a:ext>
            </a:extLst>
          </p:cNvPr>
          <p:cNvSpPr txBox="1">
            <a:spLocks noChangeArrowheads="1"/>
          </p:cNvSpPr>
          <p:nvPr/>
        </p:nvSpPr>
        <p:spPr bwMode="auto">
          <a:xfrm>
            <a:off x="3521061" y="6313531"/>
            <a:ext cx="696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800">
                <a:latin typeface="Arial" panose="020B0604020202020204" pitchFamily="34" charset="0"/>
              </a:rPr>
              <a:t>2005</a:t>
            </a:r>
          </a:p>
        </p:txBody>
      </p:sp>
      <p:sp>
        <p:nvSpPr>
          <p:cNvPr id="65" name="Text Box 18">
            <a:extLst>
              <a:ext uri="{FF2B5EF4-FFF2-40B4-BE49-F238E27FC236}">
                <a16:creationId xmlns:a16="http://schemas.microsoft.com/office/drawing/2014/main" id="{760EC554-D0E4-47B1-B2E3-392B94FE3077}"/>
              </a:ext>
            </a:extLst>
          </p:cNvPr>
          <p:cNvSpPr txBox="1">
            <a:spLocks noChangeArrowheads="1"/>
          </p:cNvSpPr>
          <p:nvPr/>
        </p:nvSpPr>
        <p:spPr bwMode="auto">
          <a:xfrm>
            <a:off x="4587861" y="6313531"/>
            <a:ext cx="696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800">
                <a:latin typeface="Arial" panose="020B0604020202020204" pitchFamily="34" charset="0"/>
              </a:rPr>
              <a:t>2010</a:t>
            </a:r>
          </a:p>
        </p:txBody>
      </p:sp>
      <p:sp>
        <p:nvSpPr>
          <p:cNvPr id="66" name="Text Box 19">
            <a:extLst>
              <a:ext uri="{FF2B5EF4-FFF2-40B4-BE49-F238E27FC236}">
                <a16:creationId xmlns:a16="http://schemas.microsoft.com/office/drawing/2014/main" id="{E921144B-05D1-4275-870A-C4D37DDC9392}"/>
              </a:ext>
            </a:extLst>
          </p:cNvPr>
          <p:cNvSpPr txBox="1">
            <a:spLocks noChangeArrowheads="1"/>
          </p:cNvSpPr>
          <p:nvPr/>
        </p:nvSpPr>
        <p:spPr bwMode="auto">
          <a:xfrm>
            <a:off x="5654661" y="6313531"/>
            <a:ext cx="696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800">
                <a:latin typeface="Arial" panose="020B0604020202020204" pitchFamily="34" charset="0"/>
              </a:rPr>
              <a:t>2015</a:t>
            </a:r>
          </a:p>
        </p:txBody>
      </p:sp>
      <p:sp>
        <p:nvSpPr>
          <p:cNvPr id="67" name="Text Box 20">
            <a:extLst>
              <a:ext uri="{FF2B5EF4-FFF2-40B4-BE49-F238E27FC236}">
                <a16:creationId xmlns:a16="http://schemas.microsoft.com/office/drawing/2014/main" id="{0BAEF190-3D4B-4D24-AABD-DE56B2D1B283}"/>
              </a:ext>
            </a:extLst>
          </p:cNvPr>
          <p:cNvSpPr txBox="1">
            <a:spLocks noChangeArrowheads="1"/>
          </p:cNvSpPr>
          <p:nvPr/>
        </p:nvSpPr>
        <p:spPr bwMode="auto">
          <a:xfrm>
            <a:off x="6645261" y="6313531"/>
            <a:ext cx="696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800">
                <a:latin typeface="Arial" panose="020B0604020202020204" pitchFamily="34" charset="0"/>
              </a:rPr>
              <a:t>2020</a:t>
            </a:r>
          </a:p>
        </p:txBody>
      </p:sp>
      <p:sp>
        <p:nvSpPr>
          <p:cNvPr id="68" name="Line 12">
            <a:extLst>
              <a:ext uri="{FF2B5EF4-FFF2-40B4-BE49-F238E27FC236}">
                <a16:creationId xmlns:a16="http://schemas.microsoft.com/office/drawing/2014/main" id="{0CFABCA0-7987-4903-8353-28C580E7AC3D}"/>
              </a:ext>
            </a:extLst>
          </p:cNvPr>
          <p:cNvSpPr>
            <a:spLocks noChangeShapeType="1"/>
          </p:cNvSpPr>
          <p:nvPr/>
        </p:nvSpPr>
        <p:spPr bwMode="auto">
          <a:xfrm>
            <a:off x="8016861" y="62103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Text Box 20">
            <a:extLst>
              <a:ext uri="{FF2B5EF4-FFF2-40B4-BE49-F238E27FC236}">
                <a16:creationId xmlns:a16="http://schemas.microsoft.com/office/drawing/2014/main" id="{78E3AD89-AB67-4C03-AE51-5EE69C59AE88}"/>
              </a:ext>
            </a:extLst>
          </p:cNvPr>
          <p:cNvSpPr txBox="1">
            <a:spLocks noChangeArrowheads="1"/>
          </p:cNvSpPr>
          <p:nvPr/>
        </p:nvSpPr>
        <p:spPr bwMode="auto">
          <a:xfrm>
            <a:off x="7700949" y="6313531"/>
            <a:ext cx="696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800" dirty="0">
                <a:latin typeface="Arial" panose="020B0604020202020204" pitchFamily="34" charset="0"/>
              </a:rPr>
              <a:t>2025</a:t>
            </a:r>
          </a:p>
        </p:txBody>
      </p:sp>
      <p:pic>
        <p:nvPicPr>
          <p:cNvPr id="70" name="图片 27">
            <a:extLst>
              <a:ext uri="{FF2B5EF4-FFF2-40B4-BE49-F238E27FC236}">
                <a16:creationId xmlns:a16="http://schemas.microsoft.com/office/drawing/2014/main" id="{D20FFA4B-5C99-4241-964F-0A09653A67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0999" y="1416050"/>
            <a:ext cx="11652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图片 3">
            <a:extLst>
              <a:ext uri="{FF2B5EF4-FFF2-40B4-BE49-F238E27FC236}">
                <a16:creationId xmlns:a16="http://schemas.microsoft.com/office/drawing/2014/main" id="{CC488CFF-E6A5-4203-BBF3-15A33963C4C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54661" y="1416050"/>
            <a:ext cx="115411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标题 1">
            <a:extLst>
              <a:ext uri="{FF2B5EF4-FFF2-40B4-BE49-F238E27FC236}">
                <a16:creationId xmlns:a16="http://schemas.microsoft.com/office/drawing/2014/main" id="{02A86EF4-C91E-4390-BBF8-7A623A6CC5F7}"/>
              </a:ext>
            </a:extLst>
          </p:cNvPr>
          <p:cNvSpPr txBox="1">
            <a:spLocks noChangeArrowheads="1"/>
          </p:cNvSpPr>
          <p:nvPr/>
        </p:nvSpPr>
        <p:spPr bwMode="auto">
          <a:xfrm>
            <a:off x="6677011" y="1335088"/>
            <a:ext cx="1181100" cy="927100"/>
          </a:xfrm>
          <a:prstGeom prst="rect">
            <a:avLst/>
          </a:prstGeom>
          <a:noFill/>
          <a:ln>
            <a:noFill/>
          </a:ln>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algn="ctr">
              <a:spcBef>
                <a:spcPct val="0"/>
              </a:spcBef>
              <a:buFontTx/>
              <a:buNone/>
              <a:defRPr/>
            </a:pPr>
            <a:r>
              <a:rPr lang="en-US" altLang="zh-CN" sz="1800" b="1" dirty="0">
                <a:latin typeface="楷体" panose="02010609060101010101" pitchFamily="49" charset="-122"/>
                <a:ea typeface="楷体" panose="02010609060101010101" pitchFamily="49" charset="-122"/>
              </a:rPr>
              <a:t>1M</a:t>
            </a:r>
            <a:r>
              <a:rPr lang="zh-CN" altLang="en-US" sz="1800" b="1" dirty="0">
                <a:latin typeface="楷体" panose="02010609060101010101" pitchFamily="49" charset="-122"/>
                <a:ea typeface="楷体" panose="02010609060101010101" pitchFamily="49" charset="-122"/>
              </a:rPr>
              <a:t> </a:t>
            </a:r>
            <a:r>
              <a:rPr lang="en-US" altLang="zh-CN" sz="1800" b="1" dirty="0">
                <a:latin typeface="楷体" panose="02010609060101010101" pitchFamily="49" charset="-122"/>
                <a:ea typeface="楷体" panose="02010609060101010101" pitchFamily="49" charset="-122"/>
              </a:rPr>
              <a:t>HGP</a:t>
            </a:r>
          </a:p>
          <a:p>
            <a:pPr algn="ctr">
              <a:spcBef>
                <a:spcPct val="0"/>
              </a:spcBef>
              <a:buFont typeface="Arial" panose="020B0604020202020204" pitchFamily="34" charset="0"/>
              <a:buNone/>
              <a:defRPr/>
            </a:pPr>
            <a:r>
              <a:rPr lang="en-US" altLang="zh-CN" sz="1814" b="1" dirty="0">
                <a:latin typeface="楷体" panose="02010609060101010101" pitchFamily="49" charset="-122"/>
                <a:ea typeface="楷体" panose="02010609060101010101" pitchFamily="49" charset="-122"/>
              </a:rPr>
              <a:t>2017 launched</a:t>
            </a:r>
            <a:endParaRPr lang="zh-CN" altLang="en-US" sz="1814" b="1" dirty="0">
              <a:latin typeface="楷体" panose="02010609060101010101" pitchFamily="49" charset="-122"/>
              <a:ea typeface="楷体" panose="02010609060101010101" pitchFamily="49" charset="-122"/>
            </a:endParaRPr>
          </a:p>
        </p:txBody>
      </p:sp>
      <p:pic>
        <p:nvPicPr>
          <p:cNvPr id="73" name="Picture 2" descr="See the source image">
            <a:extLst>
              <a:ext uri="{FF2B5EF4-FFF2-40B4-BE49-F238E27FC236}">
                <a16:creationId xmlns:a16="http://schemas.microsoft.com/office/drawing/2014/main" id="{6D2F09AE-273F-47AF-B051-DB3E0FA2CD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6774" y="2173288"/>
            <a:ext cx="7842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标题 1">
            <a:extLst>
              <a:ext uri="{FF2B5EF4-FFF2-40B4-BE49-F238E27FC236}">
                <a16:creationId xmlns:a16="http://schemas.microsoft.com/office/drawing/2014/main" id="{58194879-AD0A-455C-A0C7-85947352546E}"/>
              </a:ext>
            </a:extLst>
          </p:cNvPr>
          <p:cNvSpPr txBox="1">
            <a:spLocks noChangeArrowheads="1"/>
          </p:cNvSpPr>
          <p:nvPr/>
        </p:nvSpPr>
        <p:spPr bwMode="auto">
          <a:xfrm>
            <a:off x="6161074" y="2225675"/>
            <a:ext cx="1181100" cy="646113"/>
          </a:xfrm>
          <a:prstGeom prst="rect">
            <a:avLst/>
          </a:prstGeom>
          <a:noFill/>
          <a:ln>
            <a:noFill/>
          </a:ln>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algn="ctr">
              <a:spcBef>
                <a:spcPct val="0"/>
              </a:spcBef>
              <a:buFontTx/>
              <a:buNone/>
              <a:defRPr/>
            </a:pPr>
            <a:r>
              <a:rPr lang="en-US" altLang="zh-CN" sz="1800" b="1" dirty="0">
                <a:latin typeface="楷体" panose="02010609060101010101" pitchFamily="49" charset="-122"/>
                <a:ea typeface="楷体" panose="02010609060101010101" pitchFamily="49" charset="-122"/>
              </a:rPr>
              <a:t>RNA-</a:t>
            </a:r>
            <a:r>
              <a:rPr lang="en-US" altLang="zh-CN" sz="1800" b="1" dirty="0" err="1">
                <a:latin typeface="楷体" panose="02010609060101010101" pitchFamily="49" charset="-122"/>
                <a:ea typeface="楷体" panose="02010609060101010101" pitchFamily="49" charset="-122"/>
              </a:rPr>
              <a:t>seq</a:t>
            </a:r>
            <a:r>
              <a:rPr lang="en-US" altLang="zh-CN" sz="1800" b="1" dirty="0">
                <a:latin typeface="楷体" panose="02010609060101010101" pitchFamily="49" charset="-122"/>
                <a:ea typeface="楷体" panose="02010609060101010101" pitchFamily="49" charset="-122"/>
              </a:rPr>
              <a:t>, more</a:t>
            </a:r>
            <a:endParaRPr lang="zh-CN" altLang="en-US" sz="1814" b="1" dirty="0">
              <a:latin typeface="楷体" panose="02010609060101010101" pitchFamily="49" charset="-122"/>
              <a:ea typeface="楷体" panose="02010609060101010101" pitchFamily="49" charset="-122"/>
            </a:endParaRPr>
          </a:p>
        </p:txBody>
      </p:sp>
      <p:pic>
        <p:nvPicPr>
          <p:cNvPr id="75" name="Picture 6" descr="https://hupo.org/resources/Pictures/Logos/HPP-logo-full.png">
            <a:extLst>
              <a:ext uri="{FF2B5EF4-FFF2-40B4-BE49-F238E27FC236}">
                <a16:creationId xmlns:a16="http://schemas.microsoft.com/office/drawing/2014/main" id="{54AAF1F3-38C3-4F71-96EF-4C536920F4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724" y="2954338"/>
            <a:ext cx="3048000" cy="309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6" name="矩形 1">
            <a:extLst>
              <a:ext uri="{FF2B5EF4-FFF2-40B4-BE49-F238E27FC236}">
                <a16:creationId xmlns:a16="http://schemas.microsoft.com/office/drawing/2014/main" id="{C4CAB52C-C932-463B-AB35-65D465AC9568}"/>
              </a:ext>
            </a:extLst>
          </p:cNvPr>
          <p:cNvSpPr>
            <a:spLocks noChangeArrowheads="1"/>
          </p:cNvSpPr>
          <p:nvPr/>
        </p:nvSpPr>
        <p:spPr bwMode="auto">
          <a:xfrm>
            <a:off x="6302361" y="2635250"/>
            <a:ext cx="229076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90525" indent="-293688">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nSpc>
                <a:spcPct val="150000"/>
              </a:lnSpc>
              <a:spcBef>
                <a:spcPct val="0"/>
              </a:spcBef>
              <a:buClr>
                <a:srgbClr val="000000"/>
              </a:buClr>
              <a:buSzPct val="45000"/>
              <a:buFontTx/>
              <a:buNone/>
            </a:pPr>
            <a:r>
              <a:rPr lang="zh-CN" altLang="en-US" sz="1800" dirty="0">
                <a:latin typeface="Calibri" panose="020F0502020204030204" pitchFamily="34" charset="0"/>
              </a:rPr>
              <a:t>单细胞组学</a:t>
            </a:r>
            <a:endParaRPr lang="en-US" altLang="zh-CN" sz="1800" dirty="0">
              <a:latin typeface="Calibri" panose="020F0502020204030204" pitchFamily="34" charset="0"/>
            </a:endParaRPr>
          </a:p>
          <a:p>
            <a:pPr>
              <a:lnSpc>
                <a:spcPct val="150000"/>
              </a:lnSpc>
              <a:spcBef>
                <a:spcPct val="0"/>
              </a:spcBef>
              <a:buClr>
                <a:srgbClr val="000000"/>
              </a:buClr>
              <a:buSzPct val="45000"/>
              <a:buFontTx/>
              <a:buNone/>
            </a:pPr>
            <a:r>
              <a:rPr lang="zh-CN" altLang="en-US" sz="1800" dirty="0">
                <a:latin typeface="Calibri" panose="020F0502020204030204" pitchFamily="34" charset="0"/>
              </a:rPr>
              <a:t>（</a:t>
            </a:r>
            <a:r>
              <a:rPr lang="en-US" altLang="zh-CN" sz="1800" dirty="0">
                <a:latin typeface="Calibri" panose="020F0502020204030204" pitchFamily="34" charset="0"/>
              </a:rPr>
              <a:t>Single-cell</a:t>
            </a:r>
            <a:r>
              <a:rPr lang="zh-CN" altLang="en-US" sz="1800" dirty="0">
                <a:latin typeface="Calibri" panose="020F0502020204030204" pitchFamily="34" charset="0"/>
              </a:rPr>
              <a:t> </a:t>
            </a:r>
            <a:r>
              <a:rPr lang="en-US" altLang="zh-CN" sz="1800" dirty="0">
                <a:latin typeface="Calibri" panose="020F0502020204030204" pitchFamily="34" charset="0"/>
              </a:rPr>
              <a:t>omics</a:t>
            </a:r>
            <a:r>
              <a:rPr lang="zh-CN" altLang="en-US" sz="1800" dirty="0">
                <a:latin typeface="Calibri" panose="020F0502020204030204" pitchFamily="34" charset="0"/>
              </a:rPr>
              <a:t>）</a:t>
            </a:r>
            <a:endParaRPr lang="en-US" altLang="zh-CN" sz="1800" dirty="0">
              <a:latin typeface="Calibri" panose="020F0502020204030204" pitchFamily="34" charset="0"/>
            </a:endParaRPr>
          </a:p>
        </p:txBody>
      </p:sp>
      <p:pic>
        <p:nvPicPr>
          <p:cNvPr id="77" name="Picture 4" descr="See the source image">
            <a:extLst>
              <a:ext uri="{FF2B5EF4-FFF2-40B4-BE49-F238E27FC236}">
                <a16:creationId xmlns:a16="http://schemas.microsoft.com/office/drawing/2014/main" id="{5F78E045-2009-4827-AE4F-B5DD50B0BD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2399" y="3267075"/>
            <a:ext cx="2119312"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8" descr="See the source image">
            <a:extLst>
              <a:ext uri="{FF2B5EF4-FFF2-40B4-BE49-F238E27FC236}">
                <a16:creationId xmlns:a16="http://schemas.microsoft.com/office/drawing/2014/main" id="{B5CB9EB1-9D17-47BE-8F6D-187BCCAD3E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7136" y="4429125"/>
            <a:ext cx="11017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文本框 2">
            <a:extLst>
              <a:ext uri="{FF2B5EF4-FFF2-40B4-BE49-F238E27FC236}">
                <a16:creationId xmlns:a16="http://schemas.microsoft.com/office/drawing/2014/main" id="{8193B4FC-E022-4B52-91F8-F980B2A78890}"/>
              </a:ext>
            </a:extLst>
          </p:cNvPr>
          <p:cNvSpPr txBox="1">
            <a:spLocks noChangeArrowheads="1"/>
          </p:cNvSpPr>
          <p:nvPr/>
        </p:nvSpPr>
        <p:spPr bwMode="auto">
          <a:xfrm>
            <a:off x="-185751" y="4767263"/>
            <a:ext cx="3775075" cy="954087"/>
          </a:xfrm>
          <a:prstGeom prst="rect">
            <a:avLst/>
          </a:prstGeom>
          <a:solidFill>
            <a:srgbClr val="FF0000"/>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defRPr/>
            </a:pPr>
            <a:r>
              <a:rPr lang="zh-CN" altLang="en-US" sz="2799" dirty="0">
                <a:solidFill>
                  <a:srgbClr val="FFFF00"/>
                </a:solidFill>
              </a:rPr>
              <a:t>组学大数据！！！</a:t>
            </a:r>
            <a:endParaRPr lang="en-US" altLang="zh-CN" sz="2799" dirty="0">
              <a:solidFill>
                <a:srgbClr val="FFFF00"/>
              </a:solidFill>
            </a:endParaRPr>
          </a:p>
          <a:p>
            <a:pPr>
              <a:spcBef>
                <a:spcPct val="0"/>
              </a:spcBef>
              <a:buFontTx/>
              <a:buNone/>
              <a:defRPr/>
            </a:pPr>
            <a:r>
              <a:rPr lang="zh-CN" altLang="en-US" sz="2799" dirty="0">
                <a:solidFill>
                  <a:srgbClr val="FFFF00"/>
                </a:solidFill>
              </a:rPr>
              <a:t>各种测定、分析方法！</a:t>
            </a:r>
            <a:endParaRPr lang="en-US" altLang="zh-CN" sz="2799" dirty="0">
              <a:solidFill>
                <a:srgbClr val="FFFF00"/>
              </a:solidFill>
            </a:endParaRPr>
          </a:p>
        </p:txBody>
      </p:sp>
    </p:spTree>
    <p:extLst>
      <p:ext uri="{BB962C8B-B14F-4D97-AF65-F5344CB8AC3E}">
        <p14:creationId xmlns:p14="http://schemas.microsoft.com/office/powerpoint/2010/main" val="2481264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7418753" cy="515056"/>
          </a:xfrm>
        </p:spPr>
        <p:txBody>
          <a:bodyPr>
            <a:noAutofit/>
          </a:bodyPr>
          <a:lstStyle/>
          <a:p>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整合生物信息学</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第三节：生物信息学面临的挑战</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97380" y="6492875"/>
            <a:ext cx="570451" cy="365125"/>
          </a:xfrm>
        </p:spPr>
        <p:txBody>
          <a:bodyPr/>
          <a:lstStyle/>
          <a:p>
            <a:pPr algn="ctr"/>
            <a:fld id="{7A9B8ABA-E741-4B5A-BC12-4FB7471CFE15}" type="slidenum">
              <a:rPr lang="zh-CN" altLang="en-US" smtClean="0"/>
              <a:pPr algn="ctr"/>
              <a:t>29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44" name="Rectangle 3">
            <a:extLst>
              <a:ext uri="{FF2B5EF4-FFF2-40B4-BE49-F238E27FC236}">
                <a16:creationId xmlns:a16="http://schemas.microsoft.com/office/drawing/2014/main" id="{49D7B670-41AB-44E1-8BFE-6AA77339FE99}"/>
              </a:ext>
            </a:extLst>
          </p:cNvPr>
          <p:cNvSpPr txBox="1">
            <a:spLocks noChangeArrowheads="1"/>
          </p:cNvSpPr>
          <p:nvPr/>
        </p:nvSpPr>
        <p:spPr>
          <a:xfrm>
            <a:off x="261081" y="1397302"/>
            <a:ext cx="4295725" cy="1647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Wingdings" panose="05000000000000000000" pitchFamily="2" charset="2"/>
              <a:buAutoNum type="arabicPeriod"/>
            </a:pPr>
            <a:r>
              <a:rPr lang="zh-CN" altLang="en-US" sz="2000" dirty="0"/>
              <a:t>整合生物信息学的研究领域 </a:t>
            </a:r>
          </a:p>
          <a:p>
            <a:pPr marL="571500" indent="-571500">
              <a:buFont typeface="Wingdings" panose="05000000000000000000" pitchFamily="2" charset="2"/>
              <a:buAutoNum type="arabicPeriod"/>
            </a:pPr>
            <a:r>
              <a:rPr lang="zh-CN" altLang="en-US" sz="2000" dirty="0"/>
              <a:t>生物数据挖掘与整合 </a:t>
            </a:r>
          </a:p>
          <a:p>
            <a:pPr marL="571500" indent="-571500">
              <a:buFont typeface="Wingdings" panose="05000000000000000000" pitchFamily="2" charset="2"/>
              <a:buAutoNum type="arabicPeriod"/>
            </a:pPr>
            <a:r>
              <a:rPr lang="zh-CN" altLang="en-US" sz="2000" dirty="0"/>
              <a:t>生命科学与生信技术的整合 </a:t>
            </a:r>
          </a:p>
          <a:p>
            <a:pPr marL="571500" indent="-571500">
              <a:buFont typeface="Wingdings" panose="05000000000000000000" pitchFamily="2" charset="2"/>
              <a:buAutoNum type="arabicPeriod"/>
            </a:pPr>
            <a:r>
              <a:rPr lang="zh-CN" altLang="en-US" sz="2000" dirty="0"/>
              <a:t>学科、人才的整合 </a:t>
            </a:r>
            <a:endParaRPr lang="en-GB" altLang="zh-CN" sz="2000" dirty="0"/>
          </a:p>
        </p:txBody>
      </p:sp>
      <p:pic>
        <p:nvPicPr>
          <p:cNvPr id="47" name="Picture 2" descr="Instant Notes: Bioinformatics">
            <a:extLst>
              <a:ext uri="{FF2B5EF4-FFF2-40B4-BE49-F238E27FC236}">
                <a16:creationId xmlns:a16="http://schemas.microsoft.com/office/drawing/2014/main" id="{A4E76578-6D89-4B03-9470-DF7E49B57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0433" y="1209675"/>
            <a:ext cx="144462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图片 52">
            <a:extLst>
              <a:ext uri="{FF2B5EF4-FFF2-40B4-BE49-F238E27FC236}">
                <a16:creationId xmlns:a16="http://schemas.microsoft.com/office/drawing/2014/main" id="{71D3425E-2BD3-4B5F-B3EF-555555EFC9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3583" y="763588"/>
            <a:ext cx="1458913"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67">
            <a:extLst>
              <a:ext uri="{FF2B5EF4-FFF2-40B4-BE49-F238E27FC236}">
                <a16:creationId xmlns:a16="http://schemas.microsoft.com/office/drawing/2014/main" id="{0AD33B2A-B61D-4C92-837C-4583B3550D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4421" y="1885950"/>
            <a:ext cx="15843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49">
            <a:extLst>
              <a:ext uri="{FF2B5EF4-FFF2-40B4-BE49-F238E27FC236}">
                <a16:creationId xmlns:a16="http://schemas.microsoft.com/office/drawing/2014/main" id="{74204E00-F5A6-403E-9831-EEC28D25E3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802" y="3387115"/>
            <a:ext cx="6176805" cy="302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4">
            <a:extLst>
              <a:ext uri="{FF2B5EF4-FFF2-40B4-BE49-F238E27FC236}">
                <a16:creationId xmlns:a16="http://schemas.microsoft.com/office/drawing/2014/main" id="{969C4E4C-2C05-4A44-BBBF-0F9F6BFF85C8}"/>
              </a:ext>
            </a:extLst>
          </p:cNvPr>
          <p:cNvSpPr txBox="1">
            <a:spLocks noChangeArrowheads="1"/>
          </p:cNvSpPr>
          <p:nvPr/>
        </p:nvSpPr>
        <p:spPr bwMode="auto">
          <a:xfrm>
            <a:off x="156071" y="6523037"/>
            <a:ext cx="3956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400" dirty="0">
                <a:latin typeface="Arial" panose="020B0604020202020204" pitchFamily="34" charset="0"/>
              </a:rPr>
              <a:t>陈铭，整合生物信息学，</a:t>
            </a:r>
            <a:r>
              <a:rPr lang="en-US" altLang="zh-CN" sz="1400" dirty="0">
                <a:latin typeface="Arial" panose="020B0604020202020204" pitchFamily="34" charset="0"/>
              </a:rPr>
              <a:t>《</a:t>
            </a:r>
            <a:r>
              <a:rPr lang="zh-CN" altLang="en-US" sz="1400" i="1" dirty="0">
                <a:latin typeface="Arial" panose="020B0604020202020204" pitchFamily="34" charset="0"/>
              </a:rPr>
              <a:t>计算机教育</a:t>
            </a:r>
            <a:r>
              <a:rPr lang="en-US" altLang="zh-CN" sz="1400" dirty="0">
                <a:latin typeface="Arial" panose="020B0604020202020204" pitchFamily="34" charset="0"/>
              </a:rPr>
              <a:t>》</a:t>
            </a:r>
            <a:r>
              <a:rPr lang="zh-CN" altLang="en-US" sz="1400" dirty="0">
                <a:latin typeface="Arial" panose="020B0604020202020204" pitchFamily="34" charset="0"/>
              </a:rPr>
              <a:t>，</a:t>
            </a:r>
            <a:r>
              <a:rPr lang="en-US" altLang="zh-CN" sz="1400" dirty="0">
                <a:latin typeface="Arial" panose="020B0604020202020204" pitchFamily="34" charset="0"/>
              </a:rPr>
              <a:t>2006</a:t>
            </a:r>
          </a:p>
        </p:txBody>
      </p:sp>
    </p:spTree>
    <p:extLst>
      <p:ext uri="{BB962C8B-B14F-4D97-AF65-F5344CB8AC3E}">
        <p14:creationId xmlns:p14="http://schemas.microsoft.com/office/powerpoint/2010/main" val="101036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生物信息学的定义</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第一节：生物信息学的发展历史</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6" name="内容占位符 2">
            <a:extLst>
              <a:ext uri="{FF2B5EF4-FFF2-40B4-BE49-F238E27FC236}">
                <a16:creationId xmlns:a16="http://schemas.microsoft.com/office/drawing/2014/main" id="{5A8DACD5-1678-4933-B677-C484F8780FDD}"/>
              </a:ext>
            </a:extLst>
          </p:cNvPr>
          <p:cNvSpPr>
            <a:spLocks noGrp="1" noChangeArrowheads="1"/>
          </p:cNvSpPr>
          <p:nvPr>
            <p:ph idx="1"/>
          </p:nvPr>
        </p:nvSpPr>
        <p:spPr>
          <a:xfrm>
            <a:off x="176169" y="1669092"/>
            <a:ext cx="8849686" cy="5197993"/>
          </a:xfrm>
        </p:spPr>
        <p:txBody>
          <a:bodyPr>
            <a:normAutofit/>
          </a:bodyPr>
          <a:lstStyle/>
          <a:p>
            <a:pPr eaLnBrk="1" hangingPunct="1">
              <a:buClr>
                <a:srgbClr val="C00000"/>
              </a:buClr>
              <a:buSzPct val="100000"/>
              <a:buFont typeface="Wingdings" panose="05000000000000000000" pitchFamily="2" charset="2"/>
              <a:buChar char="p"/>
            </a:pPr>
            <a:r>
              <a:rPr lang="zh-CN" altLang="en-US" dirty="0">
                <a:latin typeface="Times New Roman" panose="02020603050405020304" pitchFamily="18" charset="0"/>
                <a:ea typeface="宋体" panose="02010600030101010101" pitchFamily="2" charset="-122"/>
                <a:cs typeface="Times New Roman" panose="02020603050405020304" pitchFamily="18" charset="0"/>
              </a:rPr>
              <a:t>生物 </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信息 </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b="1" u="sng" dirty="0">
                <a:latin typeface="Times New Roman" panose="02020603050405020304" pitchFamily="18" charset="0"/>
                <a:ea typeface="宋体" panose="02010600030101010101" pitchFamily="2" charset="-122"/>
                <a:cs typeface="Times New Roman" panose="02020603050405020304" pitchFamily="18" charset="0"/>
              </a:rPr>
              <a:t>学</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(bioinformatics)</a:t>
            </a:r>
          </a:p>
          <a:p>
            <a:pPr marL="0" indent="0" algn="ctr" eaLnBrk="1" hangingPunct="1">
              <a:buClr>
                <a:srgbClr val="C00000"/>
              </a:buClr>
              <a:buSzPct val="100000"/>
              <a:buNone/>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biology + information + </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matics</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theory/discipline</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 Bioinformatics</a:t>
            </a:r>
          </a:p>
          <a:p>
            <a:pPr marL="0" indent="0" algn="ctr" eaLnBrk="1" hangingPunct="1">
              <a:lnSpc>
                <a:spcPct val="100000"/>
              </a:lnSpc>
              <a:buClr>
                <a:srgbClr val="C00000"/>
              </a:buClr>
              <a:buSzPct val="100000"/>
              <a:buNone/>
            </a:pPr>
            <a:r>
              <a:rPr kumimoji="1" lang="en-US" altLang="zh-CN" sz="2000" b="1" dirty="0">
                <a:latin typeface="Times New Roman" panose="02020603050405020304" pitchFamily="18" charset="0"/>
                <a:ea typeface="宋体" panose="02010600030101010101" pitchFamily="2" charset="-122"/>
                <a:cs typeface="Times New Roman" panose="02020603050405020304" pitchFamily="18" charset="0"/>
              </a:rPr>
              <a:t>But  1 + 1 =/= 2</a:t>
            </a:r>
          </a:p>
          <a:p>
            <a:pPr indent="-360000" eaLnBrk="1" hangingPunct="1">
              <a:lnSpc>
                <a:spcPct val="100000"/>
              </a:lnSpc>
              <a:spcBef>
                <a:spcPts val="600"/>
              </a:spcBef>
              <a:spcAft>
                <a:spcPts val="600"/>
              </a:spcAft>
              <a:buClr>
                <a:srgbClr val="C00000"/>
              </a:buClr>
              <a:buSzPct val="100000"/>
              <a:buFont typeface="Wingdings" panose="05000000000000000000" pitchFamily="2" charset="2"/>
              <a:buChar char="p"/>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广义</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应用信息科学的方法和技术，研究生物体系和生物过程中信息的存贮、信息的内涵和信息的传递，研究和分析生物体细胞、组织、器官的生理、病理、药理过程中的各种生物信息，或者也可以说成是</a:t>
            </a:r>
            <a:r>
              <a:rPr lang="zh-CN" altLang="en-US"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生命科学</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中的</a:t>
            </a:r>
            <a:r>
              <a:rPr lang="zh-CN" altLang="en-US"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信息科学</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p>
          <a:p>
            <a:pPr indent="-360000" eaLnBrk="1" hangingPunct="1">
              <a:lnSpc>
                <a:spcPct val="100000"/>
              </a:lnSpc>
              <a:spcBef>
                <a:spcPts val="600"/>
              </a:spcBef>
              <a:spcAft>
                <a:spcPts val="600"/>
              </a:spcAft>
              <a:buClr>
                <a:srgbClr val="C00000"/>
              </a:buClr>
              <a:buSzPct val="100000"/>
              <a:buFont typeface="Wingdings" panose="05000000000000000000" pitchFamily="2" charset="2"/>
              <a:buChar char="p"/>
            </a:pPr>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狭义</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应用</a:t>
            </a:r>
            <a:r>
              <a:rPr lang="zh-CN" altLang="en-US"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信息科学</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的理论、方法和技术，管理、分析和利用</a:t>
            </a:r>
            <a:r>
              <a:rPr lang="zh-CN" altLang="en-US"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生物分子</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数据。</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indent="-360000" eaLnBrk="1" hangingPunct="1">
              <a:lnSpc>
                <a:spcPct val="100000"/>
              </a:lnSpc>
              <a:spcBef>
                <a:spcPts val="600"/>
              </a:spcBef>
              <a:spcAft>
                <a:spcPts val="600"/>
              </a:spcAft>
              <a:buClr>
                <a:srgbClr val="C00000"/>
              </a:buClr>
              <a:buSzPct val="100000"/>
              <a:buFont typeface="Wingdings" panose="05000000000000000000" pitchFamily="2" charset="2"/>
              <a:buChar char="p"/>
            </a:pP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生物信息学是生物科学与信息科学的交叉学科，是利用计算机科学（信息学）的技术手段来研究生物学的数据，如对生物数据进行获取</a:t>
            </a:r>
            <a:r>
              <a:rPr kumimoji="1"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2000" dirty="0" err="1">
                <a:latin typeface="Times New Roman" panose="02020603050405020304" pitchFamily="18" charset="0"/>
                <a:ea typeface="宋体" panose="02010600030101010101" pitchFamily="2" charset="-122"/>
                <a:cs typeface="Times New Roman" panose="02020603050405020304" pitchFamily="18" charset="0"/>
              </a:rPr>
              <a:t>retrival</a:t>
            </a:r>
            <a:r>
              <a:rPr kumimoji="1"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，存储</a:t>
            </a:r>
            <a:r>
              <a:rPr kumimoji="1" lang="en-US" altLang="zh-CN" sz="2000" dirty="0">
                <a:latin typeface="Times New Roman" panose="02020603050405020304" pitchFamily="18" charset="0"/>
                <a:ea typeface="宋体" panose="02010600030101010101" pitchFamily="2" charset="-122"/>
                <a:cs typeface="Times New Roman" panose="02020603050405020304" pitchFamily="18" charset="0"/>
              </a:rPr>
              <a:t>(storage)</a:t>
            </a: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，传输</a:t>
            </a:r>
            <a:r>
              <a:rPr kumimoji="1" lang="en-US" altLang="zh-CN" sz="2000" dirty="0">
                <a:latin typeface="Times New Roman" panose="02020603050405020304" pitchFamily="18" charset="0"/>
                <a:ea typeface="宋体" panose="02010600030101010101" pitchFamily="2" charset="-122"/>
                <a:cs typeface="Times New Roman" panose="02020603050405020304" pitchFamily="18" charset="0"/>
              </a:rPr>
              <a:t>(transfer)</a:t>
            </a: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，计算</a:t>
            </a:r>
            <a:r>
              <a:rPr kumimoji="1"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2000" dirty="0" err="1">
                <a:latin typeface="Times New Roman" panose="02020603050405020304" pitchFamily="18" charset="0"/>
                <a:ea typeface="宋体" panose="02010600030101010101" pitchFamily="2" charset="-122"/>
                <a:cs typeface="Times New Roman" panose="02020603050405020304" pitchFamily="18" charset="0"/>
              </a:rPr>
              <a:t>manuipulation</a:t>
            </a:r>
            <a:r>
              <a:rPr kumimoji="1"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，分析</a:t>
            </a:r>
            <a:r>
              <a:rPr kumimoji="1" lang="en-US" altLang="zh-CN" sz="2000" dirty="0">
                <a:latin typeface="Times New Roman" panose="02020603050405020304" pitchFamily="18" charset="0"/>
                <a:ea typeface="宋体" panose="02010600030101010101" pitchFamily="2" charset="-122"/>
                <a:cs typeface="Times New Roman" panose="02020603050405020304" pitchFamily="18" charset="0"/>
              </a:rPr>
              <a:t>(analysis)</a:t>
            </a: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，模拟</a:t>
            </a:r>
            <a:r>
              <a:rPr kumimoji="1" lang="en-US" altLang="zh-CN" sz="2000" dirty="0">
                <a:latin typeface="Times New Roman" panose="02020603050405020304" pitchFamily="18" charset="0"/>
                <a:ea typeface="宋体" panose="02010600030101010101" pitchFamily="2" charset="-122"/>
                <a:cs typeface="Times New Roman" panose="02020603050405020304" pitchFamily="18" charset="0"/>
              </a:rPr>
              <a:t>(simulation)</a:t>
            </a: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，预测</a:t>
            </a:r>
            <a:r>
              <a:rPr kumimoji="1" lang="en-US" altLang="zh-CN" sz="2000" dirty="0">
                <a:latin typeface="Times New Roman" panose="02020603050405020304" pitchFamily="18" charset="0"/>
                <a:ea typeface="宋体" panose="02010600030101010101" pitchFamily="2" charset="-122"/>
                <a:cs typeface="Times New Roman" panose="02020603050405020304" pitchFamily="18" charset="0"/>
              </a:rPr>
              <a:t>(prediction)</a:t>
            </a: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等等的一门新兴学科，是</a:t>
            </a:r>
            <a:r>
              <a:rPr kumimoji="1" lang="en-US" altLang="zh-CN" sz="2000" dirty="0">
                <a:latin typeface="Times New Roman" panose="02020603050405020304" pitchFamily="18" charset="0"/>
                <a:ea typeface="宋体" panose="02010600030101010101" pitchFamily="2" charset="-122"/>
                <a:cs typeface="Times New Roman" panose="02020603050405020304" pitchFamily="18" charset="0"/>
              </a:rPr>
              <a:t>21</a:t>
            </a:r>
            <a:r>
              <a:rPr kumimoji="1" lang="zh-CN" altLang="en-US" sz="2000" dirty="0">
                <a:latin typeface="Times New Roman" panose="02020603050405020304" pitchFamily="18" charset="0"/>
                <a:ea typeface="宋体" panose="02010600030101010101" pitchFamily="2" charset="-122"/>
                <a:cs typeface="Times New Roman" panose="02020603050405020304" pitchFamily="18" charset="0"/>
              </a:rPr>
              <a:t>世纪科学发展的热点之一。</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2191029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生物信息学应用</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第四节：生物信息学的主要应用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70956" y="6492875"/>
            <a:ext cx="396875" cy="365125"/>
          </a:xfrm>
        </p:spPr>
        <p:txBody>
          <a:bodyPr/>
          <a:lstStyle/>
          <a:p>
            <a:pPr algn="ctr"/>
            <a:fld id="{7A9B8ABA-E741-4B5A-BC12-4FB7471CFE15}" type="slidenum">
              <a:rPr lang="zh-CN" altLang="en-US" smtClean="0"/>
              <a:pPr algn="ctr"/>
              <a:t>30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9" name="内容占位符 2">
            <a:extLst>
              <a:ext uri="{FF2B5EF4-FFF2-40B4-BE49-F238E27FC236}">
                <a16:creationId xmlns:a16="http://schemas.microsoft.com/office/drawing/2014/main" id="{620D7B61-9B72-45E9-BB03-A50126B28096}"/>
              </a:ext>
            </a:extLst>
          </p:cNvPr>
          <p:cNvSpPr>
            <a:spLocks noGrp="1" noChangeArrowheads="1"/>
          </p:cNvSpPr>
          <p:nvPr>
            <p:ph idx="1"/>
          </p:nvPr>
        </p:nvSpPr>
        <p:spPr>
          <a:xfrm>
            <a:off x="341356" y="1710079"/>
            <a:ext cx="8229600" cy="4324350"/>
          </a:xfrm>
        </p:spPr>
        <p:txBody>
          <a:bodyPr rtlCol="0">
            <a:normAutofit fontScale="62500" lnSpcReduction="20000"/>
          </a:bodyPr>
          <a:lstStyle/>
          <a:p>
            <a:pPr eaLnBrk="1" fontAlgn="auto" hangingPunct="1">
              <a:lnSpc>
                <a:spcPct val="120000"/>
              </a:lnSpc>
              <a:spcAft>
                <a:spcPts val="0"/>
              </a:spcAft>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Molecular medicine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分子医学</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eaLnBrk="1" fontAlgn="auto" hangingPunct="1">
              <a:lnSpc>
                <a:spcPct val="120000"/>
              </a:lnSpc>
              <a:spcAft>
                <a:spcPts val="0"/>
              </a:spcAft>
              <a:defRPr/>
            </a:pP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Personalised</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medicine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个性医学</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eaLnBrk="1" fontAlgn="auto" hangingPunct="1">
              <a:lnSpc>
                <a:spcPct val="120000"/>
              </a:lnSpc>
              <a:spcAft>
                <a:spcPts val="0"/>
              </a:spcAft>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Preventative medicine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预防医学</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eaLnBrk="1" fontAlgn="auto" hangingPunct="1">
              <a:lnSpc>
                <a:spcPct val="120000"/>
              </a:lnSpc>
              <a:spcAft>
                <a:spcPts val="0"/>
              </a:spcAft>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Gene therapy</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基因治疗</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eaLnBrk="1" fontAlgn="auto" hangingPunct="1">
              <a:lnSpc>
                <a:spcPct val="120000"/>
              </a:lnSpc>
              <a:spcAft>
                <a:spcPts val="0"/>
              </a:spcAft>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Drug development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药物研发</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eaLnBrk="1" fontAlgn="auto" hangingPunct="1">
              <a:lnSpc>
                <a:spcPct val="120000"/>
              </a:lnSpc>
              <a:spcAft>
                <a:spcPts val="0"/>
              </a:spcAft>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Microbial genome applications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微生物基因组应用</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eaLnBrk="1" fontAlgn="auto" hangingPunct="1">
              <a:lnSpc>
                <a:spcPct val="120000"/>
              </a:lnSpc>
              <a:spcAft>
                <a:spcPts val="0"/>
              </a:spcAft>
              <a:defRPr/>
            </a:pPr>
            <a:r>
              <a:rPr lang="en-US" altLang="zh-CN" dirty="0">
                <a:latin typeface="Times New Roman" panose="02020603050405020304" pitchFamily="18" charset="0"/>
                <a:ea typeface="宋体" panose="02010600030101010101" pitchFamily="2" charset="-122"/>
                <a:cs typeface="Times New Roman" panose="02020603050405020304" pitchFamily="18" charset="0"/>
              </a:rPr>
              <a:t>Waste cleanup,</a:t>
            </a:r>
            <a:r>
              <a:rPr lang="zh-CN" altLang="en-US"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Times New Roman" panose="02020603050405020304" pitchFamily="18" charset="0"/>
              </a:rPr>
              <a:t>Climate change Studies, Alternative energy sources, Biotechnology, Antibiotic resistance, Forensic analysis of microbes</a:t>
            </a:r>
            <a:r>
              <a:rPr lang="zh-CN" altLang="en-US" dirty="0">
                <a:latin typeface="Times New Roman" panose="02020603050405020304" pitchFamily="18" charset="0"/>
                <a:ea typeface="宋体" panose="02010600030101010101" pitchFamily="2" charset="-122"/>
                <a:cs typeface="Times New Roman" panose="02020603050405020304" pitchFamily="18" charset="0"/>
              </a:rPr>
              <a:t> 法医检定</a:t>
            </a:r>
            <a:r>
              <a:rPr lang="en-US" altLang="zh-CN" dirty="0">
                <a:latin typeface="Times New Roman" panose="02020603050405020304" pitchFamily="18" charset="0"/>
                <a:ea typeface="宋体" panose="02010600030101010101" pitchFamily="2" charset="-122"/>
                <a:cs typeface="Times New Roman" panose="02020603050405020304" pitchFamily="18" charset="0"/>
              </a:rPr>
              <a:t>, The reality of bioweapon creation</a:t>
            </a:r>
          </a:p>
          <a:p>
            <a:pPr eaLnBrk="1" fontAlgn="auto" hangingPunct="1">
              <a:lnSpc>
                <a:spcPct val="120000"/>
              </a:lnSpc>
              <a:spcAft>
                <a:spcPts val="0"/>
              </a:spcAft>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Evolutionary studies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进化研究</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eaLnBrk="1" fontAlgn="auto" hangingPunct="1">
              <a:lnSpc>
                <a:spcPct val="120000"/>
              </a:lnSpc>
              <a:spcAft>
                <a:spcPts val="0"/>
              </a:spcAft>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Crop improvement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作物改良</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eaLnBrk="1" fontAlgn="auto" hangingPunct="1">
              <a:lnSpc>
                <a:spcPct val="120000"/>
              </a:lnSpc>
              <a:spcAft>
                <a:spcPts val="0"/>
              </a:spcAft>
              <a:defRPr/>
            </a:pPr>
            <a:r>
              <a:rPr lang="en-US" altLang="zh-CN" dirty="0">
                <a:latin typeface="Times New Roman" panose="02020603050405020304" pitchFamily="18" charset="0"/>
                <a:ea typeface="宋体" panose="02010600030101010101" pitchFamily="2" charset="-122"/>
                <a:cs typeface="Times New Roman" panose="02020603050405020304" pitchFamily="18" charset="0"/>
              </a:rPr>
              <a:t>Insect resistance,</a:t>
            </a:r>
            <a:r>
              <a:rPr lang="zh-CN" altLang="en-US"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Times New Roman" panose="02020603050405020304" pitchFamily="18" charset="0"/>
              </a:rPr>
              <a:t>Improve nutritional quality, Development of Drought resistance varieties</a:t>
            </a:r>
          </a:p>
          <a:p>
            <a:pPr eaLnBrk="1" fontAlgn="auto" hangingPunct="1">
              <a:lnSpc>
                <a:spcPct val="120000"/>
              </a:lnSpc>
              <a:spcAft>
                <a:spcPts val="0"/>
              </a:spcAft>
              <a:defRPr/>
            </a:pP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Vetinary</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Science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兽医科学</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eaLnBrk="1" fontAlgn="auto" hangingPunct="1">
              <a:lnSpc>
                <a:spcPct val="120000"/>
              </a:lnSpc>
              <a:spcAft>
                <a:spcPts val="0"/>
              </a:spcAft>
              <a:defRP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Comparative Studies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比较研究</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矩形 1">
            <a:extLst>
              <a:ext uri="{FF2B5EF4-FFF2-40B4-BE49-F238E27FC236}">
                <a16:creationId xmlns:a16="http://schemas.microsoft.com/office/drawing/2014/main" id="{460D1755-767E-4409-9A43-B63F6DBF0BA1}"/>
              </a:ext>
            </a:extLst>
          </p:cNvPr>
          <p:cNvSpPr>
            <a:spLocks noChangeArrowheads="1"/>
          </p:cNvSpPr>
          <p:nvPr/>
        </p:nvSpPr>
        <p:spPr bwMode="auto">
          <a:xfrm>
            <a:off x="3090061" y="1707779"/>
            <a:ext cx="4711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r>
              <a:rPr lang="en-US" altLang="zh-CN" dirty="0">
                <a:solidFill>
                  <a:srgbClr val="FF0000"/>
                </a:solidFill>
                <a:latin typeface="宋体" panose="02010600030101010101" pitchFamily="2" charset="-122"/>
              </a:rPr>
              <a:t>•</a:t>
            </a:r>
            <a:r>
              <a:rPr lang="zh-CN" altLang="en-US" dirty="0">
                <a:solidFill>
                  <a:srgbClr val="FF0000"/>
                </a:solidFill>
                <a:latin typeface="宋体" panose="02010600030101010101" pitchFamily="2" charset="-122"/>
              </a:rPr>
              <a:t>创新认知生物系统，破译生命信息</a:t>
            </a:r>
          </a:p>
          <a:p>
            <a:pPr eaLnBrk="1" hangingPunct="1"/>
            <a:r>
              <a:rPr lang="en-US" altLang="zh-CN" dirty="0">
                <a:solidFill>
                  <a:srgbClr val="FF0000"/>
                </a:solidFill>
                <a:latin typeface="宋体" panose="02010600030101010101" pitchFamily="2" charset="-122"/>
              </a:rPr>
              <a:t>•</a:t>
            </a:r>
            <a:r>
              <a:rPr lang="zh-CN" altLang="en-US" dirty="0">
                <a:solidFill>
                  <a:srgbClr val="FF0000"/>
                </a:solidFill>
                <a:latin typeface="宋体" panose="02010600030101010101" pitchFamily="2" charset="-122"/>
              </a:rPr>
              <a:t>改变生物学的研究方式，指导服务实验科学 </a:t>
            </a:r>
            <a:endParaRPr lang="en-US" altLang="zh-CN" dirty="0">
              <a:solidFill>
                <a:srgbClr val="FF0000"/>
              </a:solidFill>
              <a:latin typeface="宋体" panose="02010600030101010101" pitchFamily="2" charset="-122"/>
            </a:endParaRPr>
          </a:p>
          <a:p>
            <a:pPr eaLnBrk="1" hangingPunct="1"/>
            <a:r>
              <a:rPr lang="en-US" altLang="zh-CN" dirty="0">
                <a:solidFill>
                  <a:srgbClr val="FF0000"/>
                </a:solidFill>
                <a:latin typeface="宋体" panose="02010600030101010101" pitchFamily="2" charset="-122"/>
              </a:rPr>
              <a:t>•</a:t>
            </a:r>
            <a:r>
              <a:rPr lang="zh-CN" altLang="en-US" dirty="0">
                <a:solidFill>
                  <a:srgbClr val="FF0000"/>
                </a:solidFill>
                <a:latin typeface="宋体" panose="02010600030101010101" pitchFamily="2" charset="-122"/>
              </a:rPr>
              <a:t>促进农林、医药学等及相关产业发展</a:t>
            </a:r>
            <a:endParaRPr lang="zh-CN" altLang="en-US" dirty="0">
              <a:solidFill>
                <a:srgbClr val="000000"/>
              </a:solidFill>
              <a:latin typeface="宋体" panose="02010600030101010101" pitchFamily="2" charset="-122"/>
            </a:endParaRPr>
          </a:p>
        </p:txBody>
      </p:sp>
    </p:spTree>
    <p:extLst>
      <p:ext uri="{BB962C8B-B14F-4D97-AF65-F5344CB8AC3E}">
        <p14:creationId xmlns:p14="http://schemas.microsoft.com/office/powerpoint/2010/main" val="3269258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en-US" altLang="zh-CN" sz="2400" dirty="0">
                <a:latin typeface="华文楷体" panose="02010600040101010101" pitchFamily="2" charset="-122"/>
                <a:ea typeface="华文楷体" panose="02010600040101010101" pitchFamily="2" charset="-122"/>
              </a:rPr>
              <a:t>Potential Biotech Industries</a:t>
            </a:r>
            <a:endParaRPr lang="zh-CN" altLang="en-US"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第四节：生物信息学的主要应用</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305101" y="6492875"/>
            <a:ext cx="662730" cy="365125"/>
          </a:xfrm>
        </p:spPr>
        <p:txBody>
          <a:bodyPr/>
          <a:lstStyle/>
          <a:p>
            <a:pPr algn="ctr"/>
            <a:fld id="{7A9B8ABA-E741-4B5A-BC12-4FB7471CFE15}" type="slidenum">
              <a:rPr lang="zh-CN" altLang="en-US" smtClean="0"/>
              <a:pPr algn="ctr"/>
              <a:t>31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3" name="Oval 3">
            <a:extLst>
              <a:ext uri="{FF2B5EF4-FFF2-40B4-BE49-F238E27FC236}">
                <a16:creationId xmlns:a16="http://schemas.microsoft.com/office/drawing/2014/main" id="{5951A88E-8E14-4337-B712-A7472D7B3C70}"/>
              </a:ext>
            </a:extLst>
          </p:cNvPr>
          <p:cNvSpPr>
            <a:spLocks noChangeArrowheads="1"/>
          </p:cNvSpPr>
          <p:nvPr/>
        </p:nvSpPr>
        <p:spPr bwMode="auto">
          <a:xfrm>
            <a:off x="406400" y="2916238"/>
            <a:ext cx="4064000" cy="1676400"/>
          </a:xfrm>
          <a:prstGeom prst="ellipse">
            <a:avLst/>
          </a:prstGeom>
          <a:noFill/>
          <a:ln w="9525">
            <a:solidFill>
              <a:srgbClr val="CC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eaLnBrk="1" hangingPunct="1">
              <a:spcBef>
                <a:spcPct val="0"/>
              </a:spcBef>
              <a:buClrTx/>
              <a:buFontTx/>
              <a:buNone/>
            </a:pPr>
            <a:r>
              <a:rPr lang="en-US" altLang="zh-TW" sz="2200" b="1">
                <a:solidFill>
                  <a:srgbClr val="CC00CC"/>
                </a:solidFill>
                <a:latin typeface="Times New Roman" panose="02020603050405020304" pitchFamily="18" charset="0"/>
                <a:ea typeface="sөũ"/>
                <a:cs typeface="sөũ"/>
              </a:rPr>
              <a:t>Biomedical</a:t>
            </a:r>
            <a:endParaRPr lang="en-US" altLang="zh-TW" sz="1800">
              <a:latin typeface="Arial" panose="020B0604020202020204" pitchFamily="34" charset="0"/>
            </a:endParaRPr>
          </a:p>
        </p:txBody>
      </p:sp>
      <p:sp>
        <p:nvSpPr>
          <p:cNvPr id="14" name="Oval 4">
            <a:extLst>
              <a:ext uri="{FF2B5EF4-FFF2-40B4-BE49-F238E27FC236}">
                <a16:creationId xmlns:a16="http://schemas.microsoft.com/office/drawing/2014/main" id="{084A2603-5519-4824-8ACA-003A433F3FE7}"/>
              </a:ext>
            </a:extLst>
          </p:cNvPr>
          <p:cNvSpPr>
            <a:spLocks noChangeArrowheads="1"/>
          </p:cNvSpPr>
          <p:nvPr/>
        </p:nvSpPr>
        <p:spPr bwMode="auto">
          <a:xfrm>
            <a:off x="1231900" y="1773238"/>
            <a:ext cx="2509838" cy="1295400"/>
          </a:xfrm>
          <a:prstGeom prst="ellipse">
            <a:avLst/>
          </a:prstGeom>
          <a:noFill/>
          <a:ln w="952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eaLnBrk="1" hangingPunct="1">
              <a:spcBef>
                <a:spcPct val="0"/>
              </a:spcBef>
              <a:buClrTx/>
              <a:buFontTx/>
              <a:buNone/>
            </a:pPr>
            <a:r>
              <a:rPr lang="en-US" altLang="zh-TW" sz="2200" b="1">
                <a:solidFill>
                  <a:srgbClr val="0033CC"/>
                </a:solidFill>
                <a:latin typeface="Times New Roman" panose="02020603050405020304" pitchFamily="18" charset="0"/>
                <a:ea typeface="sөũ"/>
                <a:cs typeface="sөũ"/>
              </a:rPr>
              <a:t>Biofood-products</a:t>
            </a:r>
            <a:endParaRPr lang="en-US" altLang="zh-TW" sz="1800">
              <a:latin typeface="Arial" panose="020B0604020202020204" pitchFamily="34" charset="0"/>
            </a:endParaRPr>
          </a:p>
        </p:txBody>
      </p:sp>
      <p:sp>
        <p:nvSpPr>
          <p:cNvPr id="15" name="Oval 5">
            <a:extLst>
              <a:ext uri="{FF2B5EF4-FFF2-40B4-BE49-F238E27FC236}">
                <a16:creationId xmlns:a16="http://schemas.microsoft.com/office/drawing/2014/main" id="{1F4F5DC3-041A-4CF2-AD35-653EDE380320}"/>
              </a:ext>
            </a:extLst>
          </p:cNvPr>
          <p:cNvSpPr>
            <a:spLocks noChangeArrowheads="1"/>
          </p:cNvSpPr>
          <p:nvPr/>
        </p:nvSpPr>
        <p:spPr bwMode="auto">
          <a:xfrm>
            <a:off x="2222500" y="4287838"/>
            <a:ext cx="2724150" cy="1219200"/>
          </a:xfrm>
          <a:prstGeom prst="ellipse">
            <a:avLst/>
          </a:prstGeom>
          <a:noFill/>
          <a:ln w="9525">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eaLnBrk="1" hangingPunct="1">
              <a:spcBef>
                <a:spcPct val="0"/>
              </a:spcBef>
              <a:buClrTx/>
              <a:buFontTx/>
              <a:buNone/>
            </a:pPr>
            <a:r>
              <a:rPr lang="en-US" altLang="zh-TW" sz="2200" b="1">
                <a:solidFill>
                  <a:srgbClr val="996633"/>
                </a:solidFill>
                <a:latin typeface="Times New Roman" panose="02020603050405020304" pitchFamily="18" charset="0"/>
                <a:ea typeface="sөũ"/>
                <a:cs typeface="sөũ"/>
              </a:rPr>
              <a:t>Biomaterial</a:t>
            </a:r>
            <a:endParaRPr lang="en-US" altLang="zh-TW" sz="1800">
              <a:latin typeface="Arial" panose="020B0604020202020204" pitchFamily="34" charset="0"/>
            </a:endParaRPr>
          </a:p>
        </p:txBody>
      </p:sp>
      <p:sp>
        <p:nvSpPr>
          <p:cNvPr id="16" name="Oval 6">
            <a:extLst>
              <a:ext uri="{FF2B5EF4-FFF2-40B4-BE49-F238E27FC236}">
                <a16:creationId xmlns:a16="http://schemas.microsoft.com/office/drawing/2014/main" id="{F1C8BA36-1CBE-4670-8FC5-2F719B1E5C16}"/>
              </a:ext>
            </a:extLst>
          </p:cNvPr>
          <p:cNvSpPr>
            <a:spLocks noChangeArrowheads="1"/>
          </p:cNvSpPr>
          <p:nvPr/>
        </p:nvSpPr>
        <p:spPr bwMode="auto">
          <a:xfrm>
            <a:off x="3295650" y="2154238"/>
            <a:ext cx="2806700" cy="1577975"/>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eaLnBrk="1" hangingPunct="1">
              <a:spcBef>
                <a:spcPct val="0"/>
              </a:spcBef>
              <a:buClrTx/>
              <a:buFontTx/>
              <a:buNone/>
            </a:pPr>
            <a:r>
              <a:rPr lang="en-US" altLang="zh-TW" sz="2200" b="1">
                <a:solidFill>
                  <a:srgbClr val="FF3300"/>
                </a:solidFill>
                <a:latin typeface="Times New Roman" panose="02020603050405020304" pitchFamily="18" charset="0"/>
                <a:ea typeface="sөũ"/>
                <a:cs typeface="sөũ"/>
              </a:rPr>
              <a:t>Bioagriculture</a:t>
            </a:r>
            <a:endParaRPr lang="en-US" altLang="zh-TW" sz="1800">
              <a:latin typeface="Arial" panose="020B0604020202020204" pitchFamily="34" charset="0"/>
            </a:endParaRPr>
          </a:p>
        </p:txBody>
      </p:sp>
      <p:sp>
        <p:nvSpPr>
          <p:cNvPr id="17" name="Oval 7">
            <a:extLst>
              <a:ext uri="{FF2B5EF4-FFF2-40B4-BE49-F238E27FC236}">
                <a16:creationId xmlns:a16="http://schemas.microsoft.com/office/drawing/2014/main" id="{52E097CD-B2D5-42B8-BC80-0B077F90CE46}"/>
              </a:ext>
            </a:extLst>
          </p:cNvPr>
          <p:cNvSpPr>
            <a:spLocks noChangeArrowheads="1"/>
          </p:cNvSpPr>
          <p:nvPr/>
        </p:nvSpPr>
        <p:spPr bwMode="auto">
          <a:xfrm>
            <a:off x="4038600" y="3373438"/>
            <a:ext cx="2476500" cy="1219200"/>
          </a:xfrm>
          <a:prstGeom prst="ellipse">
            <a:avLst/>
          </a:prstGeom>
          <a:noFill/>
          <a:ln w="9525">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eaLnBrk="1" hangingPunct="1">
              <a:spcBef>
                <a:spcPct val="0"/>
              </a:spcBef>
              <a:buClrTx/>
              <a:buFontTx/>
              <a:buNone/>
            </a:pPr>
            <a:r>
              <a:rPr lang="en-US" altLang="zh-TW" sz="2200" b="1">
                <a:solidFill>
                  <a:srgbClr val="339933"/>
                </a:solidFill>
                <a:latin typeface="Times New Roman" panose="02020603050405020304" pitchFamily="18" charset="0"/>
                <a:ea typeface="sөũ"/>
                <a:cs typeface="sөũ"/>
              </a:rPr>
              <a:t>Bioresurces</a:t>
            </a:r>
            <a:endParaRPr lang="en-US" altLang="zh-TW" sz="1800">
              <a:latin typeface="Arial" panose="020B0604020202020204" pitchFamily="34" charset="0"/>
            </a:endParaRPr>
          </a:p>
        </p:txBody>
      </p:sp>
      <p:sp>
        <p:nvSpPr>
          <p:cNvPr id="18" name="Oval 8">
            <a:extLst>
              <a:ext uri="{FF2B5EF4-FFF2-40B4-BE49-F238E27FC236}">
                <a16:creationId xmlns:a16="http://schemas.microsoft.com/office/drawing/2014/main" id="{39002D93-1444-4A88-B771-E3EC1D5B2B06}"/>
              </a:ext>
            </a:extLst>
          </p:cNvPr>
          <p:cNvSpPr>
            <a:spLocks noChangeArrowheads="1"/>
          </p:cNvSpPr>
          <p:nvPr/>
        </p:nvSpPr>
        <p:spPr bwMode="auto">
          <a:xfrm>
            <a:off x="5854700" y="2459038"/>
            <a:ext cx="2894013" cy="11811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eaLnBrk="1" hangingPunct="1">
              <a:spcBef>
                <a:spcPct val="0"/>
              </a:spcBef>
              <a:buClrTx/>
              <a:buFontTx/>
              <a:buNone/>
            </a:pPr>
            <a:r>
              <a:rPr lang="en-US" altLang="zh-TW" sz="2200" b="1">
                <a:solidFill>
                  <a:srgbClr val="0000FF"/>
                </a:solidFill>
                <a:latin typeface="Times New Roman" panose="02020603050405020304" pitchFamily="18" charset="0"/>
                <a:ea typeface="sөũ"/>
                <a:cs typeface="sөũ"/>
              </a:rPr>
              <a:t>Bioenvironmental</a:t>
            </a:r>
            <a:endParaRPr lang="en-US" altLang="zh-TW" sz="1800">
              <a:latin typeface="Arial" panose="020B0604020202020204" pitchFamily="34" charset="0"/>
            </a:endParaRPr>
          </a:p>
        </p:txBody>
      </p:sp>
      <p:sp>
        <p:nvSpPr>
          <p:cNvPr id="19" name="Oval 9">
            <a:extLst>
              <a:ext uri="{FF2B5EF4-FFF2-40B4-BE49-F238E27FC236}">
                <a16:creationId xmlns:a16="http://schemas.microsoft.com/office/drawing/2014/main" id="{5B28E583-C8F3-4A5E-8BDA-90904476A99F}"/>
              </a:ext>
            </a:extLst>
          </p:cNvPr>
          <p:cNvSpPr>
            <a:spLocks noChangeArrowheads="1"/>
          </p:cNvSpPr>
          <p:nvPr/>
        </p:nvSpPr>
        <p:spPr bwMode="auto">
          <a:xfrm>
            <a:off x="6184900" y="3525838"/>
            <a:ext cx="2476500" cy="121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eaLnBrk="1" hangingPunct="1">
              <a:spcBef>
                <a:spcPct val="0"/>
              </a:spcBef>
              <a:buClrTx/>
              <a:buFontTx/>
              <a:buNone/>
            </a:pPr>
            <a:r>
              <a:rPr lang="en-US" altLang="zh-TW" sz="2200" b="1">
                <a:solidFill>
                  <a:srgbClr val="000000"/>
                </a:solidFill>
                <a:latin typeface="Times New Roman" panose="02020603050405020304" pitchFamily="18" charset="0"/>
                <a:ea typeface="sөũ"/>
                <a:cs typeface="sөũ"/>
              </a:rPr>
              <a:t>Bioelectronics</a:t>
            </a:r>
            <a:endParaRPr lang="en-US" altLang="zh-TW" sz="1800">
              <a:latin typeface="Arial" panose="020B0604020202020204" pitchFamily="34" charset="0"/>
            </a:endParaRPr>
          </a:p>
        </p:txBody>
      </p:sp>
      <p:sp>
        <p:nvSpPr>
          <p:cNvPr id="22" name="Oval 10">
            <a:extLst>
              <a:ext uri="{FF2B5EF4-FFF2-40B4-BE49-F238E27FC236}">
                <a16:creationId xmlns:a16="http://schemas.microsoft.com/office/drawing/2014/main" id="{75214629-43FF-47E4-9CDC-18214E85EE90}"/>
              </a:ext>
            </a:extLst>
          </p:cNvPr>
          <p:cNvSpPr>
            <a:spLocks noChangeArrowheads="1"/>
          </p:cNvSpPr>
          <p:nvPr/>
        </p:nvSpPr>
        <p:spPr bwMode="auto">
          <a:xfrm>
            <a:off x="4699000" y="4440238"/>
            <a:ext cx="2641600" cy="1295400"/>
          </a:xfrm>
          <a:prstGeom prst="ellipse">
            <a:avLst/>
          </a:prstGeom>
          <a:noFill/>
          <a:ln w="9525">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gn="ctr" eaLnBrk="1" hangingPunct="1">
              <a:spcBef>
                <a:spcPct val="0"/>
              </a:spcBef>
              <a:buClrTx/>
              <a:buFontTx/>
              <a:buNone/>
            </a:pPr>
            <a:r>
              <a:rPr lang="en-US" altLang="zh-TW" sz="2200" b="1">
                <a:solidFill>
                  <a:srgbClr val="FF6600"/>
                </a:solidFill>
                <a:latin typeface="Times New Roman" panose="02020603050405020304" pitchFamily="18" charset="0"/>
                <a:ea typeface="sөũ"/>
                <a:cs typeface="sөũ"/>
              </a:rPr>
              <a:t>Bioindustrial Process</a:t>
            </a:r>
            <a:endParaRPr lang="en-US" altLang="zh-TW" sz="1800">
              <a:latin typeface="Arial" panose="020B0604020202020204" pitchFamily="34" charset="0"/>
            </a:endParaRPr>
          </a:p>
        </p:txBody>
      </p:sp>
    </p:spTree>
    <p:extLst>
      <p:ext uri="{BB962C8B-B14F-4D97-AF65-F5344CB8AC3E}">
        <p14:creationId xmlns:p14="http://schemas.microsoft.com/office/powerpoint/2010/main" val="435681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生物信息学计算机基础</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第四节：生物信息学的主要应用</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31604" y="6492875"/>
            <a:ext cx="436227" cy="365125"/>
          </a:xfrm>
        </p:spPr>
        <p:txBody>
          <a:bodyPr/>
          <a:lstStyle/>
          <a:p>
            <a:pPr algn="ctr"/>
            <a:fld id="{7A9B8ABA-E741-4B5A-BC12-4FB7471CFE15}" type="slidenum">
              <a:rPr lang="zh-CN" altLang="en-US" smtClean="0"/>
              <a:pPr algn="ctr"/>
              <a:t>32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34" name="图片 8">
            <a:extLst>
              <a:ext uri="{FF2B5EF4-FFF2-40B4-BE49-F238E27FC236}">
                <a16:creationId xmlns:a16="http://schemas.microsoft.com/office/drawing/2014/main" id="{2D5D3C6B-AF98-41EF-BE4F-2B19D284C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420" y="4899295"/>
            <a:ext cx="1196979" cy="119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9">
            <a:extLst>
              <a:ext uri="{FF2B5EF4-FFF2-40B4-BE49-F238E27FC236}">
                <a16:creationId xmlns:a16="http://schemas.microsoft.com/office/drawing/2014/main" id="{1ECBED52-216F-4B4A-BEC4-766C533B04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6770" y="4866948"/>
            <a:ext cx="1677023" cy="131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
            <a:extLst>
              <a:ext uri="{FF2B5EF4-FFF2-40B4-BE49-F238E27FC236}">
                <a16:creationId xmlns:a16="http://schemas.microsoft.com/office/drawing/2014/main" id="{15625E23-6DA4-424D-9537-1F0BDC42D6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558" y="5052426"/>
            <a:ext cx="1771026" cy="7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图片 10">
            <a:extLst>
              <a:ext uri="{FF2B5EF4-FFF2-40B4-BE49-F238E27FC236}">
                <a16:creationId xmlns:a16="http://schemas.microsoft.com/office/drawing/2014/main" id="{A3684EA6-1D8C-4908-AFE6-D9F3BA276D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899" y="1413892"/>
            <a:ext cx="2222243" cy="10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1">
            <a:extLst>
              <a:ext uri="{FF2B5EF4-FFF2-40B4-BE49-F238E27FC236}">
                <a16:creationId xmlns:a16="http://schemas.microsoft.com/office/drawing/2014/main" id="{0AC64A70-BD27-4ED1-853B-C2E0E34ABD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0688" y="3125535"/>
            <a:ext cx="2574444" cy="14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a:extLst>
              <a:ext uri="{FF2B5EF4-FFF2-40B4-BE49-F238E27FC236}">
                <a16:creationId xmlns:a16="http://schemas.microsoft.com/office/drawing/2014/main" id="{CB30BE62-715F-43B2-9C3C-1172D51859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2628" y="3071322"/>
            <a:ext cx="1505309" cy="1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14">
            <a:extLst>
              <a:ext uri="{FF2B5EF4-FFF2-40B4-BE49-F238E27FC236}">
                <a16:creationId xmlns:a16="http://schemas.microsoft.com/office/drawing/2014/main" id="{4FB0A6AA-013D-42AE-A544-BD59C96FB0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87875" y="1380549"/>
            <a:ext cx="1880070" cy="131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文本框 15">
            <a:extLst>
              <a:ext uri="{FF2B5EF4-FFF2-40B4-BE49-F238E27FC236}">
                <a16:creationId xmlns:a16="http://schemas.microsoft.com/office/drawing/2014/main" id="{07C548BC-8867-420A-9FBE-BEA5B5B1C5E5}"/>
              </a:ext>
            </a:extLst>
          </p:cNvPr>
          <p:cNvSpPr txBox="1">
            <a:spLocks noChangeArrowheads="1"/>
          </p:cNvSpPr>
          <p:nvPr/>
        </p:nvSpPr>
        <p:spPr bwMode="auto">
          <a:xfrm>
            <a:off x="3487876" y="2347443"/>
            <a:ext cx="18800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r>
              <a:rPr lang="en-US" altLang="zh-CN" dirty="0">
                <a:latin typeface="Calibri" panose="020F0502020204030204" pitchFamily="34" charset="0"/>
              </a:rPr>
              <a:t>Windows      Linux</a:t>
            </a:r>
            <a:endParaRPr lang="zh-CN" altLang="en-US" dirty="0">
              <a:latin typeface="Calibri" panose="020F0502020204030204" pitchFamily="34" charset="0"/>
            </a:endParaRPr>
          </a:p>
        </p:txBody>
      </p:sp>
      <p:pic>
        <p:nvPicPr>
          <p:cNvPr id="42" name="图片 16">
            <a:extLst>
              <a:ext uri="{FF2B5EF4-FFF2-40B4-BE49-F238E27FC236}">
                <a16:creationId xmlns:a16="http://schemas.microsoft.com/office/drawing/2014/main" id="{5CD51EA3-ADA0-4489-99DD-DCA2F320D2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401" y="2966038"/>
            <a:ext cx="1609340" cy="160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17">
            <a:extLst>
              <a:ext uri="{FF2B5EF4-FFF2-40B4-BE49-F238E27FC236}">
                <a16:creationId xmlns:a16="http://schemas.microsoft.com/office/drawing/2014/main" id="{8871AF5F-9A18-4E31-93A5-EBAAFE02290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0624" y="1421959"/>
            <a:ext cx="1564219" cy="104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233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6437241" cy="515056"/>
          </a:xfrm>
        </p:spPr>
        <p:txBody>
          <a:bodyPr>
            <a:noAutofit/>
          </a:bodyPr>
          <a:lstStyle/>
          <a:p>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10 Useful Bioinformatics Skills to Have</a:t>
            </a:r>
            <a:endParaRPr lang="zh-CN" altLang="en-US" sz="24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第五节：如何走进生物信息学的大门</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72500" y="6492875"/>
            <a:ext cx="395331" cy="365125"/>
          </a:xfrm>
        </p:spPr>
        <p:txBody>
          <a:bodyPr/>
          <a:lstStyle/>
          <a:p>
            <a:pPr algn="ctr"/>
            <a:fld id="{7A9B8ABA-E741-4B5A-BC12-4FB7471CFE15}" type="slidenum">
              <a:rPr lang="zh-CN" altLang="en-US" smtClean="0"/>
              <a:pPr algn="ctr"/>
              <a:t>33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 name="矩形 1">
            <a:extLst>
              <a:ext uri="{FF2B5EF4-FFF2-40B4-BE49-F238E27FC236}">
                <a16:creationId xmlns:a16="http://schemas.microsoft.com/office/drawing/2014/main" id="{89697A4F-1A04-4B67-879E-4BEE3395D1EA}"/>
              </a:ext>
            </a:extLst>
          </p:cNvPr>
          <p:cNvSpPr/>
          <p:nvPr/>
        </p:nvSpPr>
        <p:spPr>
          <a:xfrm>
            <a:off x="444055" y="1297550"/>
            <a:ext cx="7905749" cy="1295868"/>
          </a:xfrm>
          <a:prstGeom prst="rect">
            <a:avLst/>
          </a:prstGeom>
        </p:spPr>
        <p:txBody>
          <a:bodyPr wrap="square">
            <a:spAutoFit/>
          </a:bodyPr>
          <a:lstStyle/>
          <a:p>
            <a:pPr marL="71438" indent="-342900" algn="just">
              <a:lnSpc>
                <a:spcPct val="150000"/>
              </a:lnSpc>
              <a:spcAft>
                <a:spcPts val="1200"/>
              </a:spcAft>
              <a:buClr>
                <a:srgbClr val="C00000"/>
              </a:buClr>
              <a:buFont typeface="Wingdings" panose="05000000000000000000" pitchFamily="2" charset="2"/>
              <a:buChar char="p"/>
            </a:pPr>
            <a:r>
              <a:rPr lang="en-US" altLang="zh-CN" dirty="0"/>
              <a:t>Bioinformatics is a highly specialized, technical field. You need a background in both biology and in information management, as well as specialized skills specific to the field of bioinformatics. Here are ten of those skills that it’s good to have.</a:t>
            </a:r>
          </a:p>
        </p:txBody>
      </p:sp>
      <p:sp>
        <p:nvSpPr>
          <p:cNvPr id="10" name="内容占位符 2">
            <a:extLst>
              <a:ext uri="{FF2B5EF4-FFF2-40B4-BE49-F238E27FC236}">
                <a16:creationId xmlns:a16="http://schemas.microsoft.com/office/drawing/2014/main" id="{A7DA2695-D82B-4327-8926-F87FC3FFE973}"/>
              </a:ext>
            </a:extLst>
          </p:cNvPr>
          <p:cNvSpPr txBox="1">
            <a:spLocks noChangeArrowheads="1"/>
          </p:cNvSpPr>
          <p:nvPr/>
        </p:nvSpPr>
        <p:spPr>
          <a:xfrm>
            <a:off x="571500" y="2730644"/>
            <a:ext cx="8001000" cy="3398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2888" indent="-514350">
              <a:spcBef>
                <a:spcPct val="0"/>
              </a:spcBef>
              <a:buFont typeface="Wingdings" panose="05000000000000000000" pitchFamily="2" charset="2"/>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Good communications skills </a:t>
            </a:r>
          </a:p>
          <a:p>
            <a:pPr marL="242888" indent="-514350">
              <a:spcBef>
                <a:spcPct val="0"/>
              </a:spcBef>
              <a:buFont typeface="Wingdings" panose="05000000000000000000" pitchFamily="2" charset="2"/>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Good teamwork skills</a:t>
            </a:r>
          </a:p>
          <a:p>
            <a:pPr marL="242888" indent="-514350">
              <a:spcBef>
                <a:spcPct val="0"/>
              </a:spcBef>
              <a:buFont typeface="Wingdings" panose="05000000000000000000" pitchFamily="2" charset="2"/>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The ability to multitask</a:t>
            </a:r>
          </a:p>
          <a:p>
            <a:pPr marL="242888" indent="-514350">
              <a:spcBef>
                <a:spcPct val="0"/>
              </a:spcBef>
              <a:buFont typeface="Wingdings" panose="05000000000000000000" pitchFamily="2" charset="2"/>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Flexibility</a:t>
            </a:r>
          </a:p>
          <a:p>
            <a:pPr marL="242888" indent="-514350">
              <a:spcBef>
                <a:spcPct val="0"/>
              </a:spcBef>
              <a:buFont typeface="Wingdings" panose="05000000000000000000" pitchFamily="2" charset="2"/>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A working knowledge of biology and its applications</a:t>
            </a:r>
          </a:p>
          <a:p>
            <a:pPr marL="242888" indent="-514350">
              <a:spcBef>
                <a:spcPct val="0"/>
              </a:spcBef>
              <a:buFont typeface="Wingdings" panose="05000000000000000000" pitchFamily="2" charset="2"/>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Proficiency in computer languages</a:t>
            </a:r>
          </a:p>
          <a:p>
            <a:pPr marL="242888" indent="-514350">
              <a:spcBef>
                <a:spcPct val="0"/>
              </a:spcBef>
              <a:buFont typeface="Wingdings" panose="05000000000000000000" pitchFamily="2" charset="2"/>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Skill in data mining</a:t>
            </a:r>
          </a:p>
          <a:p>
            <a:pPr marL="242888" indent="-514350">
              <a:spcBef>
                <a:spcPct val="0"/>
              </a:spcBef>
              <a:buFont typeface="Wingdings" panose="05000000000000000000" pitchFamily="2" charset="2"/>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Good data visualization skills</a:t>
            </a:r>
          </a:p>
          <a:p>
            <a:pPr marL="242888" indent="-514350">
              <a:spcBef>
                <a:spcPct val="0"/>
              </a:spcBef>
              <a:buFont typeface="Wingdings" panose="05000000000000000000" pitchFamily="2" charset="2"/>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Experience with bioinformatics tools</a:t>
            </a:r>
          </a:p>
          <a:p>
            <a:pPr marL="242888" indent="-514350">
              <a:spcBef>
                <a:spcPct val="0"/>
              </a:spcBef>
              <a:buFont typeface="Wingdings" panose="05000000000000000000" pitchFamily="2" charset="2"/>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Experience in using bioinformatics resources</a:t>
            </a:r>
          </a:p>
        </p:txBody>
      </p:sp>
    </p:spTree>
    <p:extLst>
      <p:ext uri="{BB962C8B-B14F-4D97-AF65-F5344CB8AC3E}">
        <p14:creationId xmlns:p14="http://schemas.microsoft.com/office/powerpoint/2010/main" val="874858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内容占位符 2">
            <a:extLst>
              <a:ext uri="{FF2B5EF4-FFF2-40B4-BE49-F238E27FC236}">
                <a16:creationId xmlns:a16="http://schemas.microsoft.com/office/drawing/2014/main" id="{EA5E9B6A-C237-E78A-BB78-7236AEDAA001}"/>
              </a:ext>
            </a:extLst>
          </p:cNvPr>
          <p:cNvSpPr>
            <a:spLocks noGrp="1" noChangeArrowheads="1"/>
          </p:cNvSpPr>
          <p:nvPr>
            <p:ph idx="4294967295"/>
          </p:nvPr>
        </p:nvSpPr>
        <p:spPr>
          <a:xfrm>
            <a:off x="627030" y="1578984"/>
            <a:ext cx="7886700" cy="4351338"/>
          </a:xfrm>
        </p:spPr>
        <p:txBody>
          <a:bodyPr>
            <a:normAutofit fontScale="92500" lnSpcReduction="20000"/>
          </a:bodyPr>
          <a:lstStyle/>
          <a:p>
            <a:pPr marL="185738" indent="-457200">
              <a:lnSpc>
                <a:spcPct val="120000"/>
              </a:lnSpc>
              <a:spcBef>
                <a:spcPts val="600"/>
              </a:spcBef>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Programming – the informatics part</a:t>
            </a:r>
          </a:p>
          <a:p>
            <a:pPr marL="185738" indent="-457200">
              <a:lnSpc>
                <a:spcPct val="120000"/>
              </a:lnSpc>
              <a:spcBef>
                <a:spcPts val="600"/>
              </a:spcBef>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Molecular biology knowledge – the bio part</a:t>
            </a:r>
          </a:p>
          <a:p>
            <a:pPr marL="185738" indent="-457200">
              <a:lnSpc>
                <a:spcPct val="120000"/>
              </a:lnSpc>
              <a:spcBef>
                <a:spcPts val="600"/>
              </a:spcBef>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Statistics – what is the data whispering about?</a:t>
            </a:r>
          </a:p>
          <a:p>
            <a:pPr marL="185738" indent="-457200">
              <a:lnSpc>
                <a:spcPct val="120000"/>
              </a:lnSpc>
              <a:spcBef>
                <a:spcPts val="600"/>
              </a:spcBef>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Database skills – keep your data tidy</a:t>
            </a:r>
          </a:p>
          <a:p>
            <a:pPr marL="185738" indent="-457200">
              <a:lnSpc>
                <a:spcPct val="120000"/>
              </a:lnSpc>
              <a:spcBef>
                <a:spcPts val="600"/>
              </a:spcBef>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Algorithms – what turns bioinformatician into magician</a:t>
            </a:r>
          </a:p>
          <a:p>
            <a:pPr marL="185738" indent="-457200">
              <a:lnSpc>
                <a:spcPct val="120000"/>
              </a:lnSpc>
              <a:spcBef>
                <a:spcPts val="600"/>
              </a:spcBef>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Linux – bioinformatician’s secret</a:t>
            </a:r>
          </a:p>
          <a:p>
            <a:pPr marL="185738" indent="-457200">
              <a:lnSpc>
                <a:spcPct val="120000"/>
              </a:lnSpc>
              <a:spcBef>
                <a:spcPts val="600"/>
              </a:spcBef>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Teamwork makes the dream work</a:t>
            </a:r>
          </a:p>
          <a:p>
            <a:pPr marL="185738" indent="-457200">
              <a:lnSpc>
                <a:spcPct val="120000"/>
              </a:lnSpc>
              <a:spcBef>
                <a:spcPts val="600"/>
              </a:spcBef>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Time-management – don’t let your ideas die</a:t>
            </a:r>
          </a:p>
          <a:p>
            <a:pPr marL="185738" indent="-457200">
              <a:lnSpc>
                <a:spcPct val="120000"/>
              </a:lnSpc>
              <a:spcBef>
                <a:spcPts val="600"/>
              </a:spcBef>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Self-study – never ending story</a:t>
            </a:r>
          </a:p>
          <a:p>
            <a:pPr marL="185738" indent="-457200">
              <a:lnSpc>
                <a:spcPct val="120000"/>
              </a:lnSpc>
              <a:spcBef>
                <a:spcPts val="600"/>
              </a:spcBef>
              <a:buFont typeface="+mj-lt"/>
              <a:buAutoNum type="arabicPeriod"/>
            </a:pPr>
            <a:r>
              <a:rPr lang="en-US" altLang="zh-CN" sz="2400" dirty="0">
                <a:solidFill>
                  <a:srgbClr val="FF0000"/>
                </a:solidFill>
                <a:latin typeface="Times New Roman" panose="02020603050405020304" pitchFamily="18" charset="0"/>
                <a:cs typeface="Times New Roman" panose="02020603050405020304" pitchFamily="18" charset="0"/>
              </a:rPr>
              <a:t>Patience – may the force be with you</a:t>
            </a:r>
          </a:p>
        </p:txBody>
      </p:sp>
      <p:sp>
        <p:nvSpPr>
          <p:cNvPr id="43012" name="文本框 2">
            <a:extLst>
              <a:ext uri="{FF2B5EF4-FFF2-40B4-BE49-F238E27FC236}">
                <a16:creationId xmlns:a16="http://schemas.microsoft.com/office/drawing/2014/main" id="{C2B4A0C1-6AB1-2870-0106-CB1BD3853E0A}"/>
              </a:ext>
            </a:extLst>
          </p:cNvPr>
          <p:cNvSpPr txBox="1">
            <a:spLocks noChangeArrowheads="1"/>
          </p:cNvSpPr>
          <p:nvPr/>
        </p:nvSpPr>
        <p:spPr bwMode="auto">
          <a:xfrm>
            <a:off x="6440488" y="6232525"/>
            <a:ext cx="269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r>
              <a:rPr lang="zh-CN" altLang="en-US"/>
              <a:t>blogs.cranfield.ac.uk</a:t>
            </a:r>
          </a:p>
        </p:txBody>
      </p:sp>
      <p:sp>
        <p:nvSpPr>
          <p:cNvPr id="2" name="标题 1">
            <a:extLst>
              <a:ext uri="{FF2B5EF4-FFF2-40B4-BE49-F238E27FC236}">
                <a16:creationId xmlns:a16="http://schemas.microsoft.com/office/drawing/2014/main" id="{075C2F07-92B0-09E5-BF20-A7976C693CEF}"/>
              </a:ext>
            </a:extLst>
          </p:cNvPr>
          <p:cNvSpPr txBox="1">
            <a:spLocks/>
          </p:cNvSpPr>
          <p:nvPr/>
        </p:nvSpPr>
        <p:spPr>
          <a:xfrm>
            <a:off x="1440020" y="761726"/>
            <a:ext cx="6437241" cy="5150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10 Skills every bioinformatician should master</a:t>
            </a:r>
            <a:endParaRPr lang="zh-CN" altLang="en-US" sz="24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2176C4FC-CCCA-EAE0-064B-99F08CEDE276}"/>
              </a:ext>
            </a:extLst>
          </p:cNvPr>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第五节：如何走进生物信息学的大门</a:t>
            </a:r>
            <a:endParaRPr lang="en-US" altLang="zh-CN" sz="2400" dirty="0">
              <a:latin typeface="华文楷体" panose="02010600040101010101" pitchFamily="2" charset="-122"/>
              <a:ea typeface="华文楷体" panose="02010600040101010101" pitchFamily="2" charset="-122"/>
              <a:cs typeface="+mj-cs"/>
            </a:endParaRPr>
          </a:p>
        </p:txBody>
      </p:sp>
      <p:sp>
        <p:nvSpPr>
          <p:cNvPr id="4" name="矩形 3">
            <a:extLst>
              <a:ext uri="{FF2B5EF4-FFF2-40B4-BE49-F238E27FC236}">
                <a16:creationId xmlns:a16="http://schemas.microsoft.com/office/drawing/2014/main" id="{28426691-D200-6A54-166F-3928AF8024C9}"/>
              </a:ext>
            </a:extLst>
          </p:cNvPr>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5" name="图片 4">
            <a:extLst>
              <a:ext uri="{FF2B5EF4-FFF2-40B4-BE49-F238E27FC236}">
                <a16:creationId xmlns:a16="http://schemas.microsoft.com/office/drawing/2014/main" id="{6C691B36-6A20-1D6B-596E-18C13E783E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pic>
        <p:nvPicPr>
          <p:cNvPr id="6" name="Picture 6" descr="生物信息学教材">
            <a:extLst>
              <a:ext uri="{FF2B5EF4-FFF2-40B4-BE49-F238E27FC236}">
                <a16:creationId xmlns:a16="http://schemas.microsoft.com/office/drawing/2014/main" id="{245079F2-CDD4-EC18-4513-B7E637F7E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讨论：生物信息学定位、困境与突破</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0" name="灯片编号占位符 19"/>
          <p:cNvSpPr>
            <a:spLocks noGrp="1"/>
          </p:cNvSpPr>
          <p:nvPr>
            <p:ph type="sldNum" sz="quarter" idx="12"/>
          </p:nvPr>
        </p:nvSpPr>
        <p:spPr>
          <a:xfrm>
            <a:off x="8472881" y="6492875"/>
            <a:ext cx="494950" cy="365125"/>
          </a:xfrm>
        </p:spPr>
        <p:txBody>
          <a:bodyPr/>
          <a:lstStyle/>
          <a:p>
            <a:pPr algn="ctr"/>
            <a:fld id="{7A9B8ABA-E741-4B5A-BC12-4FB7471CFE15}" type="slidenum">
              <a:rPr lang="zh-CN" altLang="en-US" smtClean="0"/>
              <a:pPr algn="ctr"/>
              <a:t>35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graphicFrame>
        <p:nvGraphicFramePr>
          <p:cNvPr id="14" name="資料庫圖表 4">
            <a:extLst>
              <a:ext uri="{FF2B5EF4-FFF2-40B4-BE49-F238E27FC236}">
                <a16:creationId xmlns:a16="http://schemas.microsoft.com/office/drawing/2014/main" id="{DADF80BA-D16A-421D-B662-D810E6AEDCBA}"/>
              </a:ext>
            </a:extLst>
          </p:cNvPr>
          <p:cNvGraphicFramePr/>
          <p:nvPr>
            <p:extLst>
              <p:ext uri="{D42A27DB-BD31-4B8C-83A1-F6EECF244321}">
                <p14:modId xmlns:p14="http://schemas.microsoft.com/office/powerpoint/2010/main" val="1620093512"/>
              </p:ext>
            </p:extLst>
          </p:nvPr>
        </p:nvGraphicFramePr>
        <p:xfrm>
          <a:off x="4260726" y="2174643"/>
          <a:ext cx="3226216" cy="3060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内容占位符 3">
            <a:extLst>
              <a:ext uri="{FF2B5EF4-FFF2-40B4-BE49-F238E27FC236}">
                <a16:creationId xmlns:a16="http://schemas.microsoft.com/office/drawing/2014/main" id="{5901F444-BE0E-4658-A5F8-265181837382}"/>
              </a:ext>
            </a:extLst>
          </p:cNvPr>
          <p:cNvGraphicFramePr>
            <a:graphicFrameLocks/>
          </p:cNvGraphicFramePr>
          <p:nvPr>
            <p:extLst>
              <p:ext uri="{D42A27DB-BD31-4B8C-83A1-F6EECF244321}">
                <p14:modId xmlns:p14="http://schemas.microsoft.com/office/powerpoint/2010/main" val="2693486749"/>
              </p:ext>
            </p:extLst>
          </p:nvPr>
        </p:nvGraphicFramePr>
        <p:xfrm>
          <a:off x="880365" y="2228620"/>
          <a:ext cx="3429000" cy="29525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6" name="图片 2">
            <a:extLst>
              <a:ext uri="{FF2B5EF4-FFF2-40B4-BE49-F238E27FC236}">
                <a16:creationId xmlns:a16="http://schemas.microsoft.com/office/drawing/2014/main" id="{E8CAC7A4-89F8-459D-B539-708D4AFF2C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7154" y="986874"/>
            <a:ext cx="5670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4">
            <a:extLst>
              <a:ext uri="{FF2B5EF4-FFF2-40B4-BE49-F238E27FC236}">
                <a16:creationId xmlns:a16="http://schemas.microsoft.com/office/drawing/2014/main" id="{5EED2685-A707-484B-9774-489599711F34}"/>
              </a:ext>
            </a:extLst>
          </p:cNvPr>
          <p:cNvSpPr txBox="1">
            <a:spLocks noChangeArrowheads="1"/>
          </p:cNvSpPr>
          <p:nvPr/>
        </p:nvSpPr>
        <p:spPr bwMode="auto">
          <a:xfrm>
            <a:off x="6083591" y="1091649"/>
            <a:ext cx="1223963" cy="300037"/>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defRPr/>
            </a:pPr>
            <a:r>
              <a:rPr lang="zh-CN" altLang="en-US" sz="1350">
                <a:solidFill>
                  <a:schemeClr val="bg1"/>
                </a:solidFill>
              </a:rPr>
              <a:t>计算机、数学</a:t>
            </a:r>
          </a:p>
        </p:txBody>
      </p:sp>
      <p:sp>
        <p:nvSpPr>
          <p:cNvPr id="18" name="文本框 5">
            <a:extLst>
              <a:ext uri="{FF2B5EF4-FFF2-40B4-BE49-F238E27FC236}">
                <a16:creationId xmlns:a16="http://schemas.microsoft.com/office/drawing/2014/main" id="{CF932054-E3E7-48F0-9AD4-65C06139055F}"/>
              </a:ext>
            </a:extLst>
          </p:cNvPr>
          <p:cNvSpPr txBox="1">
            <a:spLocks noChangeArrowheads="1"/>
          </p:cNvSpPr>
          <p:nvPr/>
        </p:nvSpPr>
        <p:spPr bwMode="auto">
          <a:xfrm>
            <a:off x="1589379" y="1091649"/>
            <a:ext cx="1050925" cy="300037"/>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defRPr/>
            </a:pPr>
            <a:r>
              <a:rPr lang="zh-CN" altLang="en-US" sz="1350">
                <a:solidFill>
                  <a:schemeClr val="bg1"/>
                </a:solidFill>
              </a:rPr>
              <a:t>实验生物学</a:t>
            </a:r>
          </a:p>
        </p:txBody>
      </p:sp>
      <p:sp>
        <p:nvSpPr>
          <p:cNvPr id="19" name="箭头: 左右 18">
            <a:extLst>
              <a:ext uri="{FF2B5EF4-FFF2-40B4-BE49-F238E27FC236}">
                <a16:creationId xmlns:a16="http://schemas.microsoft.com/office/drawing/2014/main" id="{5199F044-E7DA-4CA6-9C8E-3C621CF39E59}"/>
              </a:ext>
            </a:extLst>
          </p:cNvPr>
          <p:cNvSpPr/>
          <p:nvPr/>
        </p:nvSpPr>
        <p:spPr>
          <a:xfrm>
            <a:off x="2508541" y="1147211"/>
            <a:ext cx="3619500" cy="182563"/>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2" name="文本框 21">
            <a:extLst>
              <a:ext uri="{FF2B5EF4-FFF2-40B4-BE49-F238E27FC236}">
                <a16:creationId xmlns:a16="http://schemas.microsoft.com/office/drawing/2014/main" id="{ACD584D3-ED7A-4F2C-8DD0-8545684620E3}"/>
              </a:ext>
            </a:extLst>
          </p:cNvPr>
          <p:cNvSpPr txBox="1"/>
          <p:nvPr/>
        </p:nvSpPr>
        <p:spPr>
          <a:xfrm>
            <a:off x="2670466" y="1056724"/>
            <a:ext cx="3294063" cy="369887"/>
          </a:xfrm>
          <a:prstGeom prst="rect">
            <a:avLst/>
          </a:prstGeom>
          <a:noFill/>
          <a:ln>
            <a:noFill/>
          </a:ln>
        </p:spPr>
        <p:txBody>
          <a:bodyPr>
            <a:spAutoFit/>
          </a:bodyPr>
          <a:lstStyle/>
          <a:p>
            <a:pPr algn="ctr">
              <a:defRPr/>
            </a:pPr>
            <a:r>
              <a:rPr lang="zh-CN" altLang="en-US" b="1" dirty="0">
                <a:solidFill>
                  <a:schemeClr val="bg1"/>
                </a:solidFill>
                <a:effectLst>
                  <a:outerShdw blurRad="38100" dist="38100" dir="2700000" algn="tl">
                    <a:srgbClr val="000000">
                      <a:alpha val="43137"/>
                    </a:srgbClr>
                  </a:outerShdw>
                </a:effectLst>
              </a:rPr>
              <a:t>生物信息学</a:t>
            </a:r>
          </a:p>
        </p:txBody>
      </p:sp>
      <p:sp>
        <p:nvSpPr>
          <p:cNvPr id="24" name="文本框 8">
            <a:extLst>
              <a:ext uri="{FF2B5EF4-FFF2-40B4-BE49-F238E27FC236}">
                <a16:creationId xmlns:a16="http://schemas.microsoft.com/office/drawing/2014/main" id="{06DF3D15-CC91-473B-AD4F-40D367A4B318}"/>
              </a:ext>
            </a:extLst>
          </p:cNvPr>
          <p:cNvSpPr txBox="1">
            <a:spLocks noChangeArrowheads="1"/>
          </p:cNvSpPr>
          <p:nvPr/>
        </p:nvSpPr>
        <p:spPr bwMode="auto">
          <a:xfrm>
            <a:off x="2179929" y="1786974"/>
            <a:ext cx="876300" cy="300037"/>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defRPr/>
            </a:pPr>
            <a:r>
              <a:rPr lang="zh-CN" altLang="en-US" sz="1350"/>
              <a:t>问题驱动</a:t>
            </a:r>
          </a:p>
        </p:txBody>
      </p:sp>
      <p:sp>
        <p:nvSpPr>
          <p:cNvPr id="25" name="文本框 9">
            <a:extLst>
              <a:ext uri="{FF2B5EF4-FFF2-40B4-BE49-F238E27FC236}">
                <a16:creationId xmlns:a16="http://schemas.microsoft.com/office/drawing/2014/main" id="{F5A360B4-E6A5-4B8F-A204-78364D4E243F}"/>
              </a:ext>
            </a:extLst>
          </p:cNvPr>
          <p:cNvSpPr txBox="1">
            <a:spLocks noChangeArrowheads="1"/>
          </p:cNvSpPr>
          <p:nvPr/>
        </p:nvSpPr>
        <p:spPr bwMode="auto">
          <a:xfrm>
            <a:off x="5458116" y="1786974"/>
            <a:ext cx="877888" cy="300037"/>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defRPr/>
            </a:pPr>
            <a:r>
              <a:rPr lang="zh-CN" altLang="en-US" sz="1350"/>
              <a:t>数据驱动</a:t>
            </a:r>
          </a:p>
        </p:txBody>
      </p:sp>
      <p:sp>
        <p:nvSpPr>
          <p:cNvPr id="26" name="爆炸形: 14 pt  25">
            <a:extLst>
              <a:ext uri="{FF2B5EF4-FFF2-40B4-BE49-F238E27FC236}">
                <a16:creationId xmlns:a16="http://schemas.microsoft.com/office/drawing/2014/main" id="{217FDA01-577B-42F8-9B4F-75239884DC52}"/>
              </a:ext>
            </a:extLst>
          </p:cNvPr>
          <p:cNvSpPr/>
          <p:nvPr/>
        </p:nvSpPr>
        <p:spPr>
          <a:xfrm>
            <a:off x="2929229" y="1501224"/>
            <a:ext cx="2497137" cy="116205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350" dirty="0"/>
              <a:t>大数据分析</a:t>
            </a:r>
            <a:endParaRPr lang="en-US" altLang="zh-CN" sz="1350" dirty="0"/>
          </a:p>
          <a:p>
            <a:pPr algn="ctr">
              <a:defRPr/>
            </a:pPr>
            <a:r>
              <a:rPr lang="zh-CN" altLang="en-US" sz="1350" dirty="0"/>
              <a:t>与整合挖掘</a:t>
            </a:r>
          </a:p>
        </p:txBody>
      </p:sp>
      <p:sp>
        <p:nvSpPr>
          <p:cNvPr id="27" name="文本框 26">
            <a:extLst>
              <a:ext uri="{FF2B5EF4-FFF2-40B4-BE49-F238E27FC236}">
                <a16:creationId xmlns:a16="http://schemas.microsoft.com/office/drawing/2014/main" id="{AA99D73F-5D21-46CA-803C-E08B96FEC832}"/>
              </a:ext>
            </a:extLst>
          </p:cNvPr>
          <p:cNvSpPr txBox="1"/>
          <p:nvPr/>
        </p:nvSpPr>
        <p:spPr>
          <a:xfrm>
            <a:off x="2929229" y="5557286"/>
            <a:ext cx="3848100" cy="384175"/>
          </a:xfrm>
          <a:prstGeom prst="rect">
            <a:avLst/>
          </a:prstGeom>
          <a:noFill/>
        </p:spPr>
        <p:txBody>
          <a:bodyPr>
            <a:spAutoFit/>
          </a:bodyPr>
          <a:lstStyle/>
          <a:p>
            <a:pPr>
              <a:defRPr/>
            </a:pPr>
            <a:r>
              <a:rPr lang="zh-CN" altLang="en-US" sz="1905" b="1" dirty="0"/>
              <a:t>从</a:t>
            </a:r>
            <a:r>
              <a:rPr lang="zh-CN" altLang="en-US" sz="1905" b="1" dirty="0">
                <a:solidFill>
                  <a:srgbClr val="00B050"/>
                </a:solidFill>
              </a:rPr>
              <a:t>生物学</a:t>
            </a:r>
            <a:r>
              <a:rPr lang="zh-CN" altLang="en-US" sz="1905" b="1" dirty="0"/>
              <a:t>中来到</a:t>
            </a:r>
            <a:r>
              <a:rPr lang="zh-CN" altLang="en-US" sz="1905" b="1" dirty="0">
                <a:solidFill>
                  <a:srgbClr val="00B050"/>
                </a:solidFill>
              </a:rPr>
              <a:t>生物学</a:t>
            </a:r>
            <a:r>
              <a:rPr lang="zh-CN" altLang="en-US" sz="1905" b="1" dirty="0"/>
              <a:t>中去？</a:t>
            </a:r>
          </a:p>
        </p:txBody>
      </p:sp>
    </p:spTree>
    <p:extLst>
      <p:ext uri="{BB962C8B-B14F-4D97-AF65-F5344CB8AC3E}">
        <p14:creationId xmlns:p14="http://schemas.microsoft.com/office/powerpoint/2010/main" val="372728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本课程教材：致学生的信</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0" name="灯片编号占位符 19"/>
          <p:cNvSpPr>
            <a:spLocks noGrp="1"/>
          </p:cNvSpPr>
          <p:nvPr>
            <p:ph type="sldNum" sz="quarter" idx="12"/>
          </p:nvPr>
        </p:nvSpPr>
        <p:spPr>
          <a:xfrm>
            <a:off x="8472881" y="6492875"/>
            <a:ext cx="494950" cy="365125"/>
          </a:xfrm>
        </p:spPr>
        <p:txBody>
          <a:bodyPr/>
          <a:lstStyle/>
          <a:p>
            <a:pPr algn="ctr"/>
            <a:fld id="{7A9B8ABA-E741-4B5A-BC12-4FB7471CFE15}" type="slidenum">
              <a:rPr lang="zh-CN" altLang="en-US" smtClean="0"/>
              <a:pPr algn="ctr"/>
              <a:t>36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2">
            <a:extLst>
              <a:ext uri="{FF2B5EF4-FFF2-40B4-BE49-F238E27FC236}">
                <a16:creationId xmlns:a16="http://schemas.microsoft.com/office/drawing/2014/main" id="{1D01A49E-5596-48D0-B8FE-3A855D6E2A92}"/>
              </a:ext>
            </a:extLst>
          </p:cNvPr>
          <p:cNvSpPr txBox="1">
            <a:spLocks noChangeArrowheads="1"/>
          </p:cNvSpPr>
          <p:nvPr/>
        </p:nvSpPr>
        <p:spPr>
          <a:xfrm>
            <a:off x="388057" y="685228"/>
            <a:ext cx="2718033" cy="333669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Clr>
                <a:srgbClr val="C00000"/>
              </a:buClr>
              <a:buFont typeface="Wingdings" panose="05000000000000000000" pitchFamily="2" charset="2"/>
              <a:buChar char="p"/>
            </a:pPr>
            <a:r>
              <a:rPr lang="zh-CN" altLang="en-US" dirty="0"/>
              <a:t>提高学习兴趣</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扫一扫二维码</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做一做思考题</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练一练编程计算</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看一看实践视频</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读一读参考文献</a:t>
            </a:r>
          </a:p>
        </p:txBody>
      </p:sp>
      <p:pic>
        <p:nvPicPr>
          <p:cNvPr id="11" name="Picture 2" descr="第四版">
            <a:extLst>
              <a:ext uri="{FF2B5EF4-FFF2-40B4-BE49-F238E27FC236}">
                <a16:creationId xmlns:a16="http://schemas.microsoft.com/office/drawing/2014/main" id="{8CBBE458-61E7-4C64-926B-241F44E42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211" y="1171549"/>
            <a:ext cx="2860659" cy="396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生物信息学实验">
            <a:extLst>
              <a:ext uri="{FF2B5EF4-FFF2-40B4-BE49-F238E27FC236}">
                <a16:creationId xmlns:a16="http://schemas.microsoft.com/office/drawing/2014/main" id="{0F2C41F4-5274-4A36-9978-E0C1E45FD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566" y="1493999"/>
            <a:ext cx="2584434" cy="365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a:extLst>
              <a:ext uri="{FF2B5EF4-FFF2-40B4-BE49-F238E27FC236}">
                <a16:creationId xmlns:a16="http://schemas.microsoft.com/office/drawing/2014/main" id="{8B08DF59-4851-47D2-8181-D23319F01C53}"/>
              </a:ext>
            </a:extLst>
          </p:cNvPr>
          <p:cNvSpPr txBox="1">
            <a:spLocks noChangeArrowheads="1"/>
          </p:cNvSpPr>
          <p:nvPr/>
        </p:nvSpPr>
        <p:spPr bwMode="auto">
          <a:xfrm>
            <a:off x="44745" y="6490771"/>
            <a:ext cx="4273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800" b="1" dirty="0">
                <a:solidFill>
                  <a:srgbClr val="C00000"/>
                </a:solidFill>
                <a:latin typeface="Arial" panose="020B0604020202020204" pitchFamily="34" charset="0"/>
              </a:rPr>
              <a:t>致谢本章</a:t>
            </a:r>
            <a:r>
              <a:rPr lang="en-US" altLang="zh-CN" sz="1800" b="1" dirty="0">
                <a:solidFill>
                  <a:srgbClr val="C00000"/>
                </a:solidFill>
                <a:latin typeface="Arial" panose="020B0604020202020204" pitchFamily="34" charset="0"/>
              </a:rPr>
              <a:t>PPT</a:t>
            </a:r>
            <a:r>
              <a:rPr lang="zh-CN" altLang="en-US" sz="1800" b="1" dirty="0">
                <a:solidFill>
                  <a:srgbClr val="C00000"/>
                </a:solidFill>
                <a:latin typeface="Arial" panose="020B0604020202020204" pitchFamily="34" charset="0"/>
              </a:rPr>
              <a:t>贡献者：晁好瑜</a:t>
            </a:r>
            <a:r>
              <a:rPr lang="en-US" altLang="zh-CN" sz="1800" b="1" dirty="0">
                <a:solidFill>
                  <a:srgbClr val="C00000"/>
                </a:solidFill>
                <a:latin typeface="Arial" panose="020B0604020202020204" pitchFamily="34" charset="0"/>
              </a:rPr>
              <a:t>(</a:t>
            </a:r>
            <a:r>
              <a:rPr lang="zh-CN" altLang="en-US" sz="1800" b="1" dirty="0">
                <a:solidFill>
                  <a:srgbClr val="C00000"/>
                </a:solidFill>
                <a:latin typeface="Arial" panose="020B0604020202020204" pitchFamily="34" charset="0"/>
              </a:rPr>
              <a:t>浙江大学</a:t>
            </a:r>
            <a:r>
              <a:rPr lang="en-US" altLang="zh-CN" sz="1800" b="1" dirty="0">
                <a:solidFill>
                  <a:srgbClr val="C00000"/>
                </a:solidFill>
                <a:latin typeface="Arial" panose="020B0604020202020204" pitchFamily="34" charset="0"/>
              </a:rPr>
              <a:t>)</a:t>
            </a:r>
          </a:p>
        </p:txBody>
      </p:sp>
      <p:sp>
        <p:nvSpPr>
          <p:cNvPr id="15" name="文本框 4">
            <a:extLst>
              <a:ext uri="{FF2B5EF4-FFF2-40B4-BE49-F238E27FC236}">
                <a16:creationId xmlns:a16="http://schemas.microsoft.com/office/drawing/2014/main" id="{8A08B347-270B-41A4-8395-550F20441142}"/>
              </a:ext>
            </a:extLst>
          </p:cNvPr>
          <p:cNvSpPr txBox="1">
            <a:spLocks noChangeArrowheads="1"/>
          </p:cNvSpPr>
          <p:nvPr/>
        </p:nvSpPr>
        <p:spPr bwMode="auto">
          <a:xfrm>
            <a:off x="44745" y="5865644"/>
            <a:ext cx="31458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zh-CN" altLang="en-US" sz="1100" dirty="0"/>
              <a:t>http://bis.zju.edu.cn/binfo/textbook/</a:t>
            </a:r>
          </a:p>
        </p:txBody>
      </p:sp>
      <p:pic>
        <p:nvPicPr>
          <p:cNvPr id="16" name="图片 15">
            <a:extLst>
              <a:ext uri="{FF2B5EF4-FFF2-40B4-BE49-F238E27FC236}">
                <a16:creationId xmlns:a16="http://schemas.microsoft.com/office/drawing/2014/main" id="{3C98DE99-E176-445F-8049-1C903D1E0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30" y="4102309"/>
            <a:ext cx="1609899" cy="1609899"/>
          </a:xfrm>
          <a:prstGeom prst="rect">
            <a:avLst/>
          </a:prstGeom>
        </p:spPr>
      </p:pic>
      <p:sp>
        <p:nvSpPr>
          <p:cNvPr id="13" name="矩形 12">
            <a:extLst>
              <a:ext uri="{FF2B5EF4-FFF2-40B4-BE49-F238E27FC236}">
                <a16:creationId xmlns:a16="http://schemas.microsoft.com/office/drawing/2014/main" id="{432B9F29-265C-4B18-8819-37C5FCEC2CC4}"/>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7" name="Text Box 4">
            <a:extLst>
              <a:ext uri="{FF2B5EF4-FFF2-40B4-BE49-F238E27FC236}">
                <a16:creationId xmlns:a16="http://schemas.microsoft.com/office/drawing/2014/main" id="{661BC855-4F0E-4013-9F4F-5A47AD86E4F7}"/>
              </a:ext>
            </a:extLst>
          </p:cNvPr>
          <p:cNvSpPr txBox="1">
            <a:spLocks noChangeArrowheads="1"/>
          </p:cNvSpPr>
          <p:nvPr/>
        </p:nvSpPr>
        <p:spPr bwMode="auto">
          <a:xfrm>
            <a:off x="3391675" y="5675131"/>
            <a:ext cx="5588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b="1" dirty="0">
                <a:solidFill>
                  <a:srgbClr val="C00000"/>
                </a:solidFill>
                <a:latin typeface="Arial" panose="020B0604020202020204" pitchFamily="34" charset="0"/>
              </a:rPr>
              <a:t>欢迎更多老师参与完善本章节</a:t>
            </a:r>
            <a:r>
              <a:rPr lang="en-US" altLang="zh-CN" sz="2000" b="1" dirty="0">
                <a:solidFill>
                  <a:srgbClr val="C00000"/>
                </a:solidFill>
                <a:latin typeface="Arial" panose="020B0604020202020204" pitchFamily="34" charset="0"/>
              </a:rPr>
              <a:t>PPT</a:t>
            </a:r>
            <a:r>
              <a:rPr lang="zh-CN" altLang="en-US" sz="2000" b="1" dirty="0">
                <a:solidFill>
                  <a:srgbClr val="C00000"/>
                </a:solidFill>
                <a:latin typeface="Arial" panose="020B0604020202020204" pitchFamily="34" charset="0"/>
              </a:rPr>
              <a:t>内容，谢谢！</a:t>
            </a:r>
            <a:endParaRPr lang="en-US" altLang="zh-CN" sz="2000"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4233887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a:extLst>
              <a:ext uri="{FF2B5EF4-FFF2-40B4-BE49-F238E27FC236}">
                <a16:creationId xmlns:a16="http://schemas.microsoft.com/office/drawing/2014/main" id="{AEB8375E-2932-4767-87A8-55AEAF491C04}"/>
              </a:ext>
            </a:extLst>
          </p:cNvPr>
          <p:cNvSpPr>
            <a:spLocks noGrp="1" noChangeArrowheads="1"/>
          </p:cNvSpPr>
          <p:nvPr>
            <p:ph type="title"/>
          </p:nvPr>
        </p:nvSpPr>
        <p:spPr/>
        <p:txBody>
          <a:bodyPr/>
          <a:lstStyle/>
          <a:p>
            <a:r>
              <a:rPr lang="zh-CN" altLang="en-US" dirty="0"/>
              <a:t>以下内容可供非生命科学专业使用</a:t>
            </a:r>
          </a:p>
        </p:txBody>
      </p:sp>
      <p:sp>
        <p:nvSpPr>
          <p:cNvPr id="2" name="内容占位符 1">
            <a:extLst>
              <a:ext uri="{FF2B5EF4-FFF2-40B4-BE49-F238E27FC236}">
                <a16:creationId xmlns:a16="http://schemas.microsoft.com/office/drawing/2014/main" id="{1BCCC0C5-6DF8-4F3B-A438-DBF28E980B38}"/>
              </a:ext>
            </a:extLst>
          </p:cNvPr>
          <p:cNvSpPr>
            <a:spLocks noGrp="1"/>
          </p:cNvSpPr>
          <p:nvPr>
            <p:ph idx="1"/>
          </p:nvPr>
        </p:nvSpPr>
        <p:spPr/>
        <p:txBody>
          <a:bodyPr/>
          <a:lstStyle/>
          <a:p>
            <a:r>
              <a:rPr lang="zh-CN" altLang="en-US" dirty="0"/>
              <a:t>补充分子生物学的基本知识</a:t>
            </a:r>
            <a:endParaRPr lang="en-US" altLang="zh-CN" dirty="0"/>
          </a:p>
          <a:p>
            <a:r>
              <a:rPr lang="zh-CN" altLang="en-US" dirty="0"/>
              <a:t>可根据各学校专业需求增加相关内容</a:t>
            </a:r>
            <a:endParaRPr lang="en-US" altLang="zh-CN" dirty="0"/>
          </a:p>
          <a:p>
            <a:r>
              <a:rPr lang="zh-CN" altLang="en-US" dirty="0"/>
              <a:t>欢迎共享给其他有需要的老师，谢谢！</a:t>
            </a:r>
            <a:endParaRPr lang="en-US" altLang="zh-CN" dirty="0"/>
          </a:p>
          <a:p>
            <a:pPr marL="0" indent="0">
              <a:buNone/>
            </a:pP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9DFC5FD-3784-4AB0-8911-CE1420C458BB}"/>
              </a:ext>
            </a:extLst>
          </p:cNvPr>
          <p:cNvSpPr>
            <a:spLocks noGrp="1" noChangeArrowheads="1"/>
          </p:cNvSpPr>
          <p:nvPr>
            <p:ph type="title"/>
          </p:nvPr>
        </p:nvSpPr>
        <p:spPr/>
        <p:txBody>
          <a:bodyPr/>
          <a:lstStyle/>
          <a:p>
            <a:pPr eaLnBrk="1" hangingPunct="1">
              <a:buFontTx/>
              <a:buChar char="•"/>
            </a:pPr>
            <a:r>
              <a:rPr lang="en-US" altLang="zh-CN"/>
              <a:t>DNA(1) </a:t>
            </a:r>
            <a:r>
              <a:rPr lang="zh-CN" altLang="en-US"/>
              <a:t>脱氧核糖核酸</a:t>
            </a:r>
          </a:p>
        </p:txBody>
      </p:sp>
      <p:sp>
        <p:nvSpPr>
          <p:cNvPr id="47107" name="Rectangle 3">
            <a:extLst>
              <a:ext uri="{FF2B5EF4-FFF2-40B4-BE49-F238E27FC236}">
                <a16:creationId xmlns:a16="http://schemas.microsoft.com/office/drawing/2014/main" id="{353AD4B9-A7CF-4380-84A2-EA9214BF3047}"/>
              </a:ext>
            </a:extLst>
          </p:cNvPr>
          <p:cNvSpPr>
            <a:spLocks noGrp="1" noChangeArrowheads="1"/>
          </p:cNvSpPr>
          <p:nvPr>
            <p:ph type="body" idx="1"/>
          </p:nvPr>
        </p:nvSpPr>
        <p:spPr>
          <a:xfrm>
            <a:off x="1066800" y="1752600"/>
            <a:ext cx="7772400" cy="4606925"/>
          </a:xfrm>
        </p:spPr>
        <p:txBody>
          <a:bodyPr/>
          <a:lstStyle/>
          <a:p>
            <a:pPr eaLnBrk="1" hangingPunct="1">
              <a:lnSpc>
                <a:spcPct val="90000"/>
              </a:lnSpc>
            </a:pPr>
            <a:r>
              <a:rPr lang="en-US" altLang="zh-CN" sz="4000">
                <a:solidFill>
                  <a:schemeClr val="tx2"/>
                </a:solidFill>
              </a:rPr>
              <a:t>DNA</a:t>
            </a:r>
            <a:r>
              <a:rPr lang="zh-CN" altLang="en-US" sz="4000">
                <a:solidFill>
                  <a:schemeClr val="tx2"/>
                </a:solidFill>
              </a:rPr>
              <a:t>的分子组成</a:t>
            </a:r>
          </a:p>
          <a:p>
            <a:pPr lvl="1" eaLnBrk="1" hangingPunct="1">
              <a:lnSpc>
                <a:spcPct val="90000"/>
              </a:lnSpc>
            </a:pPr>
            <a:r>
              <a:rPr lang="zh-CN" altLang="en-US" sz="3600"/>
              <a:t>核甘(</a:t>
            </a:r>
            <a:r>
              <a:rPr lang="en-US" altLang="zh-CN" sz="3600"/>
              <a:t>nucleotides)</a:t>
            </a:r>
          </a:p>
          <a:p>
            <a:pPr lvl="2" eaLnBrk="1" hangingPunct="1">
              <a:lnSpc>
                <a:spcPct val="90000"/>
              </a:lnSpc>
            </a:pPr>
            <a:r>
              <a:rPr lang="zh-CN" altLang="en-US"/>
              <a:t>磷酸盐(</a:t>
            </a:r>
            <a:r>
              <a:rPr lang="en-US" altLang="zh-CN"/>
              <a:t>phosphate)</a:t>
            </a:r>
          </a:p>
          <a:p>
            <a:pPr lvl="2" eaLnBrk="1" hangingPunct="1">
              <a:lnSpc>
                <a:spcPct val="90000"/>
              </a:lnSpc>
            </a:pPr>
            <a:r>
              <a:rPr lang="zh-CN" altLang="en-US"/>
              <a:t>糖(</a:t>
            </a:r>
            <a:r>
              <a:rPr lang="en-US" altLang="zh-CN"/>
              <a:t>sugar)</a:t>
            </a:r>
          </a:p>
          <a:p>
            <a:pPr lvl="2" eaLnBrk="1" hangingPunct="1">
              <a:lnSpc>
                <a:spcPct val="90000"/>
              </a:lnSpc>
            </a:pPr>
            <a:r>
              <a:rPr lang="zh-CN" altLang="en-US"/>
              <a:t>一种碱基</a:t>
            </a:r>
          </a:p>
          <a:p>
            <a:pPr lvl="3" eaLnBrk="1" hangingPunct="1">
              <a:lnSpc>
                <a:spcPct val="90000"/>
              </a:lnSpc>
            </a:pPr>
            <a:r>
              <a:rPr lang="zh-CN" altLang="en-US" sz="2800"/>
              <a:t>腺嘌呤(</a:t>
            </a:r>
            <a:r>
              <a:rPr lang="en-US" altLang="zh-CN" sz="2800" b="1">
                <a:solidFill>
                  <a:srgbClr val="FF3300"/>
                </a:solidFill>
              </a:rPr>
              <a:t>A</a:t>
            </a:r>
            <a:r>
              <a:rPr lang="en-US" altLang="zh-CN" sz="2800"/>
              <a:t>denine)</a:t>
            </a:r>
          </a:p>
          <a:p>
            <a:pPr lvl="3" eaLnBrk="1" hangingPunct="1">
              <a:lnSpc>
                <a:spcPct val="90000"/>
              </a:lnSpc>
            </a:pPr>
            <a:r>
              <a:rPr lang="zh-CN" altLang="en-US" sz="2800"/>
              <a:t>鸟嘌呤(</a:t>
            </a:r>
            <a:r>
              <a:rPr lang="en-US" altLang="zh-CN" sz="2800" b="1">
                <a:solidFill>
                  <a:srgbClr val="FF3300"/>
                </a:solidFill>
              </a:rPr>
              <a:t>G</a:t>
            </a:r>
            <a:r>
              <a:rPr lang="en-US" altLang="zh-CN" sz="2800"/>
              <a:t>uanine)</a:t>
            </a:r>
          </a:p>
          <a:p>
            <a:pPr lvl="3" eaLnBrk="1" hangingPunct="1">
              <a:lnSpc>
                <a:spcPct val="90000"/>
              </a:lnSpc>
            </a:pPr>
            <a:r>
              <a:rPr lang="zh-CN" altLang="en-US" sz="2800"/>
              <a:t>胞嘧啶(</a:t>
            </a:r>
            <a:r>
              <a:rPr lang="en-US" altLang="zh-CN" sz="2800" b="1">
                <a:solidFill>
                  <a:srgbClr val="FF3300"/>
                </a:solidFill>
              </a:rPr>
              <a:t>C</a:t>
            </a:r>
            <a:r>
              <a:rPr lang="en-US" altLang="zh-CN" sz="2800"/>
              <a:t>ytosine)</a:t>
            </a:r>
          </a:p>
          <a:p>
            <a:pPr lvl="3" eaLnBrk="1" hangingPunct="1">
              <a:lnSpc>
                <a:spcPct val="90000"/>
              </a:lnSpc>
            </a:pPr>
            <a:r>
              <a:rPr lang="zh-CN" altLang="en-US" sz="2800"/>
              <a:t>胸腺嘧啶(</a:t>
            </a:r>
            <a:r>
              <a:rPr lang="en-US" altLang="zh-CN" sz="2800" b="1">
                <a:solidFill>
                  <a:srgbClr val="FF3300"/>
                </a:solidFill>
              </a:rPr>
              <a:t>T</a:t>
            </a:r>
            <a:r>
              <a:rPr lang="en-US" altLang="zh-CN" sz="2800"/>
              <a:t>hymine)</a:t>
            </a:r>
          </a:p>
        </p:txBody>
      </p:sp>
      <p:pic>
        <p:nvPicPr>
          <p:cNvPr id="47108" name="Picture 5" descr="C:\My Documents\t1.jpg">
            <a:extLst>
              <a:ext uri="{FF2B5EF4-FFF2-40B4-BE49-F238E27FC236}">
                <a16:creationId xmlns:a16="http://schemas.microsoft.com/office/drawing/2014/main" id="{E7C08713-141F-4BC7-AFEF-C45130B25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76400"/>
            <a:ext cx="3089275"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95D0724-A032-425C-AB0F-F2A54B82DAE3}"/>
              </a:ext>
            </a:extLst>
          </p:cNvPr>
          <p:cNvSpPr>
            <a:spLocks noGrp="1" noChangeArrowheads="1"/>
          </p:cNvSpPr>
          <p:nvPr>
            <p:ph type="title"/>
          </p:nvPr>
        </p:nvSpPr>
        <p:spPr/>
        <p:txBody>
          <a:bodyPr/>
          <a:lstStyle/>
          <a:p>
            <a:pPr eaLnBrk="1" hangingPunct="1">
              <a:buFontTx/>
              <a:buChar char="•"/>
            </a:pPr>
            <a:r>
              <a:rPr lang="en-US" altLang="zh-CN"/>
              <a:t>DNA(2)</a:t>
            </a:r>
          </a:p>
        </p:txBody>
      </p:sp>
      <p:sp>
        <p:nvSpPr>
          <p:cNvPr id="48131" name="Rectangle 3">
            <a:extLst>
              <a:ext uri="{FF2B5EF4-FFF2-40B4-BE49-F238E27FC236}">
                <a16:creationId xmlns:a16="http://schemas.microsoft.com/office/drawing/2014/main" id="{24B5B5FE-43D2-4795-A6F3-BB3BC54C0837}"/>
              </a:ext>
            </a:extLst>
          </p:cNvPr>
          <p:cNvSpPr>
            <a:spLocks noGrp="1" noChangeArrowheads="1"/>
          </p:cNvSpPr>
          <p:nvPr>
            <p:ph type="body" idx="1"/>
          </p:nvPr>
        </p:nvSpPr>
        <p:spPr/>
        <p:txBody>
          <a:bodyPr/>
          <a:lstStyle/>
          <a:p>
            <a:pPr eaLnBrk="1" hangingPunct="1"/>
            <a:r>
              <a:rPr lang="zh-CN" altLang="en-US">
                <a:solidFill>
                  <a:schemeClr val="tx2"/>
                </a:solidFill>
              </a:rPr>
              <a:t>碱基的配对原则</a:t>
            </a:r>
          </a:p>
          <a:p>
            <a:pPr lvl="1" eaLnBrk="1" hangingPunct="1"/>
            <a:r>
              <a:rPr lang="en-US" altLang="zh-CN">
                <a:solidFill>
                  <a:srgbClr val="FFFF00"/>
                </a:solidFill>
              </a:rPr>
              <a:t>A(</a:t>
            </a:r>
            <a:r>
              <a:rPr lang="zh-CN" altLang="en-US">
                <a:solidFill>
                  <a:srgbClr val="FFFF00"/>
                </a:solidFill>
              </a:rPr>
              <a:t>腺嘌呤)—</a:t>
            </a:r>
            <a:r>
              <a:rPr lang="en-US" altLang="zh-CN">
                <a:solidFill>
                  <a:srgbClr val="FFFF00"/>
                </a:solidFill>
              </a:rPr>
              <a:t>T(</a:t>
            </a:r>
            <a:r>
              <a:rPr lang="zh-CN" altLang="en-US">
                <a:solidFill>
                  <a:srgbClr val="FFFF00"/>
                </a:solidFill>
              </a:rPr>
              <a:t>胸腺嘧啶)</a:t>
            </a:r>
          </a:p>
          <a:p>
            <a:pPr lvl="1" eaLnBrk="1" hangingPunct="1"/>
            <a:r>
              <a:rPr lang="en-US" altLang="zh-CN">
                <a:solidFill>
                  <a:srgbClr val="FFFF00"/>
                </a:solidFill>
              </a:rPr>
              <a:t>C(</a:t>
            </a:r>
            <a:r>
              <a:rPr lang="zh-CN" altLang="en-US">
                <a:solidFill>
                  <a:srgbClr val="FFFF00"/>
                </a:solidFill>
              </a:rPr>
              <a:t>鸟嘌呤)—</a:t>
            </a:r>
            <a:r>
              <a:rPr lang="en-US" altLang="zh-CN">
                <a:solidFill>
                  <a:srgbClr val="FFFF00"/>
                </a:solidFill>
              </a:rPr>
              <a:t>G(</a:t>
            </a:r>
            <a:r>
              <a:rPr lang="zh-CN" altLang="en-US">
                <a:solidFill>
                  <a:srgbClr val="FFFF00"/>
                </a:solidFill>
              </a:rPr>
              <a:t>胞嘧啶) </a:t>
            </a:r>
          </a:p>
          <a:p>
            <a:pPr eaLnBrk="1" hangingPunct="1"/>
            <a:r>
              <a:rPr lang="zh-CN" altLang="en-US">
                <a:solidFill>
                  <a:schemeClr val="tx2"/>
                </a:solidFill>
              </a:rPr>
              <a:t>一个嘌呤基与一个嘧啶基通</a:t>
            </a:r>
          </a:p>
          <a:p>
            <a:pPr eaLnBrk="1" hangingPunct="1">
              <a:buFont typeface="Wingdings" panose="05000000000000000000" pitchFamily="2" charset="2"/>
              <a:buNone/>
            </a:pPr>
            <a:r>
              <a:rPr lang="zh-CN" altLang="en-US">
                <a:solidFill>
                  <a:schemeClr val="tx2"/>
                </a:solidFill>
              </a:rPr>
              <a:t>   过氢键联结成一个碱基对。</a:t>
            </a:r>
          </a:p>
          <a:p>
            <a:pPr eaLnBrk="1" hangingPunct="1"/>
            <a:r>
              <a:rPr lang="en-US" altLang="zh-CN">
                <a:solidFill>
                  <a:schemeClr val="tx2"/>
                </a:solidFill>
              </a:rPr>
              <a:t>DNA</a:t>
            </a:r>
            <a:r>
              <a:rPr lang="zh-CN" altLang="en-US">
                <a:solidFill>
                  <a:schemeClr val="tx2"/>
                </a:solidFill>
              </a:rPr>
              <a:t>分子的方向性</a:t>
            </a:r>
          </a:p>
          <a:p>
            <a:pPr lvl="1" eaLnBrk="1" hangingPunct="1"/>
            <a:r>
              <a:rPr lang="zh-CN" altLang="en-US">
                <a:solidFill>
                  <a:schemeClr val="tx2"/>
                </a:solidFill>
              </a:rPr>
              <a:t>5</a:t>
            </a:r>
            <a:r>
              <a:rPr lang="zh-CN" altLang="en-US">
                <a:solidFill>
                  <a:schemeClr val="tx2"/>
                </a:solidFill>
                <a:cs typeface="Times New Roman" panose="02020603050405020304" pitchFamily="18" charset="0"/>
              </a:rPr>
              <a:t>'</a:t>
            </a:r>
            <a:r>
              <a:rPr lang="zh-CN" altLang="en-US">
                <a:solidFill>
                  <a:schemeClr val="tx2"/>
                </a:solidFill>
              </a:rPr>
              <a:t>→3</a:t>
            </a:r>
            <a:r>
              <a:rPr lang="zh-CN" altLang="en-US">
                <a:solidFill>
                  <a:schemeClr val="tx2"/>
                </a:solidFill>
                <a:cs typeface="Times New Roman" panose="02020603050405020304" pitchFamily="18" charset="0"/>
              </a:rPr>
              <a:t>'</a:t>
            </a:r>
            <a:endParaRPr lang="zh-CN" altLang="en-US">
              <a:solidFill>
                <a:schemeClr val="tx2"/>
              </a:solidFill>
            </a:endParaRPr>
          </a:p>
        </p:txBody>
      </p:sp>
      <p:pic>
        <p:nvPicPr>
          <p:cNvPr id="48132" name="Picture 4" descr="C:\My Documents\t2.jpg">
            <a:extLst>
              <a:ext uri="{FF2B5EF4-FFF2-40B4-BE49-F238E27FC236}">
                <a16:creationId xmlns:a16="http://schemas.microsoft.com/office/drawing/2014/main" id="{C6FFC8B8-87AA-4402-8EE8-9A5305E51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838200"/>
            <a:ext cx="2308225"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0" y="761726"/>
            <a:ext cx="6848303" cy="515056"/>
          </a:xfrm>
        </p:spPr>
        <p:txBody>
          <a:bodyPr>
            <a:noAutofit/>
          </a:bodyPr>
          <a:lstStyle/>
          <a:p>
            <a:r>
              <a:rPr lang="en-US" altLang="zh-CN" sz="2400" dirty="0">
                <a:latin typeface="Times New Roman" panose="02020603050405020304" pitchFamily="18" charset="0"/>
                <a:ea typeface="Verdana" panose="020B0604030504040204" pitchFamily="34" charset="0"/>
                <a:cs typeface="Times New Roman" panose="02020603050405020304" pitchFamily="18" charset="0"/>
              </a:rPr>
              <a:t>Biology, Bioinformatics, Systems Biology</a:t>
            </a:r>
            <a:endParaRPr lang="zh-CN" altLang="en-US" sz="24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第一节：生物信息学的发展历史</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31604" y="6492875"/>
            <a:ext cx="436227" cy="365125"/>
          </a:xfrm>
        </p:spPr>
        <p:txBody>
          <a:bodyPr/>
          <a:lstStyle/>
          <a:p>
            <a:pPr algn="ctr"/>
            <a:fld id="{7A9B8ABA-E741-4B5A-BC12-4FB7471CFE15}" type="slidenum">
              <a:rPr lang="zh-CN" altLang="en-US" smtClean="0"/>
              <a:pPr algn="ctr"/>
              <a:t>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Picture 3">
            <a:extLst>
              <a:ext uri="{FF2B5EF4-FFF2-40B4-BE49-F238E27FC236}">
                <a16:creationId xmlns:a16="http://schemas.microsoft.com/office/drawing/2014/main" id="{4DCA121A-7ED4-45B0-9E11-F90AB15151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30" t="9376" r="6932" b="5537"/>
          <a:stretch/>
        </p:blipFill>
        <p:spPr bwMode="auto">
          <a:xfrm>
            <a:off x="1036843" y="1287639"/>
            <a:ext cx="7070314" cy="516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644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A9C334F-7471-4525-92F8-0A67F7849A03}"/>
              </a:ext>
            </a:extLst>
          </p:cNvPr>
          <p:cNvSpPr>
            <a:spLocks noGrp="1" noChangeArrowheads="1"/>
          </p:cNvSpPr>
          <p:nvPr>
            <p:ph type="title"/>
          </p:nvPr>
        </p:nvSpPr>
        <p:spPr/>
        <p:txBody>
          <a:bodyPr/>
          <a:lstStyle/>
          <a:p>
            <a:pPr eaLnBrk="1" hangingPunct="1">
              <a:buFontTx/>
              <a:buChar char="•"/>
            </a:pPr>
            <a:r>
              <a:rPr lang="en-US" altLang="zh-CN"/>
              <a:t>DNA(3)</a:t>
            </a:r>
          </a:p>
        </p:txBody>
      </p:sp>
      <p:sp>
        <p:nvSpPr>
          <p:cNvPr id="49155" name="Rectangle 3">
            <a:extLst>
              <a:ext uri="{FF2B5EF4-FFF2-40B4-BE49-F238E27FC236}">
                <a16:creationId xmlns:a16="http://schemas.microsoft.com/office/drawing/2014/main" id="{14D03412-CB6E-4661-953D-23CB2ABBA972}"/>
              </a:ext>
            </a:extLst>
          </p:cNvPr>
          <p:cNvSpPr>
            <a:spLocks noGrp="1" noChangeArrowheads="1"/>
          </p:cNvSpPr>
          <p:nvPr>
            <p:ph type="body" idx="1"/>
          </p:nvPr>
        </p:nvSpPr>
        <p:spPr/>
        <p:txBody>
          <a:bodyPr/>
          <a:lstStyle/>
          <a:p>
            <a:pPr eaLnBrk="1" hangingPunct="1"/>
            <a:r>
              <a:rPr lang="en-US" altLang="zh-CN">
                <a:solidFill>
                  <a:schemeClr val="tx2"/>
                </a:solidFill>
              </a:rPr>
              <a:t>DNA</a:t>
            </a:r>
            <a:r>
              <a:rPr lang="zh-CN" altLang="en-US">
                <a:solidFill>
                  <a:schemeClr val="tx2"/>
                </a:solidFill>
              </a:rPr>
              <a:t>的双螺旋结构</a:t>
            </a:r>
          </a:p>
          <a:p>
            <a:pPr eaLnBrk="1" hangingPunct="1">
              <a:buFont typeface="Wingdings" panose="05000000000000000000" pitchFamily="2" charset="2"/>
              <a:buNone/>
            </a:pPr>
            <a:r>
              <a:rPr lang="zh-CN" altLang="en-US">
                <a:solidFill>
                  <a:schemeClr val="tx2"/>
                </a:solidFill>
              </a:rPr>
              <a:t>      </a:t>
            </a:r>
            <a:r>
              <a:rPr lang="zh-CN" altLang="en-US" sz="2800">
                <a:solidFill>
                  <a:schemeClr val="tx2"/>
                </a:solidFill>
              </a:rPr>
              <a:t>碱基对之间的互补能力</a:t>
            </a:r>
          </a:p>
        </p:txBody>
      </p:sp>
      <p:pic>
        <p:nvPicPr>
          <p:cNvPr id="49156" name="Picture 4" descr="C:\My Documents\T3.jpg">
            <a:extLst>
              <a:ext uri="{FF2B5EF4-FFF2-40B4-BE49-F238E27FC236}">
                <a16:creationId xmlns:a16="http://schemas.microsoft.com/office/drawing/2014/main" id="{22528DF8-CDDC-4728-A326-AED9B7974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0"/>
            <a:ext cx="762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a:extLst>
              <a:ext uri="{FF2B5EF4-FFF2-40B4-BE49-F238E27FC236}">
                <a16:creationId xmlns:a16="http://schemas.microsoft.com/office/drawing/2014/main" id="{B2471AD0-1453-47F2-8F9C-66509EAD31C4}"/>
              </a:ext>
            </a:extLst>
          </p:cNvPr>
          <p:cNvSpPr>
            <a:spLocks noGrp="1" noChangeArrowheads="1"/>
          </p:cNvSpPr>
          <p:nvPr>
            <p:ph type="title"/>
          </p:nvPr>
        </p:nvSpPr>
        <p:spPr/>
        <p:txBody>
          <a:bodyPr/>
          <a:lstStyle/>
          <a:p>
            <a:pPr eaLnBrk="1" hangingPunct="1">
              <a:buFontTx/>
              <a:buChar char="•"/>
            </a:pPr>
            <a:r>
              <a:rPr lang="en-US" altLang="zh-CN"/>
              <a:t>DNA(4)</a:t>
            </a:r>
          </a:p>
        </p:txBody>
      </p:sp>
      <p:sp>
        <p:nvSpPr>
          <p:cNvPr id="50179" name="Rectangle 1029">
            <a:extLst>
              <a:ext uri="{FF2B5EF4-FFF2-40B4-BE49-F238E27FC236}">
                <a16:creationId xmlns:a16="http://schemas.microsoft.com/office/drawing/2014/main" id="{19753993-06F9-4B63-8E0F-F19D1F71836A}"/>
              </a:ext>
            </a:extLst>
          </p:cNvPr>
          <p:cNvSpPr>
            <a:spLocks noGrp="1" noChangeArrowheads="1"/>
          </p:cNvSpPr>
          <p:nvPr>
            <p:ph type="body" idx="1"/>
          </p:nvPr>
        </p:nvSpPr>
        <p:spPr/>
        <p:txBody>
          <a:bodyPr/>
          <a:lstStyle/>
          <a:p>
            <a:pPr eaLnBrk="1" hangingPunct="1"/>
            <a:r>
              <a:rPr lang="en-US" altLang="zh-CN">
                <a:solidFill>
                  <a:schemeClr val="tx2"/>
                </a:solidFill>
              </a:rPr>
              <a:t>DNA</a:t>
            </a:r>
            <a:r>
              <a:rPr lang="zh-CN" altLang="en-US">
                <a:solidFill>
                  <a:schemeClr val="tx2"/>
                </a:solidFill>
              </a:rPr>
              <a:t>的复制</a:t>
            </a:r>
          </a:p>
          <a:p>
            <a:pPr lvl="1" eaLnBrk="1" hangingPunct="1"/>
            <a:r>
              <a:rPr lang="zh-CN" altLang="en-US"/>
              <a:t>在</a:t>
            </a:r>
            <a:r>
              <a:rPr lang="en-US" altLang="zh-CN"/>
              <a:t>DNA</a:t>
            </a:r>
            <a:r>
              <a:rPr lang="zh-CN" altLang="en-US"/>
              <a:t>解旋酶的作用</a:t>
            </a:r>
          </a:p>
          <a:p>
            <a:pPr lvl="1" eaLnBrk="1" hangingPunct="1">
              <a:buFont typeface="Wingdings" panose="05000000000000000000" pitchFamily="2" charset="2"/>
              <a:buNone/>
            </a:pPr>
            <a:r>
              <a:rPr lang="zh-CN" altLang="en-US"/>
              <a:t>   下两条链分离开，分</a:t>
            </a:r>
          </a:p>
          <a:p>
            <a:pPr lvl="1" eaLnBrk="1" hangingPunct="1">
              <a:buFont typeface="Wingdings" panose="05000000000000000000" pitchFamily="2" charset="2"/>
              <a:buNone/>
            </a:pPr>
            <a:r>
              <a:rPr lang="zh-CN" altLang="en-US"/>
              <a:t>    别作为一个模板，在</a:t>
            </a:r>
          </a:p>
          <a:p>
            <a:pPr lvl="1" eaLnBrk="1" hangingPunct="1">
              <a:buFont typeface="Wingdings" panose="05000000000000000000" pitchFamily="2" charset="2"/>
              <a:buNone/>
            </a:pPr>
            <a:r>
              <a:rPr lang="zh-CN" altLang="en-US"/>
              <a:t>    聚合酶的作用下合成</a:t>
            </a:r>
          </a:p>
          <a:p>
            <a:pPr lvl="1" eaLnBrk="1" hangingPunct="1">
              <a:buFont typeface="Wingdings" panose="05000000000000000000" pitchFamily="2" charset="2"/>
              <a:buNone/>
            </a:pPr>
            <a:r>
              <a:rPr lang="zh-CN" altLang="en-US"/>
              <a:t>    一条新链。</a:t>
            </a:r>
          </a:p>
          <a:p>
            <a:pPr lvl="1" eaLnBrk="1" hangingPunct="1">
              <a:buFont typeface="Wingdings" panose="05000000000000000000" pitchFamily="2" charset="2"/>
              <a:buNone/>
            </a:pPr>
            <a:endParaRPr lang="zh-CN" altLang="en-US"/>
          </a:p>
        </p:txBody>
      </p:sp>
      <p:pic>
        <p:nvPicPr>
          <p:cNvPr id="50180" name="Picture 1030" descr="C:\My Documents\T4.jpg">
            <a:extLst>
              <a:ext uri="{FF2B5EF4-FFF2-40B4-BE49-F238E27FC236}">
                <a16:creationId xmlns:a16="http://schemas.microsoft.com/office/drawing/2014/main" id="{535E48FD-2F74-4C51-8A38-1EE26CB5C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8600"/>
            <a:ext cx="2947988"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34BF0B3-E490-43D3-B127-413CCA9753D5}"/>
              </a:ext>
            </a:extLst>
          </p:cNvPr>
          <p:cNvSpPr>
            <a:spLocks noGrp="1" noChangeArrowheads="1"/>
          </p:cNvSpPr>
          <p:nvPr>
            <p:ph type="title"/>
          </p:nvPr>
        </p:nvSpPr>
        <p:spPr/>
        <p:txBody>
          <a:bodyPr/>
          <a:lstStyle/>
          <a:p>
            <a:pPr eaLnBrk="1" hangingPunct="1">
              <a:buFontTx/>
              <a:buChar char="•"/>
            </a:pPr>
            <a:r>
              <a:rPr lang="en-US" altLang="zh-CN"/>
              <a:t>RNA、</a:t>
            </a:r>
            <a:r>
              <a:rPr lang="zh-CN" altLang="en-US"/>
              <a:t>转录和翻译</a:t>
            </a:r>
          </a:p>
        </p:txBody>
      </p:sp>
      <p:sp>
        <p:nvSpPr>
          <p:cNvPr id="51203" name="Rectangle 3">
            <a:extLst>
              <a:ext uri="{FF2B5EF4-FFF2-40B4-BE49-F238E27FC236}">
                <a16:creationId xmlns:a16="http://schemas.microsoft.com/office/drawing/2014/main" id="{104B18C2-67BB-4146-A5CA-F5682E0AF884}"/>
              </a:ext>
            </a:extLst>
          </p:cNvPr>
          <p:cNvSpPr>
            <a:spLocks noGrp="1" noChangeArrowheads="1"/>
          </p:cNvSpPr>
          <p:nvPr>
            <p:ph type="body" idx="1"/>
          </p:nvPr>
        </p:nvSpPr>
        <p:spPr/>
        <p:txBody>
          <a:bodyPr/>
          <a:lstStyle/>
          <a:p>
            <a:pPr eaLnBrk="1" hangingPunct="1"/>
            <a:r>
              <a:rPr lang="en-US" altLang="zh-CN"/>
              <a:t>RNA(</a:t>
            </a:r>
            <a:r>
              <a:rPr lang="zh-CN" altLang="en-US"/>
              <a:t>核糖核酸)：单链结构、尿嘧啶</a:t>
            </a:r>
            <a:r>
              <a:rPr lang="en-US" altLang="zh-CN"/>
              <a:t>U</a:t>
            </a:r>
            <a:r>
              <a:rPr lang="zh-CN" altLang="en-US"/>
              <a:t>代替胸腺嘧啶</a:t>
            </a:r>
            <a:r>
              <a:rPr lang="en-US" altLang="zh-CN"/>
              <a:t>T、</a:t>
            </a:r>
            <a:r>
              <a:rPr lang="zh-CN" altLang="en-US"/>
              <a:t>位于细胞核和细胞质中。</a:t>
            </a:r>
          </a:p>
          <a:p>
            <a:pPr eaLnBrk="1" hangingPunct="1"/>
            <a:r>
              <a:rPr lang="zh-CN" altLang="en-US"/>
              <a:t>转录：</a:t>
            </a:r>
            <a:r>
              <a:rPr lang="en-US" altLang="zh-CN"/>
              <a:t>DNA</a:t>
            </a:r>
            <a:r>
              <a:rPr lang="zh-CN" altLang="en-US"/>
              <a:t>链 → </a:t>
            </a:r>
            <a:r>
              <a:rPr lang="en-US" altLang="zh-CN"/>
              <a:t>RNA</a:t>
            </a:r>
            <a:r>
              <a:rPr lang="zh-CN" altLang="en-US"/>
              <a:t>链</a:t>
            </a:r>
          </a:p>
          <a:p>
            <a:pPr eaLnBrk="1" hangingPunct="1">
              <a:buFont typeface="Wingdings" panose="05000000000000000000" pitchFamily="2" charset="2"/>
              <a:buNone/>
            </a:pPr>
            <a:r>
              <a:rPr lang="zh-CN" altLang="en-US"/>
              <a:t>                信使</a:t>
            </a:r>
            <a:r>
              <a:rPr lang="en-US" altLang="zh-CN"/>
              <a:t>RNA(mRNA)，</a:t>
            </a:r>
            <a:r>
              <a:rPr lang="zh-CN" altLang="en-US"/>
              <a:t>启动子。</a:t>
            </a:r>
          </a:p>
          <a:p>
            <a:pPr eaLnBrk="1" hangingPunct="1"/>
            <a:r>
              <a:rPr lang="zh-CN" altLang="en-US"/>
              <a:t>翻译： </a:t>
            </a:r>
            <a:r>
              <a:rPr lang="en-US" altLang="zh-CN"/>
              <a:t>mRNA</a:t>
            </a:r>
            <a:r>
              <a:rPr lang="zh-CN" altLang="en-US"/>
              <a:t>上携带遗传信息在核糖体中合成蛋白质的过程。</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BA57DDE-2C90-462F-B18C-BFB19D46DE32}"/>
              </a:ext>
            </a:extLst>
          </p:cNvPr>
          <p:cNvSpPr>
            <a:spLocks noGrp="1" noChangeArrowheads="1"/>
          </p:cNvSpPr>
          <p:nvPr>
            <p:ph type="title"/>
          </p:nvPr>
        </p:nvSpPr>
        <p:spPr/>
        <p:txBody>
          <a:bodyPr/>
          <a:lstStyle/>
          <a:p>
            <a:pPr eaLnBrk="1" hangingPunct="1">
              <a:buFontTx/>
              <a:buChar char="•"/>
            </a:pPr>
            <a:r>
              <a:rPr lang="zh-CN" altLang="en-US"/>
              <a:t>变异</a:t>
            </a:r>
          </a:p>
        </p:txBody>
      </p:sp>
      <p:sp>
        <p:nvSpPr>
          <p:cNvPr id="52227" name="Rectangle 3">
            <a:extLst>
              <a:ext uri="{FF2B5EF4-FFF2-40B4-BE49-F238E27FC236}">
                <a16:creationId xmlns:a16="http://schemas.microsoft.com/office/drawing/2014/main" id="{51BA952B-0D32-48E4-8DA0-E8A927C71811}"/>
              </a:ext>
            </a:extLst>
          </p:cNvPr>
          <p:cNvSpPr>
            <a:spLocks noGrp="1" noChangeArrowheads="1"/>
          </p:cNvSpPr>
          <p:nvPr>
            <p:ph type="body" idx="1"/>
          </p:nvPr>
        </p:nvSpPr>
        <p:spPr/>
        <p:txBody>
          <a:bodyPr/>
          <a:lstStyle/>
          <a:p>
            <a:pPr eaLnBrk="1" hangingPunct="1"/>
            <a:r>
              <a:rPr lang="zh-CN" altLang="en-US"/>
              <a:t>进化过程中由于不正确的复制，使</a:t>
            </a:r>
            <a:r>
              <a:rPr lang="en-US" altLang="zh-CN"/>
              <a:t>DNA</a:t>
            </a:r>
            <a:r>
              <a:rPr lang="zh-CN" altLang="en-US"/>
              <a:t>内容发生局部的改变。 </a:t>
            </a:r>
          </a:p>
          <a:p>
            <a:pPr eaLnBrk="1" hangingPunct="1"/>
            <a:r>
              <a:rPr lang="zh-CN" altLang="en-US"/>
              <a:t>变异的种类主要有以下三种： </a:t>
            </a:r>
          </a:p>
          <a:p>
            <a:pPr lvl="1" eaLnBrk="1" hangingPunct="1"/>
            <a:r>
              <a:rPr lang="zh-CN" altLang="en-US"/>
              <a:t>替代(</a:t>
            </a:r>
            <a:r>
              <a:rPr lang="en-US" altLang="zh-CN"/>
              <a:t>substitution)</a:t>
            </a:r>
          </a:p>
          <a:p>
            <a:pPr lvl="1" eaLnBrk="1" hangingPunct="1"/>
            <a:r>
              <a:rPr lang="zh-CN" altLang="en-US"/>
              <a:t>插入或删除(</a:t>
            </a:r>
            <a:r>
              <a:rPr lang="en-US" altLang="zh-CN">
                <a:solidFill>
                  <a:srgbClr val="FFFF00"/>
                </a:solidFill>
              </a:rPr>
              <a:t>in</a:t>
            </a:r>
            <a:r>
              <a:rPr lang="en-US" altLang="zh-CN"/>
              <a:t>sertion or </a:t>
            </a:r>
            <a:r>
              <a:rPr lang="en-US" altLang="zh-CN">
                <a:solidFill>
                  <a:srgbClr val="FFFF00"/>
                </a:solidFill>
              </a:rPr>
              <a:t>del</a:t>
            </a:r>
            <a:r>
              <a:rPr lang="en-US" altLang="zh-CN"/>
              <a:t>etion) </a:t>
            </a:r>
            <a:r>
              <a:rPr lang="en-US" altLang="zh-CN">
                <a:solidFill>
                  <a:srgbClr val="FFFF00"/>
                </a:solidFill>
              </a:rPr>
              <a:t> </a:t>
            </a:r>
            <a:r>
              <a:rPr lang="en-US" altLang="zh-CN" b="1">
                <a:solidFill>
                  <a:srgbClr val="FFFF00"/>
                </a:solidFill>
              </a:rPr>
              <a:t>indel</a:t>
            </a:r>
          </a:p>
          <a:p>
            <a:pPr lvl="1" eaLnBrk="1" hangingPunct="1"/>
            <a:r>
              <a:rPr lang="zh-CN" altLang="en-US"/>
              <a:t>重排(</a:t>
            </a:r>
            <a:r>
              <a:rPr lang="en-US" altLang="zh-CN"/>
              <a:t>rearrangement)</a:t>
            </a:r>
            <a:endParaRPr lang="zh-CN" altLang="en-US"/>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20E1E11-2BA9-42EC-ADFF-5C18D649BC03}"/>
              </a:ext>
            </a:extLst>
          </p:cNvPr>
          <p:cNvSpPr>
            <a:spLocks noGrp="1" noChangeArrowheads="1"/>
          </p:cNvSpPr>
          <p:nvPr>
            <p:ph type="title"/>
          </p:nvPr>
        </p:nvSpPr>
        <p:spPr/>
        <p:txBody>
          <a:bodyPr/>
          <a:lstStyle/>
          <a:p>
            <a:pPr eaLnBrk="1" hangingPunct="1">
              <a:buFontTx/>
              <a:buChar char="•"/>
            </a:pPr>
            <a:r>
              <a:rPr lang="zh-CN" altLang="en-US"/>
              <a:t>蛋白质</a:t>
            </a:r>
          </a:p>
        </p:txBody>
      </p:sp>
      <p:sp>
        <p:nvSpPr>
          <p:cNvPr id="53251" name="Rectangle 3">
            <a:extLst>
              <a:ext uri="{FF2B5EF4-FFF2-40B4-BE49-F238E27FC236}">
                <a16:creationId xmlns:a16="http://schemas.microsoft.com/office/drawing/2014/main" id="{A0369B12-0F5B-428F-9FF1-BEB7743A9929}"/>
              </a:ext>
            </a:extLst>
          </p:cNvPr>
          <p:cNvSpPr>
            <a:spLocks noGrp="1" noChangeArrowheads="1"/>
          </p:cNvSpPr>
          <p:nvPr>
            <p:ph type="body" idx="1"/>
          </p:nvPr>
        </p:nvSpPr>
        <p:spPr/>
        <p:txBody>
          <a:bodyPr/>
          <a:lstStyle/>
          <a:p>
            <a:pPr eaLnBrk="1" hangingPunct="1"/>
            <a:r>
              <a:rPr lang="zh-CN" altLang="en-US"/>
              <a:t>由氨基酸依次链接形成在生物体中总共有20种氨基酸。</a:t>
            </a:r>
          </a:p>
          <a:p>
            <a:pPr eaLnBrk="1" hangingPunct="1"/>
            <a:r>
              <a:rPr lang="zh-CN" altLang="en-US"/>
              <a:t>蛋白有十分复杂的三维结构。其三维机构决定了蛋白质的功能。</a:t>
            </a:r>
          </a:p>
          <a:p>
            <a:pPr eaLnBrk="1" hangingPunct="1"/>
            <a:endParaRPr lang="zh-CN" altLang="en-US"/>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C66DFF2-B08D-4D14-94DC-DF912447BDEE}"/>
              </a:ext>
            </a:extLst>
          </p:cNvPr>
          <p:cNvSpPr>
            <a:spLocks noGrp="1" noChangeArrowheads="1"/>
          </p:cNvSpPr>
          <p:nvPr>
            <p:ph type="title"/>
          </p:nvPr>
        </p:nvSpPr>
        <p:spPr/>
        <p:txBody>
          <a:bodyPr/>
          <a:lstStyle/>
          <a:p>
            <a:pPr eaLnBrk="1" hangingPunct="1">
              <a:buFontTx/>
              <a:buChar char="•"/>
            </a:pPr>
            <a:r>
              <a:rPr lang="zh-CN" altLang="en-US"/>
              <a:t>基 因</a:t>
            </a:r>
          </a:p>
        </p:txBody>
      </p:sp>
      <p:sp>
        <p:nvSpPr>
          <p:cNvPr id="54275" name="Rectangle 3">
            <a:extLst>
              <a:ext uri="{FF2B5EF4-FFF2-40B4-BE49-F238E27FC236}">
                <a16:creationId xmlns:a16="http://schemas.microsoft.com/office/drawing/2014/main" id="{0BB96954-0F0B-4C15-A1F3-6434867742A2}"/>
              </a:ext>
            </a:extLst>
          </p:cNvPr>
          <p:cNvSpPr>
            <a:spLocks noGrp="1" noChangeArrowheads="1"/>
          </p:cNvSpPr>
          <p:nvPr>
            <p:ph type="body" idx="1"/>
          </p:nvPr>
        </p:nvSpPr>
        <p:spPr/>
        <p:txBody>
          <a:bodyPr/>
          <a:lstStyle/>
          <a:p>
            <a:pPr eaLnBrk="1" hangingPunct="1"/>
            <a:r>
              <a:rPr lang="zh-CN" altLang="en-US" sz="3600"/>
              <a:t>什么是基因？</a:t>
            </a:r>
          </a:p>
          <a:p>
            <a:pPr lvl="1" eaLnBrk="1" hangingPunct="1"/>
            <a:r>
              <a:rPr lang="en-US" altLang="zh-CN"/>
              <a:t>DNA</a:t>
            </a:r>
            <a:r>
              <a:rPr lang="zh-CN" altLang="en-US"/>
              <a:t>上具有特定功能的一个片断，负责一种特定性状的表达。一般来讲，一个基因只编码一个蛋白质。</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6E0004A-FFF3-4266-ACBE-19481F755D75}"/>
              </a:ext>
            </a:extLst>
          </p:cNvPr>
          <p:cNvSpPr>
            <a:spLocks noGrp="1" noChangeArrowheads="1"/>
          </p:cNvSpPr>
          <p:nvPr>
            <p:ph type="title"/>
          </p:nvPr>
        </p:nvSpPr>
        <p:spPr/>
        <p:txBody>
          <a:bodyPr/>
          <a:lstStyle/>
          <a:p>
            <a:pPr eaLnBrk="1" hangingPunct="1">
              <a:buFontTx/>
              <a:buChar char="•"/>
            </a:pPr>
            <a:r>
              <a:rPr lang="zh-CN" altLang="en-US"/>
              <a:t>基因组</a:t>
            </a:r>
          </a:p>
        </p:txBody>
      </p:sp>
      <p:sp>
        <p:nvSpPr>
          <p:cNvPr id="55299" name="Rectangle 3">
            <a:extLst>
              <a:ext uri="{FF2B5EF4-FFF2-40B4-BE49-F238E27FC236}">
                <a16:creationId xmlns:a16="http://schemas.microsoft.com/office/drawing/2014/main" id="{2DB0D44B-3DF5-4A83-9570-DF2B7D0D476B}"/>
              </a:ext>
            </a:extLst>
          </p:cNvPr>
          <p:cNvSpPr>
            <a:spLocks noGrp="1" noChangeArrowheads="1"/>
          </p:cNvSpPr>
          <p:nvPr>
            <p:ph type="body" idx="1"/>
          </p:nvPr>
        </p:nvSpPr>
        <p:spPr/>
        <p:txBody>
          <a:bodyPr/>
          <a:lstStyle/>
          <a:p>
            <a:pPr eaLnBrk="1" hangingPunct="1"/>
            <a:r>
              <a:rPr lang="zh-CN" altLang="en-US"/>
              <a:t>任何一条染色体上都带有许多基因，一条高等生物的染色体上可能带有成千上万个基因，一个细胞中的全部基因序列及其间隔序列统称为</a:t>
            </a:r>
            <a:r>
              <a:rPr lang="en-US" altLang="zh-CN"/>
              <a:t>genomes（</a:t>
            </a:r>
            <a:r>
              <a:rPr lang="zh-CN" altLang="en-US"/>
              <a:t>基因组）。 </a:t>
            </a:r>
          </a:p>
          <a:p>
            <a:pPr eaLnBrk="1" hangingPunct="1"/>
            <a:endParaRPr lang="zh-CN" altLang="en-US"/>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E90F138-72E3-4196-888B-81C2DF6A625D}"/>
              </a:ext>
            </a:extLst>
          </p:cNvPr>
          <p:cNvSpPr>
            <a:spLocks noGrp="1" noChangeArrowheads="1"/>
          </p:cNvSpPr>
          <p:nvPr>
            <p:ph type="title"/>
          </p:nvPr>
        </p:nvSpPr>
        <p:spPr/>
        <p:txBody>
          <a:bodyPr/>
          <a:lstStyle/>
          <a:p>
            <a:pPr eaLnBrk="1" hangingPunct="1">
              <a:buFontTx/>
              <a:buChar char="•"/>
            </a:pPr>
            <a:r>
              <a:rPr lang="en-US" altLang="zh-CN"/>
              <a:t>DNA</a:t>
            </a:r>
            <a:r>
              <a:rPr lang="zh-CN" altLang="en-US"/>
              <a:t>上的基因</a:t>
            </a:r>
          </a:p>
        </p:txBody>
      </p:sp>
      <p:sp>
        <p:nvSpPr>
          <p:cNvPr id="56323" name="Rectangle 3">
            <a:extLst>
              <a:ext uri="{FF2B5EF4-FFF2-40B4-BE49-F238E27FC236}">
                <a16:creationId xmlns:a16="http://schemas.microsoft.com/office/drawing/2014/main" id="{DBA94B78-8730-4B33-B03B-46EC37C4BF00}"/>
              </a:ext>
            </a:extLst>
          </p:cNvPr>
          <p:cNvSpPr>
            <a:spLocks noGrp="1" noChangeArrowheads="1"/>
          </p:cNvSpPr>
          <p:nvPr>
            <p:ph type="body" idx="1"/>
          </p:nvPr>
        </p:nvSpPr>
        <p:spPr/>
        <p:txBody>
          <a:bodyPr/>
          <a:lstStyle/>
          <a:p>
            <a:pPr eaLnBrk="1" hangingPunct="1">
              <a:buFont typeface="Wingdings" panose="05000000000000000000" pitchFamily="2" charset="2"/>
              <a:buNone/>
            </a:pPr>
            <a:r>
              <a:rPr lang="zh-CN" altLang="en-US"/>
              <a:t>                   </a:t>
            </a:r>
            <a:r>
              <a:rPr lang="zh-CN" altLang="en-US">
                <a:solidFill>
                  <a:srgbClr val="66FF33"/>
                </a:solidFill>
              </a:rPr>
              <a:t>基因</a:t>
            </a:r>
          </a:p>
        </p:txBody>
      </p:sp>
      <p:pic>
        <p:nvPicPr>
          <p:cNvPr id="56324" name="Picture 4" descr="C:\My Documents\t5.jpg">
            <a:extLst>
              <a:ext uri="{FF2B5EF4-FFF2-40B4-BE49-F238E27FC236}">
                <a16:creationId xmlns:a16="http://schemas.microsoft.com/office/drawing/2014/main" id="{670CD356-AAB7-44B0-83D6-DA09FB180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14600"/>
            <a:ext cx="80772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Line 6">
            <a:extLst>
              <a:ext uri="{FF2B5EF4-FFF2-40B4-BE49-F238E27FC236}">
                <a16:creationId xmlns:a16="http://schemas.microsoft.com/office/drawing/2014/main" id="{74B56B60-3B75-4CE4-AD0D-51798BB293A8}"/>
              </a:ext>
            </a:extLst>
          </p:cNvPr>
          <p:cNvSpPr>
            <a:spLocks noChangeShapeType="1"/>
          </p:cNvSpPr>
          <p:nvPr/>
        </p:nvSpPr>
        <p:spPr bwMode="auto">
          <a:xfrm>
            <a:off x="2133600" y="2057400"/>
            <a:ext cx="0" cy="533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26" name="Line 7">
            <a:extLst>
              <a:ext uri="{FF2B5EF4-FFF2-40B4-BE49-F238E27FC236}">
                <a16:creationId xmlns:a16="http://schemas.microsoft.com/office/drawing/2014/main" id="{57AC0C01-1C06-4D0B-9D7B-397449184821}"/>
              </a:ext>
            </a:extLst>
          </p:cNvPr>
          <p:cNvSpPr>
            <a:spLocks noChangeShapeType="1"/>
          </p:cNvSpPr>
          <p:nvPr/>
        </p:nvSpPr>
        <p:spPr bwMode="auto">
          <a:xfrm>
            <a:off x="5410200" y="2057400"/>
            <a:ext cx="0" cy="533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27" name="Line 8">
            <a:extLst>
              <a:ext uri="{FF2B5EF4-FFF2-40B4-BE49-F238E27FC236}">
                <a16:creationId xmlns:a16="http://schemas.microsoft.com/office/drawing/2014/main" id="{456CC659-486A-47EF-97B4-76C1C7B2A06E}"/>
              </a:ext>
            </a:extLst>
          </p:cNvPr>
          <p:cNvSpPr>
            <a:spLocks noChangeShapeType="1"/>
          </p:cNvSpPr>
          <p:nvPr/>
        </p:nvSpPr>
        <p:spPr bwMode="auto">
          <a:xfrm>
            <a:off x="2133600" y="2286000"/>
            <a:ext cx="99060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6328" name="Line 9">
            <a:extLst>
              <a:ext uri="{FF2B5EF4-FFF2-40B4-BE49-F238E27FC236}">
                <a16:creationId xmlns:a16="http://schemas.microsoft.com/office/drawing/2014/main" id="{417E9A09-380E-4A54-A336-1859699C4234}"/>
              </a:ext>
            </a:extLst>
          </p:cNvPr>
          <p:cNvSpPr>
            <a:spLocks noChangeShapeType="1"/>
          </p:cNvSpPr>
          <p:nvPr/>
        </p:nvSpPr>
        <p:spPr bwMode="auto">
          <a:xfrm>
            <a:off x="4114800" y="2286000"/>
            <a:ext cx="129540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9B5AC0E-E7EF-4697-9E4F-C421D248DF82}"/>
              </a:ext>
            </a:extLst>
          </p:cNvPr>
          <p:cNvSpPr>
            <a:spLocks noGrp="1" noChangeArrowheads="1"/>
          </p:cNvSpPr>
          <p:nvPr>
            <p:ph type="title"/>
          </p:nvPr>
        </p:nvSpPr>
        <p:spPr/>
        <p:txBody>
          <a:bodyPr/>
          <a:lstStyle/>
          <a:p>
            <a:pPr eaLnBrk="1" hangingPunct="1">
              <a:buFontTx/>
              <a:buChar char="•"/>
            </a:pPr>
            <a:r>
              <a:rPr lang="zh-CN" altLang="en-US"/>
              <a:t>基因的编码</a:t>
            </a:r>
          </a:p>
        </p:txBody>
      </p:sp>
      <p:sp>
        <p:nvSpPr>
          <p:cNvPr id="57347" name="Rectangle 3">
            <a:extLst>
              <a:ext uri="{FF2B5EF4-FFF2-40B4-BE49-F238E27FC236}">
                <a16:creationId xmlns:a16="http://schemas.microsoft.com/office/drawing/2014/main" id="{16723063-4738-40F7-9718-3892A8ED82E6}"/>
              </a:ext>
            </a:extLst>
          </p:cNvPr>
          <p:cNvSpPr>
            <a:spLocks noGrp="1" noChangeArrowheads="1"/>
          </p:cNvSpPr>
          <p:nvPr>
            <p:ph type="body" idx="1"/>
          </p:nvPr>
        </p:nvSpPr>
        <p:spPr/>
        <p:txBody>
          <a:bodyPr/>
          <a:lstStyle/>
          <a:p>
            <a:pPr eaLnBrk="1" hangingPunct="1"/>
            <a:r>
              <a:rPr lang="zh-CN" altLang="en-US"/>
              <a:t>基因编码是一个逻辑的映射，表明存储在</a:t>
            </a:r>
            <a:r>
              <a:rPr lang="en-US" altLang="zh-CN"/>
              <a:t>DNA</a:t>
            </a:r>
            <a:r>
              <a:rPr lang="zh-CN" altLang="en-US"/>
              <a:t>和</a:t>
            </a:r>
            <a:r>
              <a:rPr lang="en-US" altLang="zh-CN"/>
              <a:t>mRNA</a:t>
            </a:r>
            <a:r>
              <a:rPr lang="zh-CN" altLang="en-US"/>
              <a:t>中的基因信息决定什么样的蛋白质序列。</a:t>
            </a:r>
          </a:p>
          <a:p>
            <a:pPr eaLnBrk="1" hangingPunct="1"/>
            <a:r>
              <a:rPr lang="zh-CN" altLang="en-US"/>
              <a:t>每个碱基三元组称为一个密码子(</a:t>
            </a:r>
            <a:r>
              <a:rPr lang="en-US" altLang="zh-CN"/>
              <a:t>codon)</a:t>
            </a:r>
          </a:p>
          <a:p>
            <a:pPr eaLnBrk="1" hangingPunct="1"/>
            <a:r>
              <a:rPr lang="zh-CN" altLang="en-US"/>
              <a:t>碱基组成的三元组的排列共有4</a:t>
            </a:r>
            <a:r>
              <a:rPr lang="zh-CN" altLang="en-US" baseline="30000"/>
              <a:t>3</a:t>
            </a:r>
            <a:r>
              <a:rPr lang="zh-CN" altLang="en-US"/>
              <a:t>＝64种，而氨基酸共有20种类型，所以不同的密码子可能表示同一种氨基酸。 </a:t>
            </a:r>
            <a:r>
              <a:rPr lang="en-US" altLang="zh-CN"/>
              <a:t> </a:t>
            </a:r>
            <a:endParaRPr lang="zh-CN" altLang="en-US"/>
          </a:p>
          <a:p>
            <a:pPr eaLnBrk="1" hangingPunct="1"/>
            <a:endParaRPr lang="zh-CN" altLang="en-US"/>
          </a:p>
          <a:p>
            <a:pPr eaLnBrk="1" hangingPunct="1"/>
            <a:endParaRPr lang="zh-CN" altLang="en-US"/>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0553914-3A06-4336-8CBE-019CC49241B6}"/>
              </a:ext>
            </a:extLst>
          </p:cNvPr>
          <p:cNvSpPr>
            <a:spLocks noGrp="1" noChangeArrowheads="1"/>
          </p:cNvSpPr>
          <p:nvPr>
            <p:ph type="title"/>
          </p:nvPr>
        </p:nvSpPr>
        <p:spPr/>
        <p:txBody>
          <a:bodyPr/>
          <a:lstStyle/>
          <a:p>
            <a:pPr eaLnBrk="1" hangingPunct="1">
              <a:buFontTx/>
              <a:buChar char="•"/>
            </a:pPr>
            <a:r>
              <a:rPr lang="zh-CN" altLang="en-US"/>
              <a:t>带来的问题</a:t>
            </a:r>
          </a:p>
        </p:txBody>
      </p:sp>
      <p:sp>
        <p:nvSpPr>
          <p:cNvPr id="58371" name="Rectangle 3">
            <a:extLst>
              <a:ext uri="{FF2B5EF4-FFF2-40B4-BE49-F238E27FC236}">
                <a16:creationId xmlns:a16="http://schemas.microsoft.com/office/drawing/2014/main" id="{06B1B986-A950-4758-890F-5DADDE559C7C}"/>
              </a:ext>
            </a:extLst>
          </p:cNvPr>
          <p:cNvSpPr>
            <a:spLocks noGrp="1" noChangeArrowheads="1"/>
          </p:cNvSpPr>
          <p:nvPr>
            <p:ph type="body" idx="1"/>
          </p:nvPr>
        </p:nvSpPr>
        <p:spPr/>
        <p:txBody>
          <a:bodyPr/>
          <a:lstStyle/>
          <a:p>
            <a:pPr eaLnBrk="1" hangingPunct="1"/>
            <a:r>
              <a:rPr lang="zh-CN" altLang="en-US"/>
              <a:t>序列排列问题 </a:t>
            </a:r>
          </a:p>
          <a:p>
            <a:pPr eaLnBrk="1" hangingPunct="1"/>
            <a:r>
              <a:rPr lang="zh-CN" altLang="en-US"/>
              <a:t>基因组的重排问题 </a:t>
            </a:r>
          </a:p>
          <a:p>
            <a:pPr eaLnBrk="1" hangingPunct="1"/>
            <a:r>
              <a:rPr lang="zh-CN" altLang="en-US"/>
              <a:t>蛋白质结构和功能的预测 </a:t>
            </a:r>
          </a:p>
          <a:p>
            <a:pPr eaLnBrk="1" hangingPunct="1"/>
            <a:r>
              <a:rPr lang="zh-CN" altLang="en-US"/>
              <a:t>基因(外显子、内含子)查找问题 </a:t>
            </a:r>
          </a:p>
          <a:p>
            <a:pPr eaLnBrk="1" hangingPunct="1"/>
            <a:r>
              <a:rPr lang="zh-CN" altLang="en-US"/>
              <a:t>序列装配(</a:t>
            </a:r>
            <a:r>
              <a:rPr lang="en-US" altLang="zh-CN"/>
              <a:t>Sequence Assembly)</a:t>
            </a:r>
            <a:r>
              <a:rPr lang="zh-CN" altLang="en-US"/>
              <a:t>问题</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Genetics &amp; Genomics</a:t>
            </a:r>
            <a:endParaRPr lang="zh-CN" altLang="en-US" sz="24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第一节：生物信息学的发展历史</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31604" y="6492875"/>
            <a:ext cx="436227" cy="365125"/>
          </a:xfrm>
        </p:spPr>
        <p:txBody>
          <a:bodyPr/>
          <a:lstStyle/>
          <a:p>
            <a:pPr algn="ctr"/>
            <a:fld id="{7A9B8ABA-E741-4B5A-BC12-4FB7471CFE15}" type="slidenum">
              <a:rPr lang="zh-CN" altLang="en-US" smtClean="0"/>
              <a:pPr algn="ctr"/>
              <a:t>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9" name="Picture 2" descr="http://genetics.sjtu.edu.cn/knowledge/new_page_19.files/03-12-04-1.jpg">
            <a:extLst>
              <a:ext uri="{FF2B5EF4-FFF2-40B4-BE49-F238E27FC236}">
                <a16:creationId xmlns:a16="http://schemas.microsoft.com/office/drawing/2014/main" id="{C27862DC-C981-4525-B005-ED20B06407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10" r="2765"/>
          <a:stretch/>
        </p:blipFill>
        <p:spPr bwMode="auto">
          <a:xfrm>
            <a:off x="-1" y="1348940"/>
            <a:ext cx="9143999" cy="458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795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Genomic achievements since HGP</a:t>
            </a:r>
            <a:endParaRPr lang="zh-CN" altLang="en-US" sz="24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第一节：生物信息学的发展历史</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31604" y="6492875"/>
            <a:ext cx="436227" cy="365125"/>
          </a:xfrm>
        </p:spPr>
        <p:txBody>
          <a:bodyPr/>
          <a:lstStyle/>
          <a:p>
            <a:pPr algn="ctr"/>
            <a:fld id="{7A9B8ABA-E741-4B5A-BC12-4FB7471CFE15}" type="slidenum">
              <a:rPr lang="zh-CN" altLang="en-US" smtClean="0"/>
              <a:pPr algn="ctr"/>
              <a:t>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9" name="Picture 2" descr="Genomic achievements since the Human Genome Project [rtrif] (see accompanying rollfold).">
            <a:extLst>
              <a:ext uri="{FF2B5EF4-FFF2-40B4-BE49-F238E27FC236}">
                <a16:creationId xmlns:a16="http://schemas.microsoft.com/office/drawing/2014/main" id="{4A7DD876-0954-4E4E-9720-1F12ED4D8D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86816"/>
            <a:ext cx="91440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a:extLst>
              <a:ext uri="{FF2B5EF4-FFF2-40B4-BE49-F238E27FC236}">
                <a16:creationId xmlns:a16="http://schemas.microsoft.com/office/drawing/2014/main" id="{50C1DE92-3914-421F-B65D-EEE5F9904225}"/>
              </a:ext>
            </a:extLst>
          </p:cNvPr>
          <p:cNvSpPr txBox="1">
            <a:spLocks noChangeArrowheads="1"/>
          </p:cNvSpPr>
          <p:nvPr/>
        </p:nvSpPr>
        <p:spPr bwMode="auto">
          <a:xfrm>
            <a:off x="7382" y="6469062"/>
            <a:ext cx="3465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en-US" altLang="zh-CN" sz="1800" i="1" dirty="0"/>
              <a:t>Nature</a:t>
            </a:r>
            <a:r>
              <a:rPr lang="en-US" altLang="zh-CN" sz="1800" dirty="0"/>
              <a:t> 2011, 470: 204–213</a:t>
            </a:r>
            <a:endParaRPr lang="zh-CN" altLang="en-US" sz="1800" dirty="0"/>
          </a:p>
        </p:txBody>
      </p:sp>
    </p:spTree>
    <p:extLst>
      <p:ext uri="{BB962C8B-B14F-4D97-AF65-F5344CB8AC3E}">
        <p14:creationId xmlns:p14="http://schemas.microsoft.com/office/powerpoint/2010/main" val="12057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生物信息学大事记</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一</a:t>
            </a:r>
            <a:r>
              <a:rPr lang="en-US" altLang="zh-CN" sz="2400" dirty="0">
                <a:latin typeface="华文楷体" panose="02010600040101010101" pitchFamily="2" charset="-122"/>
                <a:ea typeface="华文楷体" panose="02010600040101010101" pitchFamily="2" charset="-122"/>
              </a:rPr>
              <a:t>)</a:t>
            </a:r>
            <a:endParaRPr lang="zh-CN" altLang="en-US"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第一节：生物信息学的发展历史</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31604" y="6492875"/>
            <a:ext cx="436227" cy="365125"/>
          </a:xfrm>
        </p:spPr>
        <p:txBody>
          <a:bodyPr/>
          <a:lstStyle/>
          <a:p>
            <a:pPr algn="ctr"/>
            <a:fld id="{7A9B8ABA-E741-4B5A-BC12-4FB7471CFE15}" type="slidenum">
              <a:rPr lang="zh-CN" altLang="en-US" smtClean="0"/>
              <a:pPr algn="ctr"/>
              <a:t>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oup 3">
            <a:extLst>
              <a:ext uri="{FF2B5EF4-FFF2-40B4-BE49-F238E27FC236}">
                <a16:creationId xmlns:a16="http://schemas.microsoft.com/office/drawing/2014/main" id="{854D4AC3-F58B-407E-ABCA-6AB22CC6A5DE}"/>
              </a:ext>
            </a:extLst>
          </p:cNvPr>
          <p:cNvGraphicFramePr>
            <a:graphicFrameLocks/>
          </p:cNvGraphicFramePr>
          <p:nvPr>
            <p:extLst>
              <p:ext uri="{D42A27DB-BD31-4B8C-83A1-F6EECF244321}">
                <p14:modId xmlns:p14="http://schemas.microsoft.com/office/powerpoint/2010/main" val="2987754425"/>
              </p:ext>
            </p:extLst>
          </p:nvPr>
        </p:nvGraphicFramePr>
        <p:xfrm>
          <a:off x="302004" y="1267434"/>
          <a:ext cx="8229600" cy="5562600"/>
        </p:xfrm>
        <a:graphic>
          <a:graphicData uri="http://schemas.openxmlformats.org/drawingml/2006/table">
            <a:tbl>
              <a:tblPr/>
              <a:tblGrid>
                <a:gridCol w="3890962">
                  <a:extLst>
                    <a:ext uri="{9D8B030D-6E8A-4147-A177-3AD203B41FA5}">
                      <a16:colId xmlns:a16="http://schemas.microsoft.com/office/drawing/2014/main" val="20000"/>
                    </a:ext>
                  </a:extLst>
                </a:gridCol>
                <a:gridCol w="644525">
                  <a:extLst>
                    <a:ext uri="{9D8B030D-6E8A-4147-A177-3AD203B41FA5}">
                      <a16:colId xmlns:a16="http://schemas.microsoft.com/office/drawing/2014/main" val="20001"/>
                    </a:ext>
                  </a:extLst>
                </a:gridCol>
                <a:gridCol w="3694113">
                  <a:extLst>
                    <a:ext uri="{9D8B030D-6E8A-4147-A177-3AD203B41FA5}">
                      <a16:colId xmlns:a16="http://schemas.microsoft.com/office/drawing/2014/main" val="20002"/>
                    </a:ext>
                  </a:extLst>
                </a:gridCol>
              </a:tblGrid>
              <a:tr h="0">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计算机科学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生命科学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Blaise Pascal: mechanical calculators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Telegraph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Darwin’s Origin of Species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Mendel’s peas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DNA first isolated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Telephone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1879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Mitosis observed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Rediscovery of Mendel’s work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Orderly inheritance of disease observed</a:t>
                      </a:r>
                    </a:p>
                    <a:p>
                      <a:pPr marL="469900" marR="0" lvl="0" indent="-469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Chromosome theory of heredity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1909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The word gene coined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Fruit flies illuminate the chromosome theory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One gene, one enzyme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0">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第一台电子管计算机</a:t>
                      </a: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ENIAC</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诞生</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x-ray diffraction of DNA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DNA is “transforming principle”</a:t>
                      </a:r>
                    </a:p>
                    <a:p>
                      <a:pPr marL="469900" marR="0" lvl="0" indent="-469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Jumping genes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0">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The first Computer Bug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0">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Grace Murray Hopper: first compiler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1952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Genes are made of DNA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7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Francis Crick</a:t>
                      </a:r>
                      <a:r>
                        <a:rPr kumimoji="0" lang="zh-CN" altLang="en-US" sz="17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7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James Watson</a:t>
                      </a:r>
                      <a:r>
                        <a:rPr kumimoji="0" lang="zh-CN" altLang="en-US" sz="17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kumimoji="0" lang="en-US" altLang="zh-CN" sz="17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Maurice Wilkins</a:t>
                      </a:r>
                      <a:r>
                        <a:rPr kumimoji="0" lang="zh-CN" altLang="en-US" sz="17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发现</a:t>
                      </a:r>
                      <a:r>
                        <a:rPr kumimoji="0" lang="en-US" altLang="zh-CN" sz="17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DNA</a:t>
                      </a:r>
                      <a:r>
                        <a:rPr kumimoji="0" lang="zh-CN" altLang="en-US" sz="17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的双螺旋结构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第一个蛋白质序列</a:t>
                      </a: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牛胰岛素</a:t>
                      </a: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被测定</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生物学中的信息理论讨论会”于美国田纳西州的</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Gatlinburg</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召开</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26931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生物信息学大事记</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a:t>
            </a:r>
            <a:endParaRPr lang="zh-CN" altLang="en-US"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第一节：生物信息学的发展历史</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31604" y="6492875"/>
            <a:ext cx="436227" cy="365125"/>
          </a:xfrm>
        </p:spPr>
        <p:txBody>
          <a:bodyPr/>
          <a:lstStyle/>
          <a:p>
            <a:pPr algn="ctr"/>
            <a:fld id="{7A9B8ABA-E741-4B5A-BC12-4FB7471CFE15}" type="slidenum">
              <a:rPr lang="zh-CN" altLang="en-US" smtClean="0"/>
              <a:pPr algn="ctr"/>
              <a:t>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oup 3">
            <a:extLst>
              <a:ext uri="{FF2B5EF4-FFF2-40B4-BE49-F238E27FC236}">
                <a16:creationId xmlns:a16="http://schemas.microsoft.com/office/drawing/2014/main" id="{7F2BF978-5A4C-4B62-B543-DE27DEB21743}"/>
              </a:ext>
            </a:extLst>
          </p:cNvPr>
          <p:cNvGraphicFramePr>
            <a:graphicFrameLocks/>
          </p:cNvGraphicFramePr>
          <p:nvPr>
            <p:extLst>
              <p:ext uri="{D42A27DB-BD31-4B8C-83A1-F6EECF244321}">
                <p14:modId xmlns:p14="http://schemas.microsoft.com/office/powerpoint/2010/main" val="1763037895"/>
              </p:ext>
            </p:extLst>
          </p:nvPr>
        </p:nvGraphicFramePr>
        <p:xfrm>
          <a:off x="395288" y="1247775"/>
          <a:ext cx="8229600" cy="5481371"/>
        </p:xfrm>
        <a:graphic>
          <a:graphicData uri="http://schemas.openxmlformats.org/drawingml/2006/table">
            <a:tbl>
              <a:tblPr/>
              <a:tblGrid>
                <a:gridCol w="3890962">
                  <a:extLst>
                    <a:ext uri="{9D8B030D-6E8A-4147-A177-3AD203B41FA5}">
                      <a16:colId xmlns:a16="http://schemas.microsoft.com/office/drawing/2014/main" val="20000"/>
                    </a:ext>
                  </a:extLst>
                </a:gridCol>
                <a:gridCol w="573088">
                  <a:extLst>
                    <a:ext uri="{9D8B030D-6E8A-4147-A177-3AD203B41FA5}">
                      <a16:colId xmlns:a16="http://schemas.microsoft.com/office/drawing/2014/main" val="20001"/>
                    </a:ext>
                  </a:extLst>
                </a:gridCol>
                <a:gridCol w="3765550">
                  <a:extLst>
                    <a:ext uri="{9D8B030D-6E8A-4147-A177-3AD203B41FA5}">
                      <a16:colId xmlns:a16="http://schemas.microsoft.com/office/drawing/2014/main" val="20002"/>
                    </a:ext>
                  </a:extLst>
                </a:gridCol>
              </a:tblGrid>
              <a:tr h="228627">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计算机科学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生命科学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27">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中国第一台电子管计算机诞生</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1958</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由</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Hubert </a:t>
                      </a:r>
                      <a:r>
                        <a:rPr kumimoji="0" lang="en-US" altLang="zh-CN" sz="900"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P.Yockey</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编辑的</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生物学中的信息理论讨论会</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出版</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27">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Telephone calls switched by computer, COBOL</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1960</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627">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Robert Berner: ASCII, computer mouse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1963</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27">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Thomas Kurtz: BASIC</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1964</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2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1965</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中国人工合成牛胰岛素结晶</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862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1968</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First restriction enzymes described</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77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Kenneth Thompson</a:t>
                      </a:r>
                      <a:r>
                        <a:rPr kumimoji="0" lang="zh-CN" altLang="en-US"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开发</a:t>
                      </a:r>
                      <a:r>
                        <a:rPr kumimoji="0" lang="en-US"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UNIX</a:t>
                      </a:r>
                      <a:r>
                        <a:rPr kumimoji="0" lang="zh-CN" altLang="en-US"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操作系统</a:t>
                      </a: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Arpanet, Internet predecessor; the first computer hacker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1969</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959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de-DE"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Needleman-Wunsch</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序列比准算法</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de-DE"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1970</a:t>
                      </a:r>
                      <a:endPar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80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Ray Tomlinson wrote The first email program on Arpanet; the first personal computer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1971</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959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Dennis Ritchie</a:t>
                      </a:r>
                      <a:r>
                        <a:rPr kumimoji="0" lang="zh-CN" altLang="en-US"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发明</a:t>
                      </a:r>
                      <a:r>
                        <a:rPr kumimoji="0" lang="en-US"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语言</a:t>
                      </a: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NCSA developed Telnet</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1972</a:t>
                      </a:r>
                      <a:endPar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First recombinant DNA</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2862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FTP</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1973</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First animal gene cloned</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7247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Bill Gates</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Paul Allen</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成立微软</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Bill Joy developed C shell (</a:t>
                      </a:r>
                      <a:r>
                        <a:rPr kumimoji="0" lang="en-US" altLang="zh-CN" sz="900"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csh</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and Vi text editor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1975</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75-77:DNA sequencing</a:t>
                      </a:r>
                    </a:p>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zh-CN" altLang="zh-CN" sz="12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噬菌体</a:t>
                      </a:r>
                      <a:r>
                        <a:rPr kumimoji="0" lang="en-US" altLang="zh-CN" sz="12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Φ-X174</a:t>
                      </a:r>
                      <a:r>
                        <a:rPr kumimoji="0" lang="zh-CN" altLang="en-US" sz="12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序列</a:t>
                      </a:r>
                      <a:endParaRPr kumimoji="0" lang="en-US" altLang="zh-CN" sz="12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580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David Boggs invent Ethernet; Stephen Wozniak et al found Apple Computer.</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1976</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First </a:t>
                      </a:r>
                      <a:r>
                        <a:rPr kumimoji="0" lang="en-US" altLang="zh-CN" sz="900"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genentic</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engineering company</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6580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Ward Christensen started The first computerized bulletin board system (CBBS). TCP split into TCP and IP</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1978</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51260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Usenet born; </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Brian Kernighan published C program language</a:t>
                      </a:r>
                      <a:r>
                        <a:rPr kumimoji="0" lang="en-US" altLang="zh-CN" sz="13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Apple Computer introduced Apple II+</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1979</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48773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First computer virus, DNS is conceived by David Mills; </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Smith-Waterman</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序列比准算法</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MS-DOS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1981</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中国实现酵母内氨酸转移核糖核酸的人工合成</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45391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生物信息学大事记</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三</a:t>
            </a:r>
            <a:r>
              <a:rPr lang="en-US" altLang="zh-CN" sz="2400" dirty="0">
                <a:latin typeface="华文楷体" panose="02010600040101010101" pitchFamily="2" charset="-122"/>
                <a:ea typeface="华文楷体" panose="02010600040101010101" pitchFamily="2" charset="-122"/>
              </a:rPr>
              <a:t>)</a:t>
            </a:r>
            <a:endParaRPr lang="zh-CN" altLang="en-US"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第一节：生物信息学的发展历史</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31604" y="6492875"/>
            <a:ext cx="436227" cy="365125"/>
          </a:xfrm>
        </p:spPr>
        <p:txBody>
          <a:bodyPr/>
          <a:lstStyle/>
          <a:p>
            <a:pPr algn="ctr"/>
            <a:fld id="{7A9B8ABA-E741-4B5A-BC12-4FB7471CFE15}" type="slidenum">
              <a:rPr lang="zh-CN" altLang="en-US" smtClean="0"/>
              <a:pPr algn="ctr"/>
              <a:t>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oup 3">
            <a:extLst>
              <a:ext uri="{FF2B5EF4-FFF2-40B4-BE49-F238E27FC236}">
                <a16:creationId xmlns:a16="http://schemas.microsoft.com/office/drawing/2014/main" id="{ECAC9240-1475-4CA9-9F52-9D5BFAC2184B}"/>
              </a:ext>
            </a:extLst>
          </p:cNvPr>
          <p:cNvGraphicFramePr>
            <a:graphicFrameLocks/>
          </p:cNvGraphicFramePr>
          <p:nvPr>
            <p:extLst>
              <p:ext uri="{D42A27DB-BD31-4B8C-83A1-F6EECF244321}">
                <p14:modId xmlns:p14="http://schemas.microsoft.com/office/powerpoint/2010/main" val="2291109770"/>
              </p:ext>
            </p:extLst>
          </p:nvPr>
        </p:nvGraphicFramePr>
        <p:xfrm>
          <a:off x="361732" y="1267434"/>
          <a:ext cx="8229600" cy="5502249"/>
        </p:xfrm>
        <a:graphic>
          <a:graphicData uri="http://schemas.openxmlformats.org/drawingml/2006/table">
            <a:tbl>
              <a:tblPr/>
              <a:tblGrid>
                <a:gridCol w="3890962">
                  <a:extLst>
                    <a:ext uri="{9D8B030D-6E8A-4147-A177-3AD203B41FA5}">
                      <a16:colId xmlns:a16="http://schemas.microsoft.com/office/drawing/2014/main" val="20000"/>
                    </a:ext>
                  </a:extLst>
                </a:gridCol>
                <a:gridCol w="682625">
                  <a:extLst>
                    <a:ext uri="{9D8B030D-6E8A-4147-A177-3AD203B41FA5}">
                      <a16:colId xmlns:a16="http://schemas.microsoft.com/office/drawing/2014/main" val="20001"/>
                    </a:ext>
                  </a:extLst>
                </a:gridCol>
                <a:gridCol w="3656013">
                  <a:extLst>
                    <a:ext uri="{9D8B030D-6E8A-4147-A177-3AD203B41FA5}">
                      <a16:colId xmlns:a16="http://schemas.microsoft.com/office/drawing/2014/main" val="20002"/>
                    </a:ext>
                  </a:extLst>
                </a:gridCol>
              </a:tblGrid>
              <a:tr h="228627">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计算机科学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生命科学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0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Andreas von </a:t>
                      </a:r>
                      <a:r>
                        <a:rPr kumimoji="0" lang="en-US" altLang="zh-CN" sz="900"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Bechtolsheim</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900"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etal</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found Sun Microsystems; GNU by Richard Stallman. SMTP is published.</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1982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2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Korn shell (</a:t>
                      </a:r>
                      <a:r>
                        <a:rPr kumimoji="0" lang="en-US" altLang="zh-CN" sz="9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ksh</a:t>
                      </a:r>
                      <a:r>
                        <a:rPr kumimoji="0" lang="en-US" altLang="zh-CN"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9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relased</a:t>
                      </a:r>
                      <a:r>
                        <a:rPr kumimoji="0" lang="en-US" altLang="zh-CN"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by David Korn</a:t>
                      </a:r>
                      <a:endPar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1983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0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X window system is released by Robert W. </a:t>
                      </a:r>
                      <a:r>
                        <a:rPr kumimoji="0" lang="en-US" altLang="zh-CN" sz="9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Scheifler</a:t>
                      </a:r>
                      <a:r>
                        <a:rPr kumimoji="0" lang="en-US" altLang="zh-CN"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Apple introduce </a:t>
                      </a:r>
                      <a:r>
                        <a:rPr kumimoji="0" lang="en-US" altLang="zh-CN" sz="9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macintosh</a:t>
                      </a:r>
                      <a:r>
                        <a:rPr kumimoji="0" lang="en-US" altLang="zh-CN"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System 1.0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1984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73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Bjarne </a:t>
                      </a:r>
                      <a:r>
                        <a:rPr kumimoji="0" lang="en-US" altLang="zh-CN" sz="1300" b="0" i="0" u="none" strike="noStrike" cap="none" normalizeH="0" baseline="0" dirty="0" err="1">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Stroustrup</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创建</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语言</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Apple introduce </a:t>
                      </a:r>
                      <a:r>
                        <a:rPr kumimoji="0" lang="en-US" altLang="zh-CN" sz="9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macintosh</a:t>
                      </a:r>
                      <a:r>
                        <a:rPr kumimoji="0" lang="en-US" altLang="zh-CN"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System 2.0 </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视窗微软问世 </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windows 1.0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1985</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300" b="0" i="0" u="none" strike="noStrike" cap="none" normalizeH="0" baseline="0" dirty="0" err="1">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Kary.Mullis</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创立</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PCR</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技术</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；生物信息学专业期刊</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(CABIOS)</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创刊；德国生物信息学会议</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(GCB)</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举行；</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491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Apple introduce </a:t>
                      </a:r>
                      <a:r>
                        <a:rPr kumimoji="0" lang="en-US" altLang="zh-CN" sz="9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macintosh</a:t>
                      </a:r>
                      <a:r>
                        <a:rPr kumimoji="0" lang="en-US" altLang="zh-CN"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System 3.0</a:t>
                      </a:r>
                      <a:endPar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1986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日本核酸序列数据库</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DDBJ</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诞生；蛋白质数据库</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SWISS-PROT</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建立</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中国开始实施高技术研究发展的“８６３计划”</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77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Larry Wall</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推出</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Perl</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语言</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Apple introduce </a:t>
                      </a:r>
                      <a:r>
                        <a:rPr kumimoji="0" lang="en-US" altLang="zh-CN" sz="9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macintosh</a:t>
                      </a:r>
                      <a:r>
                        <a:rPr kumimoji="0" lang="en-US" altLang="zh-CN"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System 4.0; </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Windows 2.0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1987</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77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Compact Disk Recordable (CD-R); </a:t>
                      </a:r>
                      <a:r>
                        <a:rPr kumimoji="0" lang="en-US"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Pearson</a:t>
                      </a:r>
                      <a:r>
                        <a:rPr kumimoji="0" lang="zh-CN" altLang="en-US"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实现</a:t>
                      </a:r>
                      <a:r>
                        <a:rPr kumimoji="0" lang="en-US" altLang="zh-CN"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FASTA</a:t>
                      </a:r>
                      <a:r>
                        <a:rPr kumimoji="0" lang="zh-CN" altLang="en-US" sz="1300" b="0" i="0" u="none" strike="noStrike" cap="none" normalizeH="0" baseline="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程序</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Apple introduce macintosh System 6.0</a:t>
                      </a:r>
                      <a:endPar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1988</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美国国家生物技术信息中心（</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NCBI</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）成立</a:t>
                      </a:r>
                      <a:r>
                        <a:rPr kumimoji="0" lang="zh-CN" altLang="en-US" sz="13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80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MPEG audio Layer III (MP3) patent; the JPEG standard is adopted; Tim Berners-Lee, WWW protocol</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1989</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6394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1300" b="0" i="0" u="none" strike="noStrike" cap="none" normalizeH="0" baseline="0" dirty="0" err="1">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Altschul</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实现</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BLAST</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程序</a:t>
                      </a:r>
                      <a:r>
                        <a:rPr kumimoji="0" lang="zh-CN" altLang="en-US" sz="13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HTTP 1.0 </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标准发布</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Arpanet ceases to exist (INTERNET). Archie by Alan </a:t>
                      </a:r>
                      <a:r>
                        <a:rPr kumimoji="0" lang="en-US" altLang="zh-CN" sz="900"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Emtage</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created.</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1990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国际人类基因组计划</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(HGP)</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启动</a:t>
                      </a:r>
                      <a:r>
                        <a:rPr kumimoji="0" lang="zh-CN" altLang="en-US" sz="13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第一届国际电泳、超级计算和人类基因组会议在美国佛罗里达州会议中心举行；</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77733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Gopher by Paul Lindner. </a:t>
                      </a:r>
                      <a:r>
                        <a:rPr kumimoji="0" lang="en-US" altLang="zh-CN" sz="9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Python by Guido van Rossum</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9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Tim Berners-Lee announce the WWW project</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9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Linus Torvalds releases Linux versions 0.01</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Sun Microsystems release Solaris1.0</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Apple introduce </a:t>
                      </a:r>
                      <a:r>
                        <a:rPr kumimoji="0" lang="en-US" altLang="zh-CN" sz="900" b="0" i="0" u="none" strike="noStrike" cap="none" normalizeH="0" baseline="0" dirty="0" err="1">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macintosh</a:t>
                      </a:r>
                      <a:r>
                        <a:rPr kumimoji="0" lang="en-US" altLang="zh-CN" sz="9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System 7.0</a:t>
                      </a:r>
                      <a:endPar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1991</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6394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Mosaic web browser 1.0 released. CERN announced WWW would be free to anyone.</a:t>
                      </a: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Microsoft windows NT3.1;FreeBSD version 1.0 </a:t>
                      </a:r>
                      <a:r>
                        <a:rPr kumimoji="0" lang="en-US" altLang="zh-CN" sz="900" b="0" i="0" u="none" strike="noStrike" cap="none" normalizeH="0" baseline="0" dirty="0" err="1">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relaeased</a:t>
                      </a:r>
                      <a:endPar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1993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欧洲生物信息学研究所（</a:t>
                      </a:r>
                      <a:r>
                        <a:rPr kumimoji="0" lang="en-US" altLang="zh-CN"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EBI</a:t>
                      </a:r>
                      <a:r>
                        <a:rPr kumimoji="0" lang="zh-CN" altLang="en-US" sz="1300" b="0"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）获准成立</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；第一届</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ISMB</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国际会议美国国家医学图书馆</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(NLM)</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举行；</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HGP</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新</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年计划</a:t>
                      </a:r>
                      <a:r>
                        <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中国开始参与人类基因组计划</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1658806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TotalTime>
  <Words>4093</Words>
  <Application>Microsoft Office PowerPoint</Application>
  <PresentationFormat>全屏显示(4:3)</PresentationFormat>
  <Paragraphs>724</Paragraphs>
  <Slides>49</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64" baseType="lpstr">
      <vt:lpstr>Helvetica Neue</vt:lpstr>
      <vt:lpstr>仿宋</vt:lpstr>
      <vt:lpstr>华文楷体</vt:lpstr>
      <vt:lpstr>楷体</vt:lpstr>
      <vt:lpstr>宋体</vt:lpstr>
      <vt:lpstr>Arial</vt:lpstr>
      <vt:lpstr>Calibri</vt:lpstr>
      <vt:lpstr>Calibri Light</vt:lpstr>
      <vt:lpstr>Georgia</vt:lpstr>
      <vt:lpstr>Tahoma</vt:lpstr>
      <vt:lpstr>Times New Roman</vt:lpstr>
      <vt:lpstr>Verdana</vt:lpstr>
      <vt:lpstr>Wingdings</vt:lpstr>
      <vt:lpstr>Office 主题​​</vt:lpstr>
      <vt:lpstr>Clip</vt:lpstr>
      <vt:lpstr>PowerPoint 演示文稿</vt:lpstr>
      <vt:lpstr>生物学：专业、学科、组学</vt:lpstr>
      <vt:lpstr>生物信息学的定义</vt:lpstr>
      <vt:lpstr>Biology, Bioinformatics, Systems Biology</vt:lpstr>
      <vt:lpstr>Genetics &amp; Genomics</vt:lpstr>
      <vt:lpstr>Genomic achievements since HGP</vt:lpstr>
      <vt:lpstr>生物信息学大事记(一)</vt:lpstr>
      <vt:lpstr>生物信息学大事记(二)</vt:lpstr>
      <vt:lpstr>生物信息学大事记(三)</vt:lpstr>
      <vt:lpstr>生物信息学大事记(四)</vt:lpstr>
      <vt:lpstr>生物信息学大事记(五)</vt:lpstr>
      <vt:lpstr>生物信息学大事记(六)</vt:lpstr>
      <vt:lpstr>生物信息学大事记(七)</vt:lpstr>
      <vt:lpstr>一些重要历史：生物信息学整合生物信息学</vt:lpstr>
      <vt:lpstr>现状</vt:lpstr>
      <vt:lpstr>研究领域</vt:lpstr>
      <vt:lpstr>研究领域</vt:lpstr>
      <vt:lpstr>研究内容</vt:lpstr>
      <vt:lpstr>研究内容</vt:lpstr>
      <vt:lpstr>研究内容</vt:lpstr>
      <vt:lpstr>研究内容</vt:lpstr>
      <vt:lpstr>研究内容</vt:lpstr>
      <vt:lpstr>研究内容</vt:lpstr>
      <vt:lpstr>研究内容</vt:lpstr>
      <vt:lpstr>Challenges in the post-genomic era / big data era</vt:lpstr>
      <vt:lpstr>Computing  Biological Complexity</vt:lpstr>
      <vt:lpstr>Post-genomic era</vt:lpstr>
      <vt:lpstr>Big Data era: Omics to Systems Biology</vt:lpstr>
      <vt:lpstr>整合生物信息学</vt:lpstr>
      <vt:lpstr>生物信息学应用</vt:lpstr>
      <vt:lpstr>Potential Biotech Industries</vt:lpstr>
      <vt:lpstr>生物信息学计算机基础</vt:lpstr>
      <vt:lpstr>10 Useful Bioinformatics Skills to Have</vt:lpstr>
      <vt:lpstr>PowerPoint 演示文稿</vt:lpstr>
      <vt:lpstr>PowerPoint 演示文稿</vt:lpstr>
      <vt:lpstr>PowerPoint 演示文稿</vt:lpstr>
      <vt:lpstr>以下内容可供非生命科学专业使用</vt:lpstr>
      <vt:lpstr>DNA(1) 脱氧核糖核酸</vt:lpstr>
      <vt:lpstr>DNA(2)</vt:lpstr>
      <vt:lpstr>DNA(3)</vt:lpstr>
      <vt:lpstr>DNA(4)</vt:lpstr>
      <vt:lpstr>RNA、转录和翻译</vt:lpstr>
      <vt:lpstr>变异</vt:lpstr>
      <vt:lpstr>蛋白质</vt:lpstr>
      <vt:lpstr>基 因</vt:lpstr>
      <vt:lpstr>基因组</vt:lpstr>
      <vt:lpstr>DNA上的基因</vt:lpstr>
      <vt:lpstr>基因的编码</vt:lpstr>
      <vt:lpstr>带来的问题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haoyu chao</dc:creator>
  <cp:lastModifiedBy>MC</cp:lastModifiedBy>
  <cp:revision>77</cp:revision>
  <dcterms:created xsi:type="dcterms:W3CDTF">2022-09-02T06:05:02Z</dcterms:created>
  <dcterms:modified xsi:type="dcterms:W3CDTF">2022-09-06T09:34:14Z</dcterms:modified>
</cp:coreProperties>
</file>