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8" r:id="rId3"/>
    <p:sldId id="299" r:id="rId4"/>
    <p:sldId id="300" r:id="rId5"/>
    <p:sldId id="301" r:id="rId6"/>
    <p:sldId id="302" r:id="rId7"/>
    <p:sldId id="303" r:id="rId8"/>
    <p:sldId id="304" r:id="rId9"/>
    <p:sldId id="305" r:id="rId10"/>
    <p:sldId id="306" r:id="rId11"/>
    <p:sldId id="308" r:id="rId12"/>
    <p:sldId id="307"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5" d="100"/>
          <a:sy n="75" d="100"/>
        </p:scale>
        <p:origin x="54"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1019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82181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2986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58441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33419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214508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85557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663403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72526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321569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25978851-6AB1-4A79-B754-F2EC644C4BA8}" type="datetimeFigureOut">
              <a:rPr lang="zh-CN" altLang="en-US" smtClean="0"/>
              <a:t>2022/9/9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1223107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78851-6AB1-4A79-B754-F2EC644C4BA8}" type="datetimeFigureOut">
              <a:rPr lang="zh-CN" altLang="en-US" smtClean="0"/>
              <a:t>2022/9/9</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3B8F4F-E495-4A14-A5BC-BA65E649EAA4}" type="slidenum">
              <a:rPr lang="zh-CN" altLang="en-US" smtClean="0"/>
              <a:t>‹#›</a:t>
            </a:fld>
            <a:endParaRPr lang="zh-CN" altLang="en-US"/>
          </a:p>
        </p:txBody>
      </p:sp>
    </p:spTree>
    <p:extLst>
      <p:ext uri="{BB962C8B-B14F-4D97-AF65-F5344CB8AC3E}">
        <p14:creationId xmlns:p14="http://schemas.microsoft.com/office/powerpoint/2010/main" val="517926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C965C94-1187-40BA-AA3E-416C8982B31F}"/>
              </a:ext>
            </a:extLst>
          </p:cNvPr>
          <p:cNvSpPr txBox="1">
            <a:spLocks noChangeArrowheads="1"/>
          </p:cNvSpPr>
          <p:nvPr/>
        </p:nvSpPr>
        <p:spPr bwMode="auto">
          <a:xfrm>
            <a:off x="2290197" y="256053"/>
            <a:ext cx="249299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dirty="0">
                <a:latin typeface="Arial" panose="020B0604020202020204" pitchFamily="34" charset="0"/>
              </a:rPr>
              <a:t>普通高等教育</a:t>
            </a:r>
            <a:endParaRPr lang="en-US" altLang="zh-CN" sz="2000" dirty="0">
              <a:latin typeface="Arial" panose="020B0604020202020204" pitchFamily="34" charset="0"/>
            </a:endParaRPr>
          </a:p>
          <a:p>
            <a:pPr eaLnBrk="1" hangingPunct="1">
              <a:spcBef>
                <a:spcPct val="0"/>
              </a:spcBef>
              <a:buClrTx/>
              <a:buFontTx/>
              <a:buNone/>
            </a:pPr>
            <a:r>
              <a:rPr lang="zh-CN" altLang="en-US" sz="2000" dirty="0">
                <a:latin typeface="Arial" panose="020B0604020202020204" pitchFamily="34" charset="0"/>
              </a:rPr>
              <a:t>“十四五”规划教材</a:t>
            </a:r>
            <a:endParaRPr lang="en-US" altLang="zh-CN" sz="2000" dirty="0">
              <a:latin typeface="Arial" panose="020B0604020202020204" pitchFamily="34" charset="0"/>
            </a:endParaRPr>
          </a:p>
          <a:p>
            <a:pPr eaLnBrk="1" hangingPunct="1">
              <a:spcBef>
                <a:spcPct val="0"/>
              </a:spcBef>
              <a:buClrTx/>
              <a:buFontTx/>
              <a:buNone/>
            </a:pPr>
            <a:endParaRPr lang="en-US" altLang="zh-CN" sz="2000" dirty="0">
              <a:latin typeface="Arial" panose="020B0604020202020204" pitchFamily="34" charset="0"/>
            </a:endParaRPr>
          </a:p>
          <a:p>
            <a:pPr eaLnBrk="1" hangingPunct="1">
              <a:spcBef>
                <a:spcPct val="0"/>
              </a:spcBef>
              <a:buClrTx/>
              <a:buFontTx/>
              <a:buNone/>
            </a:pPr>
            <a:r>
              <a:rPr lang="zh-CN" altLang="en-US" sz="2800" b="1" dirty="0">
                <a:solidFill>
                  <a:srgbClr val="C00000"/>
                </a:solidFill>
                <a:latin typeface="Arial" panose="020B0604020202020204" pitchFamily="34" charset="0"/>
              </a:rPr>
              <a:t>生物信息学</a:t>
            </a:r>
            <a:endParaRPr lang="en-US" altLang="zh-CN" sz="2800" b="1" dirty="0">
              <a:solidFill>
                <a:srgbClr val="C00000"/>
              </a:solidFill>
              <a:latin typeface="Arial" panose="020B0604020202020204" pitchFamily="34" charset="0"/>
            </a:endParaRPr>
          </a:p>
          <a:p>
            <a:pPr eaLnBrk="1" hangingPunct="1">
              <a:spcBef>
                <a:spcPct val="0"/>
              </a:spcBef>
              <a:buClrTx/>
              <a:buFontTx/>
              <a:buNone/>
            </a:pPr>
            <a:r>
              <a:rPr lang="en-US" altLang="zh-CN" sz="2000" b="1" dirty="0">
                <a:solidFill>
                  <a:srgbClr val="C00000"/>
                </a:solidFill>
                <a:latin typeface="Arial" panose="020B0604020202020204" pitchFamily="34" charset="0"/>
              </a:rPr>
              <a:t>Bioinformatics</a:t>
            </a:r>
          </a:p>
        </p:txBody>
      </p:sp>
      <p:pic>
        <p:nvPicPr>
          <p:cNvPr id="11" name="Picture 6" descr="生物信息学教材">
            <a:extLst>
              <a:ext uri="{FF2B5EF4-FFF2-40B4-BE49-F238E27FC236}">
                <a16:creationId xmlns:a16="http://schemas.microsoft.com/office/drawing/2014/main" id="{598813B8-6BF8-45E8-BE67-7776F363C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25" y="77124"/>
            <a:ext cx="1524000" cy="211218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
            <a:extLst>
              <a:ext uri="{FF2B5EF4-FFF2-40B4-BE49-F238E27FC236}">
                <a16:creationId xmlns:a16="http://schemas.microsoft.com/office/drawing/2014/main" id="{55BFF576-B0DF-4D41-BBEB-776DBD8F7FED}"/>
              </a:ext>
            </a:extLst>
          </p:cNvPr>
          <p:cNvSpPr txBox="1">
            <a:spLocks noChangeArrowheads="1"/>
          </p:cNvSpPr>
          <p:nvPr/>
        </p:nvSpPr>
        <p:spPr bwMode="auto">
          <a:xfrm>
            <a:off x="2390862" y="2708920"/>
            <a:ext cx="657696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ea typeface="宋体" pitchFamily="2" charset="-122"/>
              </a:defRPr>
            </a:lvl2pPr>
            <a:lvl3pPr algn="l" rtl="0" eaLnBrk="0" fontAlgn="base" hangingPunct="0">
              <a:spcBef>
                <a:spcPct val="0"/>
              </a:spcBef>
              <a:spcAft>
                <a:spcPct val="0"/>
              </a:spcAft>
              <a:defRPr sz="3800">
                <a:solidFill>
                  <a:schemeClr val="tx2"/>
                </a:solidFill>
                <a:latin typeface="Verdana" pitchFamily="34" charset="0"/>
                <a:ea typeface="宋体" pitchFamily="2" charset="-122"/>
              </a:defRPr>
            </a:lvl3pPr>
            <a:lvl4pPr algn="l" rtl="0" eaLnBrk="0" fontAlgn="base" hangingPunct="0">
              <a:spcBef>
                <a:spcPct val="0"/>
              </a:spcBef>
              <a:spcAft>
                <a:spcPct val="0"/>
              </a:spcAft>
              <a:defRPr sz="3800">
                <a:solidFill>
                  <a:schemeClr val="tx2"/>
                </a:solidFill>
                <a:latin typeface="Verdana" pitchFamily="34" charset="0"/>
                <a:ea typeface="宋体" pitchFamily="2" charset="-122"/>
              </a:defRPr>
            </a:lvl4pPr>
            <a:lvl5pPr algn="l" rtl="0" eaLnBrk="0" fontAlgn="base" hangingPunct="0">
              <a:spcBef>
                <a:spcPct val="0"/>
              </a:spcBef>
              <a:spcAft>
                <a:spcPct val="0"/>
              </a:spcAft>
              <a:defRPr sz="3800">
                <a:solidFill>
                  <a:schemeClr val="tx2"/>
                </a:solidFill>
                <a:latin typeface="Verdana" pitchFamily="34" charset="0"/>
                <a:ea typeface="宋体" pitchFamily="2" charset="-122"/>
              </a:defRPr>
            </a:lvl5pPr>
            <a:lvl6pPr marL="457200" algn="l" rtl="0" fontAlgn="base">
              <a:spcBef>
                <a:spcPct val="0"/>
              </a:spcBef>
              <a:spcAft>
                <a:spcPct val="0"/>
              </a:spcAft>
              <a:defRPr sz="3800">
                <a:solidFill>
                  <a:schemeClr val="tx2"/>
                </a:solidFill>
                <a:latin typeface="Verdana" pitchFamily="34" charset="0"/>
                <a:ea typeface="宋体" pitchFamily="2" charset="-122"/>
              </a:defRPr>
            </a:lvl6pPr>
            <a:lvl7pPr marL="914400" algn="l" rtl="0" fontAlgn="base">
              <a:spcBef>
                <a:spcPct val="0"/>
              </a:spcBef>
              <a:spcAft>
                <a:spcPct val="0"/>
              </a:spcAft>
              <a:defRPr sz="3800">
                <a:solidFill>
                  <a:schemeClr val="tx2"/>
                </a:solidFill>
                <a:latin typeface="Verdana" pitchFamily="34" charset="0"/>
                <a:ea typeface="宋体" pitchFamily="2" charset="-122"/>
              </a:defRPr>
            </a:lvl7pPr>
            <a:lvl8pPr marL="1371600" algn="l" rtl="0" fontAlgn="base">
              <a:spcBef>
                <a:spcPct val="0"/>
              </a:spcBef>
              <a:spcAft>
                <a:spcPct val="0"/>
              </a:spcAft>
              <a:defRPr sz="3800">
                <a:solidFill>
                  <a:schemeClr val="tx2"/>
                </a:solidFill>
                <a:latin typeface="Verdana" pitchFamily="34" charset="0"/>
                <a:ea typeface="宋体" pitchFamily="2" charset="-122"/>
              </a:defRPr>
            </a:lvl8pPr>
            <a:lvl9pPr marL="1828800" algn="l" rtl="0" fontAlgn="base">
              <a:spcBef>
                <a:spcPct val="0"/>
              </a:spcBef>
              <a:spcAft>
                <a:spcPct val="0"/>
              </a:spcAft>
              <a:defRPr sz="3800">
                <a:solidFill>
                  <a:schemeClr val="tx2"/>
                </a:solidFill>
                <a:latin typeface="Verdana" pitchFamily="34" charset="0"/>
                <a:ea typeface="宋体"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zh-CN" altLang="en-US" sz="4000" b="0" i="0" u="none" strike="noStrike" kern="0" cap="none" spc="0" normalizeH="0" baseline="0" noProof="0" dirty="0">
                <a:ln>
                  <a:noFill/>
                </a:ln>
                <a:solidFill>
                  <a:srgbClr val="000000"/>
                </a:solidFill>
                <a:effectLst/>
                <a:uLnTx/>
                <a:uFillTx/>
                <a:latin typeface="Verdana"/>
                <a:ea typeface="宋体"/>
                <a:cs typeface="+mj-cs"/>
              </a:rPr>
              <a:t>第十二章：统计学习与推理</a:t>
            </a:r>
            <a:endParaRPr kumimoji="0" lang="en-US" altLang="zh-CN" sz="4000" b="0" i="0" u="none" strike="noStrike" kern="0" cap="none" spc="0" normalizeH="0" baseline="0" noProof="0" dirty="0">
              <a:ln>
                <a:noFill/>
              </a:ln>
              <a:solidFill>
                <a:srgbClr val="000000"/>
              </a:solidFill>
              <a:effectLst/>
              <a:uLnTx/>
              <a:uFillTx/>
              <a:latin typeface="Verdana"/>
              <a:ea typeface="宋体"/>
              <a:cs typeface="+mj-cs"/>
            </a:endParaRPr>
          </a:p>
        </p:txBody>
      </p:sp>
      <p:cxnSp>
        <p:nvCxnSpPr>
          <p:cNvPr id="15" name="直接连接符 14">
            <a:extLst>
              <a:ext uri="{FF2B5EF4-FFF2-40B4-BE49-F238E27FC236}">
                <a16:creationId xmlns:a16="http://schemas.microsoft.com/office/drawing/2014/main" id="{B5A18F2F-FBD4-404E-8B0C-2C6E3779788D}"/>
              </a:ext>
            </a:extLst>
          </p:cNvPr>
          <p:cNvCxnSpPr/>
          <p:nvPr/>
        </p:nvCxnSpPr>
        <p:spPr>
          <a:xfrm>
            <a:off x="360727" y="2382473"/>
            <a:ext cx="860710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1F29EE36-9165-4C95-8544-98825059AE2C}"/>
              </a:ext>
            </a:extLst>
          </p:cNvPr>
          <p:cNvSpPr txBox="1"/>
          <p:nvPr/>
        </p:nvSpPr>
        <p:spPr>
          <a:xfrm>
            <a:off x="5203081" y="154285"/>
            <a:ext cx="3764749" cy="646331"/>
          </a:xfrm>
          <a:prstGeom prst="rect">
            <a:avLst/>
          </a:prstGeom>
          <a:solidFill>
            <a:srgbClr val="FF0000"/>
          </a:solidFill>
        </p:spPr>
        <p:txBody>
          <a:bodyPr wrap="none" rtlCol="0">
            <a:spAutoFit/>
          </a:bodyPr>
          <a:lstStyle/>
          <a:p>
            <a:r>
              <a:rPr lang="zh-CN" altLang="en-US" dirty="0">
                <a:solidFill>
                  <a:srgbClr val="FFFF00"/>
                </a:solidFill>
              </a:rPr>
              <a:t>本</a:t>
            </a:r>
            <a:r>
              <a:rPr lang="en-US" altLang="zh-CN" dirty="0">
                <a:solidFill>
                  <a:srgbClr val="FFFF00"/>
                </a:solidFill>
              </a:rPr>
              <a:t>PPT</a:t>
            </a:r>
            <a:r>
              <a:rPr lang="zh-CN" altLang="en-US" dirty="0">
                <a:solidFill>
                  <a:srgbClr val="FFFF00"/>
                </a:solidFill>
              </a:rPr>
              <a:t>仅免费用于全国各院校教学，</a:t>
            </a:r>
            <a:endParaRPr lang="en-US" altLang="zh-CN" dirty="0">
              <a:solidFill>
                <a:srgbClr val="FFFF00"/>
              </a:solidFill>
            </a:endParaRPr>
          </a:p>
          <a:p>
            <a:r>
              <a:rPr lang="zh-CN" altLang="en-US" dirty="0">
                <a:solidFill>
                  <a:srgbClr val="FFFF00"/>
                </a:solidFill>
              </a:rPr>
              <a:t>不得用于商业目的，将视为侵权！</a:t>
            </a:r>
          </a:p>
        </p:txBody>
      </p:sp>
    </p:spTree>
    <p:extLst>
      <p:ext uri="{BB962C8B-B14F-4D97-AF65-F5344CB8AC3E}">
        <p14:creationId xmlns:p14="http://schemas.microsoft.com/office/powerpoint/2010/main" val="414282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聚类分析</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第三节：聚类分析、主成分分析与</a:t>
            </a:r>
            <a:r>
              <a:rPr lang="en-US" altLang="zh-CN" sz="2400" dirty="0">
                <a:latin typeface="华文楷体" panose="02010600040101010101" pitchFamily="2" charset="-122"/>
                <a:ea typeface="华文楷体" panose="02010600040101010101" pitchFamily="2" charset="-122"/>
                <a:cs typeface="+mj-cs"/>
              </a:rPr>
              <a:t>Fisher</a:t>
            </a:r>
            <a:r>
              <a:rPr lang="zh-CN" altLang="en-US" sz="2400" dirty="0">
                <a:latin typeface="华文楷体" panose="02010600040101010101" pitchFamily="2" charset="-122"/>
                <a:ea typeface="华文楷体" panose="02010600040101010101" pitchFamily="2" charset="-122"/>
                <a:cs typeface="+mj-cs"/>
              </a:rPr>
              <a:t>判别</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99118" y="6492875"/>
            <a:ext cx="368713" cy="365125"/>
          </a:xfrm>
        </p:spPr>
        <p:txBody>
          <a:bodyPr/>
          <a:lstStyle/>
          <a:p>
            <a:pPr algn="ctr"/>
            <a:fld id="{7A9B8ABA-E741-4B5A-BC12-4FB7471CFE15}" type="slidenum">
              <a:rPr lang="zh-CN" altLang="en-US" smtClean="0"/>
              <a:pPr algn="ctr"/>
              <a:t>10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（一）数据变换</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2" name="图片 1">
            <a:extLst>
              <a:ext uri="{FF2B5EF4-FFF2-40B4-BE49-F238E27FC236}">
                <a16:creationId xmlns:a16="http://schemas.microsoft.com/office/drawing/2014/main" id="{D2FFBF76-4094-477F-A5FC-2F72D0E26190}"/>
              </a:ext>
            </a:extLst>
          </p:cNvPr>
          <p:cNvPicPr>
            <a:picLocks noChangeAspect="1"/>
          </p:cNvPicPr>
          <p:nvPr/>
        </p:nvPicPr>
        <p:blipFill rotWithShape="1">
          <a:blip r:embed="rId4"/>
          <a:srcRect r="16217"/>
          <a:stretch/>
        </p:blipFill>
        <p:spPr>
          <a:xfrm>
            <a:off x="627030" y="2110380"/>
            <a:ext cx="5892767" cy="2546078"/>
          </a:xfrm>
          <a:prstGeom prst="rect">
            <a:avLst/>
          </a:prstGeom>
        </p:spPr>
      </p:pic>
    </p:spTree>
    <p:extLst>
      <p:ext uri="{BB962C8B-B14F-4D97-AF65-F5344CB8AC3E}">
        <p14:creationId xmlns:p14="http://schemas.microsoft.com/office/powerpoint/2010/main" val="2524407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聚类分析</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第三节：聚类分析、主成分分析与</a:t>
            </a:r>
            <a:r>
              <a:rPr lang="en-US" altLang="zh-CN" sz="2400" dirty="0">
                <a:latin typeface="华文楷体" panose="02010600040101010101" pitchFamily="2" charset="-122"/>
                <a:ea typeface="华文楷体" panose="02010600040101010101" pitchFamily="2" charset="-122"/>
              </a:rPr>
              <a:t>Fisher</a:t>
            </a:r>
            <a:r>
              <a:rPr lang="zh-CN" altLang="en-US" sz="2400" dirty="0">
                <a:latin typeface="华文楷体" panose="02010600040101010101" pitchFamily="2" charset="-122"/>
                <a:ea typeface="华文楷体" panose="02010600040101010101" pitchFamily="2" charset="-122"/>
              </a:rPr>
              <a:t>判别</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92855" y="6492875"/>
            <a:ext cx="374976" cy="365125"/>
          </a:xfrm>
        </p:spPr>
        <p:txBody>
          <a:bodyPr/>
          <a:lstStyle/>
          <a:p>
            <a:pPr algn="ctr"/>
            <a:fld id="{7A9B8ABA-E741-4B5A-BC12-4FB7471CFE15}" type="slidenum">
              <a:rPr lang="zh-CN" altLang="en-US" smtClean="0"/>
              <a:pPr algn="ctr"/>
              <a:t>11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（二）距离尺度函数</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常用的距离度量包括几何距离、线性相关系数、非线性相关系数、互信息等。</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887444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聚类分析</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第三节：聚类分析、主成分分析与</a:t>
            </a:r>
            <a:r>
              <a:rPr lang="en-US" altLang="zh-CN" sz="2400" dirty="0">
                <a:latin typeface="华文楷体" panose="02010600040101010101" pitchFamily="2" charset="-122"/>
                <a:ea typeface="华文楷体" panose="02010600040101010101" pitchFamily="2" charset="-122"/>
              </a:rPr>
              <a:t>Fisher</a:t>
            </a:r>
            <a:r>
              <a:rPr lang="zh-CN" altLang="en-US" sz="2400" dirty="0">
                <a:latin typeface="华文楷体" panose="02010600040101010101" pitchFamily="2" charset="-122"/>
                <a:ea typeface="华文楷体" panose="02010600040101010101" pitchFamily="2" charset="-122"/>
              </a:rPr>
              <a:t>判别</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42751" y="6492875"/>
            <a:ext cx="425080" cy="365125"/>
          </a:xfrm>
        </p:spPr>
        <p:txBody>
          <a:bodyPr/>
          <a:lstStyle/>
          <a:p>
            <a:pPr algn="ctr"/>
            <a:fld id="{7A9B8ABA-E741-4B5A-BC12-4FB7471CFE15}" type="slidenum">
              <a:rPr lang="zh-CN" altLang="en-US" smtClean="0"/>
              <a:pPr algn="ctr"/>
              <a:t>12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（三）聚类分析中的聚类算法</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聚类算法主要包括：分割算法（如</a:t>
            </a:r>
            <a:r>
              <a:rPr kumimoji="1" lang="en-US" altLang="zh-CN" sz="1900" dirty="0">
                <a:latin typeface="Arial" panose="020B0604020202020204" pitchFamily="34" charset="0"/>
                <a:cs typeface="Arial" panose="020B0604020202020204" pitchFamily="34" charset="0"/>
              </a:rPr>
              <a:t>k</a:t>
            </a:r>
            <a:r>
              <a:rPr kumimoji="1" lang="zh-CN" altLang="en-US" sz="1900" dirty="0">
                <a:latin typeface="Arial" panose="020B0604020202020204" pitchFamily="34" charset="0"/>
                <a:cs typeface="Arial" panose="020B0604020202020204" pitchFamily="34" charset="0"/>
              </a:rPr>
              <a:t>均值聚类、</a:t>
            </a:r>
            <a:r>
              <a:rPr kumimoji="1" lang="en-US" altLang="zh-CN" sz="1900" dirty="0">
                <a:latin typeface="Arial" panose="020B0604020202020204" pitchFamily="34" charset="0"/>
                <a:cs typeface="Arial" panose="020B0604020202020204" pitchFamily="34" charset="0"/>
              </a:rPr>
              <a:t>SOM</a:t>
            </a:r>
            <a:r>
              <a:rPr kumimoji="1" lang="zh-CN" altLang="en-US" sz="1900" dirty="0">
                <a:latin typeface="Arial" panose="020B0604020202020204" pitchFamily="34" charset="0"/>
                <a:cs typeface="Arial" panose="020B0604020202020204" pitchFamily="34" charset="0"/>
              </a:rPr>
              <a:t>聚类等）、分层算法（如层次聚类等）、基于密度算法、基于网格算法</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757001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主成分分析</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第三节：聚类分析、主成分分析与</a:t>
            </a:r>
            <a:r>
              <a:rPr lang="en-US" altLang="zh-CN" sz="2400" dirty="0">
                <a:latin typeface="华文楷体" panose="02010600040101010101" pitchFamily="2" charset="-122"/>
                <a:ea typeface="华文楷体" panose="02010600040101010101" pitchFamily="2" charset="-122"/>
              </a:rPr>
              <a:t>Fisher</a:t>
            </a:r>
            <a:r>
              <a:rPr lang="zh-CN" altLang="en-US" sz="2400" dirty="0">
                <a:latin typeface="华文楷体" panose="02010600040101010101" pitchFamily="2" charset="-122"/>
                <a:ea typeface="华文楷体" panose="02010600040101010101" pitchFamily="2" charset="-122"/>
              </a:rPr>
              <a:t>判别</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99118" y="6492875"/>
            <a:ext cx="368713" cy="365125"/>
          </a:xfrm>
        </p:spPr>
        <p:txBody>
          <a:bodyPr/>
          <a:lstStyle/>
          <a:p>
            <a:pPr algn="ctr"/>
            <a:fld id="{7A9B8ABA-E741-4B5A-BC12-4FB7471CFE15}" type="slidenum">
              <a:rPr lang="zh-CN" altLang="en-US" smtClean="0"/>
              <a:pPr algn="ctr"/>
              <a:t>13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（一）基本原理</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主成分分析（</a:t>
            </a:r>
            <a:r>
              <a:rPr kumimoji="1" lang="en-US" altLang="zh-CN" sz="1900" dirty="0">
                <a:latin typeface="Arial" panose="020B0604020202020204" pitchFamily="34" charset="0"/>
                <a:cs typeface="Arial" panose="020B0604020202020204" pitchFamily="34" charset="0"/>
              </a:rPr>
              <a:t>PCA</a:t>
            </a:r>
            <a:r>
              <a:rPr kumimoji="1" lang="zh-CN" altLang="en-US" sz="1900" dirty="0">
                <a:latin typeface="Arial" panose="020B0604020202020204" pitchFamily="34" charset="0"/>
                <a:cs typeface="Arial" panose="020B0604020202020204" pitchFamily="34" charset="0"/>
              </a:rPr>
              <a:t>）是把多个指标化为少数几个综合指标的一种统计分析方法。</a:t>
            </a:r>
          </a:p>
          <a:p>
            <a:pPr marL="0" indent="0">
              <a:lnSpc>
                <a:spcPct val="110000"/>
              </a:lnSpc>
              <a:spcBef>
                <a:spcPts val="0"/>
              </a:spcBef>
              <a:buNone/>
            </a:pPr>
            <a:endParaRPr kumimoji="1" lang="zh-CN" altLang="en-US"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（二）分析步骤</a:t>
            </a: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1</a:t>
            </a:r>
            <a:r>
              <a:rPr kumimoji="1" lang="zh-CN" altLang="en-US" sz="1900" dirty="0">
                <a:latin typeface="Arial" panose="020B0604020202020204" pitchFamily="34" charset="0"/>
                <a:cs typeface="Arial" panose="020B0604020202020204" pitchFamily="34" charset="0"/>
              </a:rPr>
              <a:t>）原始数据的标准化</a:t>
            </a: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2</a:t>
            </a:r>
            <a:r>
              <a:rPr kumimoji="1" lang="zh-CN" altLang="en-US" sz="1900" dirty="0">
                <a:latin typeface="Arial" panose="020B0604020202020204" pitchFamily="34" charset="0"/>
                <a:cs typeface="Arial" panose="020B0604020202020204" pitchFamily="34" charset="0"/>
              </a:rPr>
              <a:t>）样本矩阵的相关系数矩阵</a:t>
            </a: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3</a:t>
            </a:r>
            <a:r>
              <a:rPr kumimoji="1" lang="zh-CN" altLang="en-US" sz="1900" dirty="0">
                <a:latin typeface="Arial" panose="020B0604020202020204" pitchFamily="34" charset="0"/>
                <a:cs typeface="Arial" panose="020B0604020202020204" pitchFamily="34" charset="0"/>
              </a:rPr>
              <a:t>）特征向量</a:t>
            </a: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4</a:t>
            </a:r>
            <a:r>
              <a:rPr kumimoji="1" lang="zh-CN" altLang="en-US" sz="1900" dirty="0">
                <a:latin typeface="Arial" panose="020B0604020202020204" pitchFamily="34" charset="0"/>
                <a:cs typeface="Arial" panose="020B0604020202020204" pitchFamily="34" charset="0"/>
              </a:rPr>
              <a:t>）选择主成分</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8170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en-US" altLang="zh-CN" sz="2400" dirty="0">
                <a:latin typeface="华文楷体" panose="02010600040101010101" pitchFamily="2" charset="-122"/>
                <a:ea typeface="华文楷体" panose="02010600040101010101" pitchFamily="2" charset="-122"/>
              </a:rPr>
              <a:t>Fisher</a:t>
            </a:r>
            <a:r>
              <a:rPr lang="zh-CN" altLang="en-US" sz="2400" dirty="0">
                <a:latin typeface="华文楷体" panose="02010600040101010101" pitchFamily="2" charset="-122"/>
                <a:ea typeface="华文楷体" panose="02010600040101010101" pitchFamily="2" charset="-122"/>
              </a:rPr>
              <a:t>判别</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第三节：聚类分析、主成分分析与</a:t>
            </a:r>
            <a:r>
              <a:rPr lang="en-US" altLang="zh-CN" sz="2400" dirty="0">
                <a:latin typeface="华文楷体" panose="02010600040101010101" pitchFamily="2" charset="-122"/>
                <a:ea typeface="华文楷体" panose="02010600040101010101" pitchFamily="2" charset="-122"/>
              </a:rPr>
              <a:t>Fisher</a:t>
            </a:r>
            <a:r>
              <a:rPr lang="zh-CN" altLang="en-US" sz="2400" dirty="0">
                <a:latin typeface="华文楷体" panose="02010600040101010101" pitchFamily="2" charset="-122"/>
                <a:ea typeface="华文楷体" panose="02010600040101010101" pitchFamily="2" charset="-122"/>
              </a:rPr>
              <a:t>判别</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99118" y="6492875"/>
            <a:ext cx="368713" cy="365125"/>
          </a:xfrm>
        </p:spPr>
        <p:txBody>
          <a:bodyPr/>
          <a:lstStyle/>
          <a:p>
            <a:pPr algn="ctr"/>
            <a:fld id="{7A9B8ABA-E741-4B5A-BC12-4FB7471CFE15}" type="slidenum">
              <a:rPr lang="zh-CN" altLang="en-US" smtClean="0"/>
              <a:pPr algn="ctr"/>
              <a:t>14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基于</a:t>
                </a:r>
                <a:r>
                  <a:rPr kumimoji="1" lang="en-US" altLang="zh-CN" sz="1900" dirty="0">
                    <a:latin typeface="Arial" panose="020B0604020202020204" pitchFamily="34" charset="0"/>
                    <a:cs typeface="Arial" panose="020B0604020202020204" pitchFamily="34" charset="0"/>
                  </a:rPr>
                  <a:t>Fisher </a:t>
                </a:r>
                <a:r>
                  <a:rPr kumimoji="1" lang="zh-CN" altLang="en-US" sz="1900" dirty="0">
                    <a:latin typeface="Arial" panose="020B0604020202020204" pitchFamily="34" charset="0"/>
                    <a:cs typeface="Arial" panose="020B0604020202020204" pitchFamily="34" charset="0"/>
                  </a:rPr>
                  <a:t>准则，判别的结果应使两组间区别最大，使每组内的离散性最小。确定线性判别函数</a:t>
                </a:r>
                <a14:m>
                  <m:oMath xmlns:m="http://schemas.openxmlformats.org/officeDocument/2006/math">
                    <m:r>
                      <a:rPr kumimoji="1" lang="en-US" altLang="zh-CN" sz="1900" b="0" i="1" smtClean="0">
                        <a:latin typeface="Cambria Math" panose="02040503050406030204" pitchFamily="18" charset="0"/>
                        <a:cs typeface="Arial" panose="020B0604020202020204" pitchFamily="34" charset="0"/>
                      </a:rPr>
                      <m:t>𝑦</m:t>
                    </m:r>
                    <m:r>
                      <a:rPr kumimoji="1" lang="en-US" altLang="zh-CN" sz="1900" b="0" i="1" smtClean="0">
                        <a:latin typeface="Cambria Math" panose="02040503050406030204" pitchFamily="18" charset="0"/>
                        <a:cs typeface="Arial" panose="020B0604020202020204" pitchFamily="34" charset="0"/>
                      </a:rPr>
                      <m:t>=</m:t>
                    </m:r>
                    <m:sSub>
                      <m:sSubPr>
                        <m:ctrlPr>
                          <a:rPr kumimoji="1" lang="en-US" altLang="zh-CN" sz="1900" b="0" i="1" smtClean="0">
                            <a:latin typeface="Cambria Math" panose="02040503050406030204" pitchFamily="18" charset="0"/>
                            <a:cs typeface="Arial" panose="020B0604020202020204" pitchFamily="34" charset="0"/>
                          </a:rPr>
                        </m:ctrlPr>
                      </m:sSubPr>
                      <m:e>
                        <m:r>
                          <a:rPr kumimoji="1" lang="en-US" altLang="zh-CN" sz="1900" b="0" i="1" smtClean="0">
                            <a:latin typeface="Cambria Math" panose="02040503050406030204" pitchFamily="18" charset="0"/>
                            <a:cs typeface="Arial" panose="020B0604020202020204" pitchFamily="34" charset="0"/>
                          </a:rPr>
                          <m:t>𝑐</m:t>
                        </m:r>
                      </m:e>
                      <m:sub>
                        <m:r>
                          <a:rPr kumimoji="1" lang="en-US" altLang="zh-CN" sz="1900" b="0" i="1" smtClean="0">
                            <a:latin typeface="Cambria Math" panose="02040503050406030204" pitchFamily="18" charset="0"/>
                            <a:cs typeface="Arial" panose="020B0604020202020204" pitchFamily="34" charset="0"/>
                          </a:rPr>
                          <m:t>1</m:t>
                        </m:r>
                      </m:sub>
                    </m:sSub>
                    <m:sSub>
                      <m:sSubPr>
                        <m:ctrlPr>
                          <a:rPr kumimoji="1" lang="en-US" altLang="zh-CN" sz="1900" i="1">
                            <a:latin typeface="Cambria Math" panose="02040503050406030204" pitchFamily="18" charset="0"/>
                            <a:cs typeface="Arial" panose="020B0604020202020204" pitchFamily="34" charset="0"/>
                          </a:rPr>
                        </m:ctrlPr>
                      </m:sSubPr>
                      <m:e>
                        <m:r>
                          <a:rPr kumimoji="1" lang="en-US" altLang="zh-CN" sz="1900" b="0" i="1" smtClean="0">
                            <a:latin typeface="Cambria Math" panose="02040503050406030204" pitchFamily="18" charset="0"/>
                            <a:cs typeface="Arial" panose="020B0604020202020204" pitchFamily="34" charset="0"/>
                          </a:rPr>
                          <m:t>𝑥</m:t>
                        </m:r>
                      </m:e>
                      <m:sub>
                        <m:r>
                          <a:rPr kumimoji="1" lang="en-US" altLang="zh-CN" sz="1900" i="1">
                            <a:latin typeface="Cambria Math" panose="02040503050406030204" pitchFamily="18" charset="0"/>
                            <a:cs typeface="Arial" panose="020B0604020202020204" pitchFamily="34" charset="0"/>
                          </a:rPr>
                          <m:t>1</m:t>
                        </m:r>
                      </m:sub>
                    </m:sSub>
                    <m:r>
                      <a:rPr kumimoji="1" lang="en-US" altLang="zh-CN" sz="1900" b="0" i="1" smtClean="0">
                        <a:latin typeface="Cambria Math" panose="02040503050406030204" pitchFamily="18" charset="0"/>
                        <a:cs typeface="Arial" panose="020B0604020202020204" pitchFamily="34" charset="0"/>
                      </a:rPr>
                      <m:t>+</m:t>
                    </m:r>
                    <m:sSub>
                      <m:sSubPr>
                        <m:ctrlPr>
                          <a:rPr kumimoji="1" lang="en-US" altLang="zh-CN" sz="1900" i="1">
                            <a:latin typeface="Cambria Math" panose="02040503050406030204" pitchFamily="18" charset="0"/>
                            <a:cs typeface="Arial" panose="020B0604020202020204" pitchFamily="34" charset="0"/>
                          </a:rPr>
                        </m:ctrlPr>
                      </m:sSubPr>
                      <m:e>
                        <m:r>
                          <a:rPr kumimoji="1" lang="en-US" altLang="zh-CN" sz="1900" i="1">
                            <a:latin typeface="Cambria Math" panose="02040503050406030204" pitchFamily="18" charset="0"/>
                            <a:cs typeface="Arial" panose="020B0604020202020204" pitchFamily="34" charset="0"/>
                          </a:rPr>
                          <m:t>𝑐</m:t>
                        </m:r>
                      </m:e>
                      <m:sub>
                        <m:r>
                          <a:rPr kumimoji="1" lang="en-US" altLang="zh-CN" sz="1900" b="0" i="1" smtClean="0">
                            <a:latin typeface="Cambria Math" panose="02040503050406030204" pitchFamily="18" charset="0"/>
                            <a:cs typeface="Arial" panose="020B0604020202020204" pitchFamily="34" charset="0"/>
                          </a:rPr>
                          <m:t>2</m:t>
                        </m:r>
                      </m:sub>
                    </m:sSub>
                    <m:sSub>
                      <m:sSubPr>
                        <m:ctrlPr>
                          <a:rPr kumimoji="1" lang="en-US" altLang="zh-CN" sz="1900" i="1">
                            <a:latin typeface="Cambria Math" panose="02040503050406030204" pitchFamily="18" charset="0"/>
                            <a:cs typeface="Arial" panose="020B0604020202020204" pitchFamily="34" charset="0"/>
                          </a:rPr>
                        </m:ctrlPr>
                      </m:sSubPr>
                      <m:e>
                        <m:r>
                          <a:rPr kumimoji="1" lang="en-US" altLang="zh-CN" sz="1900" b="0" i="1" smtClean="0">
                            <a:latin typeface="Cambria Math" panose="02040503050406030204" pitchFamily="18" charset="0"/>
                            <a:cs typeface="Arial" panose="020B0604020202020204" pitchFamily="34" charset="0"/>
                          </a:rPr>
                          <m:t>𝑥</m:t>
                        </m:r>
                      </m:e>
                      <m:sub>
                        <m:r>
                          <a:rPr kumimoji="1" lang="en-US" altLang="zh-CN" sz="1900" b="0" i="1" smtClean="0">
                            <a:latin typeface="Cambria Math" panose="02040503050406030204" pitchFamily="18" charset="0"/>
                            <a:cs typeface="Arial" panose="020B0604020202020204" pitchFamily="34" charset="0"/>
                          </a:rPr>
                          <m:t>2</m:t>
                        </m:r>
                      </m:sub>
                    </m:sSub>
                    <m:r>
                      <a:rPr kumimoji="1" lang="en-US" altLang="zh-CN" sz="1900" b="0" i="1" smtClean="0">
                        <a:latin typeface="Cambria Math" panose="02040503050406030204" pitchFamily="18" charset="0"/>
                        <a:cs typeface="Arial" panose="020B0604020202020204" pitchFamily="34" charset="0"/>
                      </a:rPr>
                      <m:t>+…+</m:t>
                    </m:r>
                    <m:sSub>
                      <m:sSubPr>
                        <m:ctrlPr>
                          <a:rPr kumimoji="1" lang="en-US" altLang="zh-CN" sz="1900" i="1">
                            <a:latin typeface="Cambria Math" panose="02040503050406030204" pitchFamily="18" charset="0"/>
                            <a:cs typeface="Arial" panose="020B0604020202020204" pitchFamily="34" charset="0"/>
                          </a:rPr>
                        </m:ctrlPr>
                      </m:sSubPr>
                      <m:e>
                        <m:r>
                          <a:rPr kumimoji="1" lang="en-US" altLang="zh-CN" sz="1900" i="1">
                            <a:latin typeface="Cambria Math" panose="02040503050406030204" pitchFamily="18" charset="0"/>
                            <a:cs typeface="Arial" panose="020B0604020202020204" pitchFamily="34" charset="0"/>
                          </a:rPr>
                          <m:t>𝑐</m:t>
                        </m:r>
                      </m:e>
                      <m:sub>
                        <m:r>
                          <a:rPr kumimoji="1" lang="en-US" altLang="zh-CN" sz="1900" b="0" i="1" smtClean="0">
                            <a:latin typeface="Cambria Math" panose="02040503050406030204" pitchFamily="18" charset="0"/>
                            <a:cs typeface="Arial" panose="020B0604020202020204" pitchFamily="34" charset="0"/>
                          </a:rPr>
                          <m:t>𝑝</m:t>
                        </m:r>
                      </m:sub>
                    </m:sSub>
                    <m:sSub>
                      <m:sSubPr>
                        <m:ctrlPr>
                          <a:rPr kumimoji="1" lang="en-US" altLang="zh-CN" sz="1900" i="1">
                            <a:latin typeface="Cambria Math" panose="02040503050406030204" pitchFamily="18" charset="0"/>
                            <a:cs typeface="Arial" panose="020B0604020202020204" pitchFamily="34" charset="0"/>
                          </a:rPr>
                        </m:ctrlPr>
                      </m:sSubPr>
                      <m:e>
                        <m:r>
                          <a:rPr kumimoji="1" lang="en-US" altLang="zh-CN" sz="1900" b="0" i="1" smtClean="0">
                            <a:latin typeface="Cambria Math" panose="02040503050406030204" pitchFamily="18" charset="0"/>
                            <a:cs typeface="Arial" panose="020B0604020202020204" pitchFamily="34" charset="0"/>
                          </a:rPr>
                          <m:t>𝑥</m:t>
                        </m:r>
                      </m:e>
                      <m:sub>
                        <m:r>
                          <a:rPr kumimoji="1" lang="en-US" altLang="zh-CN" sz="1900" b="0" i="1" smtClean="0">
                            <a:latin typeface="Cambria Math" panose="02040503050406030204" pitchFamily="18" charset="0"/>
                            <a:cs typeface="Arial" panose="020B0604020202020204" pitchFamily="34" charset="0"/>
                          </a:rPr>
                          <m:t>𝑝</m:t>
                        </m:r>
                      </m:sub>
                    </m:sSub>
                    <m:r>
                      <a:rPr kumimoji="1" lang="zh-CN" altLang="en-US" sz="1900" i="1" smtClean="0">
                        <a:latin typeface="Cambria Math" panose="02040503050406030204" pitchFamily="18" charset="0"/>
                        <a:cs typeface="Arial" panose="020B0604020202020204" pitchFamily="34" charset="0"/>
                      </a:rPr>
                      <m:t>，</m:t>
                    </m:r>
                  </m:oMath>
                </a14:m>
                <a:r>
                  <a:rPr kumimoji="1" lang="zh-CN" altLang="en-US" sz="1900" dirty="0">
                    <a:latin typeface="Arial" panose="020B0604020202020204" pitchFamily="34" charset="0"/>
                    <a:cs typeface="Arial" panose="020B0604020202020204" pitchFamily="34" charset="0"/>
                  </a:rPr>
                  <a:t>其中</a:t>
                </a:r>
                <a14:m>
                  <m:oMath xmlns:m="http://schemas.openxmlformats.org/officeDocument/2006/math">
                    <m:sSub>
                      <m:sSubPr>
                        <m:ctrlPr>
                          <a:rPr kumimoji="1" lang="en-US" altLang="zh-CN" sz="1900" i="1">
                            <a:latin typeface="Cambria Math" panose="02040503050406030204" pitchFamily="18" charset="0"/>
                            <a:cs typeface="Arial" panose="020B0604020202020204" pitchFamily="34" charset="0"/>
                          </a:rPr>
                        </m:ctrlPr>
                      </m:sSubPr>
                      <m:e>
                        <m:r>
                          <a:rPr kumimoji="1" lang="en-US" altLang="zh-CN" sz="1900" i="1">
                            <a:latin typeface="Cambria Math" panose="02040503050406030204" pitchFamily="18" charset="0"/>
                            <a:cs typeface="Arial" panose="020B0604020202020204" pitchFamily="34" charset="0"/>
                          </a:rPr>
                          <m:t>𝑐</m:t>
                        </m:r>
                      </m:e>
                      <m:sub>
                        <m:r>
                          <a:rPr kumimoji="1" lang="en-US" altLang="zh-CN" sz="1900" i="1">
                            <a:latin typeface="Cambria Math" panose="02040503050406030204" pitchFamily="18" charset="0"/>
                            <a:cs typeface="Arial" panose="020B0604020202020204" pitchFamily="34" charset="0"/>
                          </a:rPr>
                          <m:t>1</m:t>
                        </m:r>
                      </m:sub>
                    </m:sSub>
                    <m:r>
                      <a:rPr kumimoji="1" lang="en-US" altLang="zh-CN" sz="1900" b="0" i="0" smtClean="0">
                        <a:latin typeface="Cambria Math" panose="02040503050406030204" pitchFamily="18" charset="0"/>
                        <a:cs typeface="Arial" panose="020B0604020202020204" pitchFamily="34" charset="0"/>
                      </a:rPr>
                      <m:t>,</m:t>
                    </m:r>
                    <m:sSub>
                      <m:sSubPr>
                        <m:ctrlPr>
                          <a:rPr kumimoji="1" lang="en-US" altLang="zh-CN" sz="1900" i="1">
                            <a:latin typeface="Cambria Math" panose="02040503050406030204" pitchFamily="18" charset="0"/>
                            <a:cs typeface="Arial" panose="020B0604020202020204" pitchFamily="34" charset="0"/>
                          </a:rPr>
                        </m:ctrlPr>
                      </m:sSubPr>
                      <m:e>
                        <m:r>
                          <a:rPr kumimoji="1" lang="en-US" altLang="zh-CN" sz="1900" i="1">
                            <a:latin typeface="Cambria Math" panose="02040503050406030204" pitchFamily="18" charset="0"/>
                            <a:cs typeface="Arial" panose="020B0604020202020204" pitchFamily="34" charset="0"/>
                          </a:rPr>
                          <m:t>𝑐</m:t>
                        </m:r>
                      </m:e>
                      <m:sub>
                        <m:r>
                          <a:rPr kumimoji="1" lang="en-US" altLang="zh-CN" sz="1900" b="0" i="1" smtClean="0">
                            <a:latin typeface="Cambria Math" panose="02040503050406030204" pitchFamily="18" charset="0"/>
                            <a:cs typeface="Arial" panose="020B0604020202020204" pitchFamily="34" charset="0"/>
                          </a:rPr>
                          <m:t>2</m:t>
                        </m:r>
                      </m:sub>
                    </m:sSub>
                    <m:r>
                      <a:rPr kumimoji="1" lang="en-US" altLang="zh-CN" sz="1900" b="0" i="1" smtClean="0">
                        <a:latin typeface="Cambria Math" panose="02040503050406030204" pitchFamily="18" charset="0"/>
                        <a:cs typeface="Arial" panose="020B0604020202020204" pitchFamily="34" charset="0"/>
                      </a:rPr>
                      <m:t>…</m:t>
                    </m:r>
                    <m:sSub>
                      <m:sSubPr>
                        <m:ctrlPr>
                          <a:rPr kumimoji="1" lang="en-US" altLang="zh-CN" sz="1900" i="1">
                            <a:latin typeface="Cambria Math" panose="02040503050406030204" pitchFamily="18" charset="0"/>
                            <a:cs typeface="Arial" panose="020B0604020202020204" pitchFamily="34" charset="0"/>
                          </a:rPr>
                        </m:ctrlPr>
                      </m:sSubPr>
                      <m:e>
                        <m:r>
                          <a:rPr kumimoji="1" lang="en-US" altLang="zh-CN" sz="1900" i="1">
                            <a:latin typeface="Cambria Math" panose="02040503050406030204" pitchFamily="18" charset="0"/>
                            <a:cs typeface="Arial" panose="020B0604020202020204" pitchFamily="34" charset="0"/>
                          </a:rPr>
                          <m:t>𝑐</m:t>
                        </m:r>
                      </m:e>
                      <m:sub>
                        <m:r>
                          <a:rPr kumimoji="1" lang="en-US" altLang="zh-CN" sz="1900" b="0" i="1" smtClean="0">
                            <a:latin typeface="Cambria Math" panose="02040503050406030204" pitchFamily="18" charset="0"/>
                            <a:cs typeface="Arial" panose="020B0604020202020204" pitchFamily="34" charset="0"/>
                          </a:rPr>
                          <m:t>𝑝</m:t>
                        </m:r>
                      </m:sub>
                    </m:sSub>
                  </m:oMath>
                </a14:m>
                <a:r>
                  <a:rPr kumimoji="1" lang="zh-CN" altLang="en-US" sz="1900" dirty="0">
                    <a:latin typeface="Arial" panose="020B0604020202020204" pitchFamily="34" charset="0"/>
                    <a:cs typeface="Arial" panose="020B0604020202020204" pitchFamily="34" charset="0"/>
                  </a:rPr>
                  <a:t>为待求判别函数的系数。</a:t>
                </a:r>
              </a:p>
            </p:txBody>
          </p:sp>
        </mc:Choice>
        <mc:Fallback xmlns="">
          <p:sp>
            <p:nvSpPr>
              <p:cNvPr id="22" name="Rectangle 3">
                <a:extLst>
                  <a:ext uri="{FF2B5EF4-FFF2-40B4-BE49-F238E27FC236}">
                    <a16:creationId xmlns:a16="http://schemas.microsoft.com/office/drawing/2014/main" id="{A03F3723-5D02-47DE-9017-EE754DD5F48B}"/>
                  </a:ext>
                </a:extLst>
              </p:cNvPr>
              <p:cNvSpPr>
                <a:spLocks noGrp="1" noRot="1" noChangeAspect="1" noMove="1" noResize="1" noEditPoints="1" noAdjustHandles="1" noChangeArrowheads="1" noChangeShapeType="1" noTextEdit="1"/>
              </p:cNvSpPr>
              <p:nvPr>
                <p:ph idx="1"/>
              </p:nvPr>
            </p:nvSpPr>
            <p:spPr>
              <a:xfrm>
                <a:off x="444055" y="1484152"/>
                <a:ext cx="8001000" cy="4267200"/>
              </a:xfrm>
              <a:blipFill>
                <a:blip r:embed="rId4"/>
                <a:stretch>
                  <a:fillRect l="-762" t="-714" r="-152"/>
                </a:stretch>
              </a:blipFill>
            </p:spPr>
            <p:txBody>
              <a:bodyPr/>
              <a:lstStyle/>
              <a:p>
                <a:r>
                  <a:rPr lang="zh-CN" altLang="en-US">
                    <a:noFill/>
                  </a:rPr>
                  <a:t> </a:t>
                </a:r>
              </a:p>
            </p:txBody>
          </p:sp>
        </mc:Fallback>
      </mc:AlternateContent>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9517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贝叶斯定理</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第四节：贝叶斯推理</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11644" y="6492875"/>
            <a:ext cx="356187" cy="365125"/>
          </a:xfrm>
        </p:spPr>
        <p:txBody>
          <a:bodyPr/>
          <a:lstStyle/>
          <a:p>
            <a:pPr algn="ctr"/>
            <a:fld id="{7A9B8ABA-E741-4B5A-BC12-4FB7471CFE15}" type="slidenum">
              <a:rPr lang="zh-CN" altLang="en-US" smtClean="0"/>
              <a:pPr algn="ctr"/>
              <a:t>15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设试验</a:t>
            </a:r>
            <a:r>
              <a:rPr kumimoji="1" lang="en-US" altLang="zh-CN" sz="1900" dirty="0">
                <a:latin typeface="Arial" panose="020B0604020202020204" pitchFamily="34" charset="0"/>
                <a:cs typeface="Arial" panose="020B0604020202020204" pitchFamily="34" charset="0"/>
              </a:rPr>
              <a:t>E </a:t>
            </a:r>
            <a:r>
              <a:rPr kumimoji="1" lang="zh-CN" altLang="en-US" sz="1900" dirty="0">
                <a:latin typeface="Arial" panose="020B0604020202020204" pitchFamily="34" charset="0"/>
                <a:cs typeface="Arial" panose="020B0604020202020204" pitchFamily="34" charset="0"/>
              </a:rPr>
              <a:t>的样本空间为</a:t>
            </a:r>
            <a:r>
              <a:rPr kumimoji="1" lang="en-US" altLang="zh-CN" sz="1900" dirty="0">
                <a:latin typeface="Arial" panose="020B0604020202020204" pitchFamily="34" charset="0"/>
                <a:cs typeface="Arial" panose="020B0604020202020204" pitchFamily="34" charset="0"/>
              </a:rPr>
              <a:t>S</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A </a:t>
            </a:r>
            <a:r>
              <a:rPr kumimoji="1" lang="zh-CN" altLang="en-US" sz="1900" dirty="0">
                <a:latin typeface="Arial" panose="020B0604020202020204" pitchFamily="34" charset="0"/>
                <a:cs typeface="Arial" panose="020B0604020202020204" pitchFamily="34" charset="0"/>
              </a:rPr>
              <a:t>为</a:t>
            </a:r>
            <a:r>
              <a:rPr kumimoji="1" lang="en-US" altLang="zh-CN" sz="1900" dirty="0">
                <a:latin typeface="Arial" panose="020B0604020202020204" pitchFamily="34" charset="0"/>
                <a:cs typeface="Arial" panose="020B0604020202020204" pitchFamily="34" charset="0"/>
              </a:rPr>
              <a:t>E </a:t>
            </a:r>
            <a:r>
              <a:rPr kumimoji="1" lang="zh-CN" altLang="en-US" sz="1900" dirty="0">
                <a:latin typeface="Arial" panose="020B0604020202020204" pitchFamily="34" charset="0"/>
                <a:cs typeface="Arial" panose="020B0604020202020204" pitchFamily="34" charset="0"/>
              </a:rPr>
              <a:t>的事件；</a:t>
            </a:r>
            <a:r>
              <a:rPr kumimoji="1" lang="en-US" altLang="zh-CN" sz="1900" dirty="0">
                <a:latin typeface="Arial" panose="020B0604020202020204" pitchFamily="34" charset="0"/>
                <a:cs typeface="Arial" panose="020B0604020202020204" pitchFamily="34" charset="0"/>
              </a:rPr>
              <a:t>B1</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B2</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Bn </a:t>
            </a:r>
            <a:r>
              <a:rPr kumimoji="1" lang="zh-CN" altLang="en-US" sz="1900" dirty="0">
                <a:latin typeface="Arial" panose="020B0604020202020204" pitchFamily="34" charset="0"/>
                <a:cs typeface="Arial" panose="020B0604020202020204" pitchFamily="34" charset="0"/>
              </a:rPr>
              <a:t>为样本空间</a:t>
            </a:r>
            <a:r>
              <a:rPr kumimoji="1" lang="en-US" altLang="zh-CN" sz="1900" dirty="0">
                <a:latin typeface="Arial" panose="020B0604020202020204" pitchFamily="34" charset="0"/>
                <a:cs typeface="Arial" panose="020B0604020202020204" pitchFamily="34" charset="0"/>
              </a:rPr>
              <a:t>S </a:t>
            </a:r>
            <a:r>
              <a:rPr kumimoji="1" lang="zh-CN" altLang="en-US" sz="1900" dirty="0">
                <a:latin typeface="Arial" panose="020B0604020202020204" pitchFamily="34" charset="0"/>
                <a:cs typeface="Arial" panose="020B0604020202020204" pitchFamily="34" charset="0"/>
              </a:rPr>
              <a:t>的一个划分且</a:t>
            </a:r>
            <a:r>
              <a:rPr kumimoji="1" lang="en-US" altLang="zh-CN" sz="1900" dirty="0">
                <a:latin typeface="Arial" panose="020B0604020202020204" pitchFamily="34" charset="0"/>
                <a:cs typeface="Arial" panose="020B0604020202020204" pitchFamily="34" charset="0"/>
              </a:rPr>
              <a:t>P</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Bi</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0</a:t>
            </a:r>
            <a:r>
              <a:rPr kumimoji="1" lang="zh-CN" altLang="en-US" sz="1900" dirty="0">
                <a:latin typeface="Arial" panose="020B0604020202020204" pitchFamily="34" charset="0"/>
                <a:cs typeface="Arial" panose="020B0604020202020204" pitchFamily="34" charset="0"/>
              </a:rPr>
              <a:t>（</a:t>
            </a:r>
            <a:r>
              <a:rPr kumimoji="1" lang="en-US" altLang="zh-CN" sz="1900" dirty="0" err="1">
                <a:latin typeface="Arial" panose="020B0604020202020204" pitchFamily="34" charset="0"/>
                <a:cs typeface="Arial" panose="020B0604020202020204" pitchFamily="34" charset="0"/>
              </a:rPr>
              <a:t>i</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1</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2</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n</a:t>
            </a:r>
            <a:r>
              <a:rPr kumimoji="1" lang="zh-CN" altLang="en-US" sz="1900" dirty="0">
                <a:latin typeface="Arial" panose="020B0604020202020204" pitchFamily="34" charset="0"/>
                <a:cs typeface="Arial" panose="020B0604020202020204" pitchFamily="34" charset="0"/>
              </a:rPr>
              <a:t>），贝叶斯公式为</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2" name="图片 1">
            <a:extLst>
              <a:ext uri="{FF2B5EF4-FFF2-40B4-BE49-F238E27FC236}">
                <a16:creationId xmlns:a16="http://schemas.microsoft.com/office/drawing/2014/main" id="{531302A8-32E9-40E9-99C7-EF56EBFA3F35}"/>
              </a:ext>
            </a:extLst>
          </p:cNvPr>
          <p:cNvPicPr>
            <a:picLocks noChangeAspect="1"/>
          </p:cNvPicPr>
          <p:nvPr/>
        </p:nvPicPr>
        <p:blipFill>
          <a:blip r:embed="rId4"/>
          <a:stretch>
            <a:fillRect/>
          </a:stretch>
        </p:blipFill>
        <p:spPr>
          <a:xfrm>
            <a:off x="1167955" y="2617653"/>
            <a:ext cx="6553200" cy="1066800"/>
          </a:xfrm>
          <a:prstGeom prst="rect">
            <a:avLst/>
          </a:prstGeom>
        </p:spPr>
      </p:pic>
    </p:spTree>
    <p:extLst>
      <p:ext uri="{BB962C8B-B14F-4D97-AF65-F5344CB8AC3E}">
        <p14:creationId xmlns:p14="http://schemas.microsoft.com/office/powerpoint/2010/main" val="371043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贝叶斯应用示例</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第四节：贝叶斯推理</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99118" y="6492875"/>
            <a:ext cx="368713" cy="365125"/>
          </a:xfrm>
        </p:spPr>
        <p:txBody>
          <a:bodyPr/>
          <a:lstStyle/>
          <a:p>
            <a:pPr algn="ctr"/>
            <a:fld id="{7A9B8ABA-E741-4B5A-BC12-4FB7471CFE15}" type="slidenum">
              <a:rPr lang="zh-CN" altLang="en-US" smtClean="0"/>
              <a:pPr algn="ctr"/>
              <a:t>16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1" name="Picture 2">
            <a:extLst>
              <a:ext uri="{FF2B5EF4-FFF2-40B4-BE49-F238E27FC236}">
                <a16:creationId xmlns:a16="http://schemas.microsoft.com/office/drawing/2014/main" id="{C5D22BDB-EA10-4F18-8B58-D23555E19934}"/>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4710"/>
          <a:stretch/>
        </p:blipFill>
        <p:spPr bwMode="auto">
          <a:xfrm>
            <a:off x="1197058" y="1416772"/>
            <a:ext cx="6563073" cy="406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C51428E8-7747-4831-8A59-30372A0E69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7058" y="5477379"/>
            <a:ext cx="6563073" cy="34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803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endParaRPr lang="zh-CN" altLang="en-US"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第五节：隐马尔可夫模型</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92855" y="6492875"/>
            <a:ext cx="374976" cy="365125"/>
          </a:xfrm>
        </p:spPr>
        <p:txBody>
          <a:bodyPr/>
          <a:lstStyle/>
          <a:p>
            <a:pPr algn="ctr"/>
            <a:fld id="{7A9B8ABA-E741-4B5A-BC12-4FB7471CFE15}" type="slidenum">
              <a:rPr lang="zh-CN" altLang="en-US" smtClean="0"/>
              <a:pPr algn="ctr"/>
              <a:t>17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一、马尔可夫及隐马尔可夫模型</a:t>
            </a:r>
          </a:p>
          <a:p>
            <a:pPr marL="0" indent="0">
              <a:lnSpc>
                <a:spcPct val="110000"/>
              </a:lnSpc>
              <a:spcBef>
                <a:spcPts val="0"/>
              </a:spcBef>
              <a:buNone/>
            </a:pPr>
            <a:endParaRPr kumimoji="1" lang="zh-CN" altLang="en-US"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二、隐马尔可夫模型的数学描述</a:t>
            </a:r>
          </a:p>
          <a:p>
            <a:pPr marL="0" indent="0">
              <a:lnSpc>
                <a:spcPct val="110000"/>
              </a:lnSpc>
              <a:spcBef>
                <a:spcPts val="0"/>
              </a:spcBef>
              <a:buNone/>
            </a:pPr>
            <a:endParaRPr kumimoji="1" lang="zh-CN" altLang="en-US"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三、隐马尔可夫模型的三个基本问题及解决方案</a:t>
            </a:r>
          </a:p>
          <a:p>
            <a:pPr marL="0" indent="0">
              <a:lnSpc>
                <a:spcPct val="110000"/>
              </a:lnSpc>
              <a:spcBef>
                <a:spcPts val="0"/>
              </a:spcBef>
              <a:buNone/>
            </a:pPr>
            <a:endParaRPr kumimoji="1" lang="zh-CN" altLang="en-US"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1</a:t>
            </a:r>
            <a:r>
              <a:rPr kumimoji="1" lang="zh-CN" altLang="en-US" sz="1900" dirty="0">
                <a:latin typeface="Arial" panose="020B0604020202020204" pitchFamily="34" charset="0"/>
                <a:cs typeface="Arial" panose="020B0604020202020204" pitchFamily="34" charset="0"/>
              </a:rPr>
              <a:t>、评估问题及前向、后向算法</a:t>
            </a: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2</a:t>
            </a:r>
            <a:r>
              <a:rPr kumimoji="1" lang="zh-CN" altLang="en-US" sz="1900" dirty="0">
                <a:latin typeface="Arial" panose="020B0604020202020204" pitchFamily="34" charset="0"/>
                <a:cs typeface="Arial" panose="020B0604020202020204" pitchFamily="34" charset="0"/>
              </a:rPr>
              <a:t>、解码问题及</a:t>
            </a:r>
            <a:r>
              <a:rPr kumimoji="1" lang="en-US" altLang="zh-CN" sz="1900" dirty="0">
                <a:latin typeface="Arial" panose="020B0604020202020204" pitchFamily="34" charset="0"/>
                <a:cs typeface="Arial" panose="020B0604020202020204" pitchFamily="34" charset="0"/>
              </a:rPr>
              <a:t>Viterbi</a:t>
            </a:r>
            <a:r>
              <a:rPr kumimoji="1" lang="zh-CN" altLang="en-US" sz="1900" dirty="0">
                <a:latin typeface="Arial" panose="020B0604020202020204" pitchFamily="34" charset="0"/>
                <a:cs typeface="Arial" panose="020B0604020202020204" pitchFamily="34" charset="0"/>
              </a:rPr>
              <a:t>算法</a:t>
            </a: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3</a:t>
            </a:r>
            <a:r>
              <a:rPr kumimoji="1" lang="zh-CN" altLang="en-US" sz="1900" dirty="0">
                <a:latin typeface="Arial" panose="020B0604020202020204" pitchFamily="34" charset="0"/>
                <a:cs typeface="Arial" panose="020B0604020202020204" pitchFamily="34" charset="0"/>
              </a:rPr>
              <a:t>、学习问题及</a:t>
            </a:r>
            <a:r>
              <a:rPr kumimoji="1" lang="en-US" altLang="zh-CN" sz="1900" dirty="0">
                <a:latin typeface="Arial" panose="020B0604020202020204" pitchFamily="34" charset="0"/>
                <a:cs typeface="Arial" panose="020B0604020202020204" pitchFamily="34" charset="0"/>
              </a:rPr>
              <a:t>Baum-Welch</a:t>
            </a:r>
            <a:r>
              <a:rPr kumimoji="1" lang="zh-CN" altLang="en-US" sz="1900" dirty="0">
                <a:latin typeface="Arial" panose="020B0604020202020204" pitchFamily="34" charset="0"/>
                <a:cs typeface="Arial" panose="020B0604020202020204" pitchFamily="34" charset="0"/>
              </a:rPr>
              <a:t>算法</a:t>
            </a:r>
          </a:p>
          <a:p>
            <a:pPr marL="0" indent="0">
              <a:lnSpc>
                <a:spcPct val="110000"/>
              </a:lnSpc>
              <a:spcBef>
                <a:spcPts val="0"/>
              </a:spcBef>
              <a:buNone/>
            </a:pPr>
            <a:endParaRPr kumimoji="1" lang="zh-CN" altLang="en-US" sz="19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94528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基于</a:t>
            </a:r>
            <a:r>
              <a:rPr lang="en-US" altLang="zh-CN" sz="2400" dirty="0">
                <a:latin typeface="华文楷体" panose="02010600040101010101" pitchFamily="2" charset="-122"/>
                <a:ea typeface="华文楷体" panose="02010600040101010101" pitchFamily="2" charset="-122"/>
              </a:rPr>
              <a:t>HMM</a:t>
            </a:r>
            <a:r>
              <a:rPr lang="zh-CN" altLang="en-US" sz="2400" dirty="0">
                <a:latin typeface="华文楷体" panose="02010600040101010101" pitchFamily="2" charset="-122"/>
                <a:ea typeface="华文楷体" panose="02010600040101010101" pitchFamily="2" charset="-122"/>
              </a:rPr>
              <a:t>的基因识别程序及</a:t>
            </a:r>
            <a:r>
              <a:rPr lang="en-US" altLang="zh-CN" sz="2400" dirty="0">
                <a:latin typeface="华文楷体" panose="02010600040101010101" pitchFamily="2" charset="-122"/>
                <a:ea typeface="华文楷体" panose="02010600040101010101" pitchFamily="2" charset="-122"/>
              </a:rPr>
              <a:t>HMM</a:t>
            </a:r>
            <a:r>
              <a:rPr lang="zh-CN" altLang="en-US" sz="2400" dirty="0">
                <a:latin typeface="华文楷体" panose="02010600040101010101" pitchFamily="2" charset="-122"/>
                <a:ea typeface="华文楷体" panose="02010600040101010101" pitchFamily="2" charset="-122"/>
              </a:rPr>
              <a:t>的优缺点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第五节：隐马尔可夫模型</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67803" y="6492875"/>
            <a:ext cx="400028" cy="365125"/>
          </a:xfrm>
        </p:spPr>
        <p:txBody>
          <a:bodyPr/>
          <a:lstStyle/>
          <a:p>
            <a:pPr algn="ctr"/>
            <a:fld id="{7A9B8ABA-E741-4B5A-BC12-4FB7471CFE15}" type="slidenum">
              <a:rPr lang="zh-CN" altLang="en-US" smtClean="0"/>
              <a:pPr algn="ctr"/>
              <a:t>18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VEIL</a:t>
            </a:r>
            <a:r>
              <a:rPr kumimoji="1" lang="zh-CN" altLang="en-US" sz="1900" dirty="0">
                <a:latin typeface="Arial" panose="020B0604020202020204" pitchFamily="34" charset="0"/>
                <a:cs typeface="Arial" panose="020B0604020202020204" pitchFamily="34" charset="0"/>
              </a:rPr>
              <a:t>、</a:t>
            </a:r>
            <a:r>
              <a:rPr kumimoji="1" lang="en-US" altLang="zh-CN" sz="1900" dirty="0" err="1">
                <a:latin typeface="Arial" panose="020B0604020202020204" pitchFamily="34" charset="0"/>
                <a:cs typeface="Arial" panose="020B0604020202020204" pitchFamily="34" charset="0"/>
              </a:rPr>
              <a:t>HMMgene</a:t>
            </a:r>
            <a:r>
              <a:rPr kumimoji="1" lang="zh-CN" altLang="en-US" sz="1900" dirty="0">
                <a:latin typeface="Arial" panose="020B0604020202020204" pitchFamily="34" charset="0"/>
                <a:cs typeface="Arial" panose="020B0604020202020204" pitchFamily="34" charset="0"/>
              </a:rPr>
              <a:t>、</a:t>
            </a:r>
            <a:r>
              <a:rPr kumimoji="1" lang="en-US" altLang="zh-CN" sz="1900" dirty="0" err="1">
                <a:latin typeface="Arial" panose="020B0604020202020204" pitchFamily="34" charset="0"/>
                <a:cs typeface="Arial" panose="020B0604020202020204" pitchFamily="34" charset="0"/>
              </a:rPr>
              <a:t>GeneMark.hmm</a:t>
            </a:r>
            <a:r>
              <a:rPr kumimoji="1" lang="zh-CN" altLang="en-US" sz="1900" dirty="0">
                <a:latin typeface="Arial" panose="020B0604020202020204" pitchFamily="34" charset="0"/>
                <a:cs typeface="Arial" panose="020B0604020202020204" pitchFamily="34" charset="0"/>
              </a:rPr>
              <a:t>、</a:t>
            </a:r>
            <a:r>
              <a:rPr kumimoji="1" lang="en-US" altLang="zh-CN" sz="1900" dirty="0" err="1">
                <a:latin typeface="Arial" panose="020B0604020202020204" pitchFamily="34" charset="0"/>
                <a:cs typeface="Arial" panose="020B0604020202020204" pitchFamily="34" charset="0"/>
              </a:rPr>
              <a:t>Geneie</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GENSCAN</a:t>
            </a: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缺点：</a:t>
            </a: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1</a:t>
            </a:r>
            <a:r>
              <a:rPr kumimoji="1" lang="zh-CN" altLang="en-US" sz="1900" dirty="0">
                <a:latin typeface="Arial" panose="020B0604020202020204" pitchFamily="34" charset="0"/>
                <a:cs typeface="Arial" panose="020B0604020202020204" pitchFamily="34" charset="0"/>
              </a:rPr>
              <a:t>）训练所用的样本数有限</a:t>
            </a: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2</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HMM</a:t>
            </a:r>
            <a:r>
              <a:rPr kumimoji="1" lang="zh-CN" altLang="en-US" sz="1900" dirty="0">
                <a:latin typeface="Arial" panose="020B0604020202020204" pitchFamily="34" charset="0"/>
                <a:cs typeface="Arial" panose="020B0604020202020204" pitchFamily="34" charset="0"/>
              </a:rPr>
              <a:t>是一个线性模型，不能描述蛋白质序列中的高阶相关性。</a:t>
            </a: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3</a:t>
            </a:r>
            <a:r>
              <a:rPr kumimoji="1" lang="zh-CN" altLang="en-US" sz="1900" dirty="0">
                <a:latin typeface="Arial" panose="020B0604020202020204" pitchFamily="34" charset="0"/>
                <a:cs typeface="Arial" panose="020B0604020202020204" pitchFamily="34" charset="0"/>
              </a:rPr>
              <a:t>）只有当事件独立时，模型产生一个序列的概率才是产生各个独立氨基酸的概率的乘积。</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728640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endParaRPr lang="zh-CN" altLang="en-US" sz="2400" dirty="0">
              <a:latin typeface="华文楷体" panose="02010600040101010101" pitchFamily="2" charset="-122"/>
              <a:ea typeface="华文楷体" panose="02010600040101010101" pitchFamily="2" charset="-122"/>
            </a:endParaRP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第六节：动态神经网络</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86592" y="6492875"/>
            <a:ext cx="381239" cy="365125"/>
          </a:xfrm>
        </p:spPr>
        <p:txBody>
          <a:bodyPr/>
          <a:lstStyle/>
          <a:p>
            <a:pPr algn="ctr"/>
            <a:fld id="{7A9B8ABA-E741-4B5A-BC12-4FB7471CFE15}" type="slidenum">
              <a:rPr lang="zh-CN" altLang="en-US" smtClean="0"/>
              <a:pPr algn="ctr"/>
              <a:t>19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endParaRPr kumimoji="1" lang="zh-CN" altLang="en-US" sz="19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Picture 2">
            <a:extLst>
              <a:ext uri="{FF2B5EF4-FFF2-40B4-BE49-F238E27FC236}">
                <a16:creationId xmlns:a16="http://schemas.microsoft.com/office/drawing/2014/main" id="{364348D3-9FC0-472F-B369-C2730E40E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686" y="1504020"/>
            <a:ext cx="5303837"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220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en-US" altLang="zh-CN" sz="2400" dirty="0">
                <a:latin typeface="华文楷体" panose="02010600040101010101" pitchFamily="2" charset="-122"/>
                <a:ea typeface="华文楷体" panose="02010600040101010101" pitchFamily="2" charset="-122"/>
              </a:rPr>
              <a:t>Fisher</a:t>
            </a:r>
            <a:r>
              <a:rPr lang="zh-CN" altLang="en-US" sz="2400" dirty="0">
                <a:latin typeface="华文楷体" panose="02010600040101010101" pitchFamily="2" charset="-122"/>
                <a:ea typeface="华文楷体" panose="02010600040101010101" pitchFamily="2" charset="-122"/>
              </a:rPr>
              <a:t>经典参数统计理论</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第一节：统计学习与推理基础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buNone/>
            </a:pPr>
            <a:r>
              <a:rPr kumimoji="1" lang="en-US" altLang="zh-CN" sz="1900" dirty="0">
                <a:latin typeface="Arial" panose="020B0604020202020204" pitchFamily="34" charset="0"/>
                <a:cs typeface="Arial" panose="020B0604020202020204" pitchFamily="34" charset="0"/>
              </a:rPr>
              <a:t>Fisher</a:t>
            </a:r>
            <a:r>
              <a:rPr kumimoji="1" lang="zh-CN" altLang="en-US" sz="1900" dirty="0">
                <a:latin typeface="Arial" panose="020B0604020202020204" pitchFamily="34" charset="0"/>
                <a:cs typeface="Arial" panose="020B0604020202020204" pitchFamily="34" charset="0"/>
              </a:rPr>
              <a:t>把判别分析、回归分析和</a:t>
            </a:r>
            <a:r>
              <a:rPr lang="zh-CN" altLang="en-US" sz="1900" dirty="0"/>
              <a:t>和密度估计问题等表达为特定参数化模型的参数估计问题，并提出了估计所有模型未知参数的方法</a:t>
            </a:r>
            <a:r>
              <a:rPr lang="en-US" altLang="zh-CN" sz="1900" dirty="0"/>
              <a:t>——</a:t>
            </a:r>
            <a:r>
              <a:rPr lang="zh-CN" altLang="en-US" sz="1900" dirty="0"/>
              <a:t>最大似然法。</a:t>
            </a:r>
            <a:endParaRPr kumimoji="1" lang="zh-CN" altLang="en-US" sz="19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45793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基于</a:t>
            </a:r>
            <a:r>
              <a:rPr lang="en-US" altLang="zh-CN" sz="2400" dirty="0">
                <a:latin typeface="华文楷体" panose="02010600040101010101" pitchFamily="2" charset="-122"/>
                <a:ea typeface="华文楷体" panose="02010600040101010101" pitchFamily="2" charset="-122"/>
              </a:rPr>
              <a:t>MATLAB7.0</a:t>
            </a:r>
            <a:r>
              <a:rPr lang="zh-CN" altLang="en-US" sz="2400" dirty="0">
                <a:latin typeface="华文楷体" panose="02010600040101010101" pitchFamily="2" charset="-122"/>
                <a:ea typeface="华文楷体" panose="02010600040101010101" pitchFamily="2" charset="-122"/>
              </a:rPr>
              <a:t>的</a:t>
            </a:r>
            <a:r>
              <a:rPr lang="en-US" altLang="zh-CN" sz="2400" dirty="0">
                <a:latin typeface="华文楷体" panose="02010600040101010101" pitchFamily="2" charset="-122"/>
                <a:ea typeface="华文楷体" panose="02010600040101010101" pitchFamily="2" charset="-122"/>
              </a:rPr>
              <a:t>Elman</a:t>
            </a:r>
            <a:r>
              <a:rPr lang="zh-CN" altLang="en-US" sz="2400" dirty="0">
                <a:latin typeface="华文楷体" panose="02010600040101010101" pitchFamily="2" charset="-122"/>
                <a:ea typeface="华文楷体" panose="02010600040101010101" pitchFamily="2" charset="-122"/>
              </a:rPr>
              <a:t>神经网络实现</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第六节：动态神经网络</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80329" y="6492875"/>
            <a:ext cx="387502" cy="365125"/>
          </a:xfrm>
        </p:spPr>
        <p:txBody>
          <a:bodyPr/>
          <a:lstStyle/>
          <a:p>
            <a:pPr algn="ctr"/>
            <a:fld id="{7A9B8ABA-E741-4B5A-BC12-4FB7471CFE15}" type="slidenum">
              <a:rPr lang="zh-CN" altLang="en-US" smtClean="0"/>
              <a:pPr algn="ctr"/>
              <a:t>20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fontScale="92500" lnSpcReduction="10000"/>
          </a:bodyPr>
          <a:lstStyle/>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（一）</a:t>
            </a:r>
            <a:r>
              <a:rPr kumimoji="1" lang="en-US" altLang="zh-CN" sz="1600" dirty="0" err="1">
                <a:latin typeface="Arial" panose="020B0604020202020204" pitchFamily="34" charset="0"/>
                <a:cs typeface="Arial" panose="020B0604020202020204" pitchFamily="34" charset="0"/>
              </a:rPr>
              <a:t>newelm</a:t>
            </a:r>
            <a:endParaRPr kumimoji="1" lang="en-US" altLang="zh-CN" sz="16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功能：生成一个</a:t>
            </a:r>
            <a:r>
              <a:rPr kumimoji="1" lang="en-US" altLang="zh-CN" sz="1600" dirty="0">
                <a:latin typeface="Arial" panose="020B0604020202020204" pitchFamily="34" charset="0"/>
                <a:cs typeface="Arial" panose="020B0604020202020204" pitchFamily="34" charset="0"/>
              </a:rPr>
              <a:t>Elman</a:t>
            </a:r>
            <a:r>
              <a:rPr kumimoji="1" lang="zh-CN" altLang="en-US" sz="1600" dirty="0">
                <a:latin typeface="Arial" panose="020B0604020202020204" pitchFamily="34" charset="0"/>
                <a:cs typeface="Arial" panose="020B0604020202020204" pitchFamily="34" charset="0"/>
              </a:rPr>
              <a:t>神经网络</a:t>
            </a: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（二）</a:t>
            </a:r>
            <a:r>
              <a:rPr kumimoji="1" lang="en-US" altLang="zh-CN" sz="1600" dirty="0" err="1">
                <a:latin typeface="Arial" panose="020B0604020202020204" pitchFamily="34" charset="0"/>
                <a:cs typeface="Arial" panose="020B0604020202020204" pitchFamily="34" charset="0"/>
              </a:rPr>
              <a:t>traingdx</a:t>
            </a:r>
            <a:endParaRPr kumimoji="1" lang="en-US" altLang="zh-CN" sz="16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功能：采用自适应学习速率动量梯度下降反向传播算法对网络进行训练</a:t>
            </a: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（三）</a:t>
            </a:r>
            <a:r>
              <a:rPr kumimoji="1" lang="en-US" altLang="zh-CN" sz="1600" dirty="0" err="1">
                <a:latin typeface="Arial" panose="020B0604020202020204" pitchFamily="34" charset="0"/>
                <a:cs typeface="Arial" panose="020B0604020202020204" pitchFamily="34" charset="0"/>
              </a:rPr>
              <a:t>learngdm</a:t>
            </a:r>
            <a:endParaRPr kumimoji="1" lang="en-US" altLang="zh-CN" sz="16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功能：动量梯度下降权值和阈值学习函数</a:t>
            </a: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（四）</a:t>
            </a:r>
            <a:r>
              <a:rPr kumimoji="1" lang="en-US" altLang="zh-CN" sz="1600" dirty="0" err="1">
                <a:latin typeface="Arial" panose="020B0604020202020204" pitchFamily="34" charset="0"/>
                <a:cs typeface="Arial" panose="020B0604020202020204" pitchFamily="34" charset="0"/>
              </a:rPr>
              <a:t>init</a:t>
            </a:r>
            <a:endParaRPr kumimoji="1" lang="en-US" altLang="zh-CN" sz="16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功能：初始化神经网络函数</a:t>
            </a: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（五）</a:t>
            </a:r>
            <a:r>
              <a:rPr kumimoji="1" lang="en-US" altLang="zh-CN" sz="1600" dirty="0">
                <a:latin typeface="Arial" panose="020B0604020202020204" pitchFamily="34" charset="0"/>
                <a:cs typeface="Arial" panose="020B0604020202020204" pitchFamily="34" charset="0"/>
              </a:rPr>
              <a:t>train</a:t>
            </a: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功能：神经网络训练函数</a:t>
            </a: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（六）</a:t>
            </a:r>
            <a:r>
              <a:rPr kumimoji="1" lang="en-US" altLang="zh-CN" sz="1600" dirty="0">
                <a:latin typeface="Arial" panose="020B0604020202020204" pitchFamily="34" charset="0"/>
                <a:cs typeface="Arial" panose="020B0604020202020204" pitchFamily="34" charset="0"/>
              </a:rPr>
              <a:t>sim</a:t>
            </a: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功能：对网络进行仿真</a:t>
            </a: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（七）</a:t>
            </a:r>
            <a:r>
              <a:rPr kumimoji="1" lang="en-US" altLang="zh-CN" sz="1600" dirty="0" err="1">
                <a:latin typeface="Arial" panose="020B0604020202020204" pitchFamily="34" charset="0"/>
                <a:cs typeface="Arial" panose="020B0604020202020204" pitchFamily="34" charset="0"/>
              </a:rPr>
              <a:t>tansig</a:t>
            </a:r>
            <a:endParaRPr kumimoji="1" lang="en-US" altLang="zh-CN" sz="16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功能：正切</a:t>
            </a:r>
            <a:r>
              <a:rPr kumimoji="1" lang="en-US" altLang="zh-CN" sz="1600" dirty="0">
                <a:latin typeface="Arial" panose="020B0604020202020204" pitchFamily="34" charset="0"/>
                <a:cs typeface="Arial" panose="020B0604020202020204" pitchFamily="34" charset="0"/>
              </a:rPr>
              <a:t>sigmoid</a:t>
            </a:r>
            <a:r>
              <a:rPr kumimoji="1" lang="zh-CN" altLang="en-US" sz="1600" dirty="0">
                <a:latin typeface="Arial" panose="020B0604020202020204" pitchFamily="34" charset="0"/>
                <a:cs typeface="Arial" panose="020B0604020202020204" pitchFamily="34" charset="0"/>
              </a:rPr>
              <a:t>传递函数</a:t>
            </a: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（八）</a:t>
            </a:r>
            <a:r>
              <a:rPr kumimoji="1" lang="en-US" altLang="zh-CN" sz="1600" dirty="0" err="1">
                <a:latin typeface="Arial" panose="020B0604020202020204" pitchFamily="34" charset="0"/>
                <a:cs typeface="Arial" panose="020B0604020202020204" pitchFamily="34" charset="0"/>
              </a:rPr>
              <a:t>logsig</a:t>
            </a:r>
            <a:endParaRPr kumimoji="1" lang="en-US" altLang="zh-CN" sz="16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功能：对数</a:t>
            </a:r>
            <a:r>
              <a:rPr kumimoji="1" lang="en-US" altLang="zh-CN" sz="1600" dirty="0">
                <a:latin typeface="Arial" panose="020B0604020202020204" pitchFamily="34" charset="0"/>
                <a:cs typeface="Arial" panose="020B0604020202020204" pitchFamily="34" charset="0"/>
              </a:rPr>
              <a:t>sigmoid</a:t>
            </a:r>
            <a:r>
              <a:rPr kumimoji="1" lang="zh-CN" altLang="en-US" sz="1600" dirty="0">
                <a:latin typeface="Arial" panose="020B0604020202020204" pitchFamily="34" charset="0"/>
                <a:cs typeface="Arial" panose="020B0604020202020204" pitchFamily="34" charset="0"/>
              </a:rPr>
              <a:t>传递函数</a:t>
            </a: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（九）</a:t>
            </a:r>
            <a:r>
              <a:rPr kumimoji="1" lang="en-US" altLang="zh-CN" sz="1600" dirty="0" err="1">
                <a:latin typeface="Arial" panose="020B0604020202020204" pitchFamily="34" charset="0"/>
                <a:cs typeface="Arial" panose="020B0604020202020204" pitchFamily="34" charset="0"/>
              </a:rPr>
              <a:t>purelin</a:t>
            </a:r>
            <a:endParaRPr kumimoji="1" lang="en-US" altLang="zh-CN" sz="16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600" dirty="0">
                <a:latin typeface="Arial" panose="020B0604020202020204" pitchFamily="34" charset="0"/>
                <a:cs typeface="Arial" panose="020B0604020202020204" pitchFamily="34" charset="0"/>
              </a:rPr>
              <a:t>功能：纯线性传输函数</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203079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深度学习理论基础</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第七节：深度学习</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24170" y="6492875"/>
            <a:ext cx="343661" cy="365125"/>
          </a:xfrm>
        </p:spPr>
        <p:txBody>
          <a:bodyPr/>
          <a:lstStyle/>
          <a:p>
            <a:pPr algn="ctr"/>
            <a:fld id="{7A9B8ABA-E741-4B5A-BC12-4FB7471CFE15}" type="slidenum">
              <a:rPr lang="zh-CN" altLang="en-US" smtClean="0"/>
              <a:pPr algn="ctr"/>
              <a:t>21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常见框架：</a:t>
            </a:r>
            <a:r>
              <a:rPr kumimoji="1" lang="en-US" altLang="zh-CN" sz="1900" dirty="0">
                <a:latin typeface="Arial" panose="020B0604020202020204" pitchFamily="34" charset="0"/>
                <a:cs typeface="Arial" panose="020B0604020202020204" pitchFamily="34" charset="0"/>
              </a:rPr>
              <a:t>TensorFlow, </a:t>
            </a:r>
            <a:r>
              <a:rPr kumimoji="1" lang="en-US" altLang="zh-CN" sz="1900" dirty="0" err="1">
                <a:latin typeface="Arial" panose="020B0604020202020204" pitchFamily="34" charset="0"/>
                <a:cs typeface="Arial" panose="020B0604020202020204" pitchFamily="34" charset="0"/>
              </a:rPr>
              <a:t>Keras</a:t>
            </a:r>
            <a:r>
              <a:rPr kumimoji="1" lang="en-US" altLang="zh-CN" sz="1900" dirty="0">
                <a:latin typeface="Arial" panose="020B0604020202020204" pitchFamily="34" charset="0"/>
                <a:cs typeface="Arial" panose="020B0604020202020204" pitchFamily="34" charset="0"/>
              </a:rPr>
              <a:t>, </a:t>
            </a:r>
            <a:r>
              <a:rPr kumimoji="1" lang="en-US" altLang="zh-CN" sz="1900" dirty="0" err="1">
                <a:latin typeface="Arial" panose="020B0604020202020204" pitchFamily="34" charset="0"/>
                <a:cs typeface="Arial" panose="020B0604020202020204" pitchFamily="34" charset="0"/>
              </a:rPr>
              <a:t>PyTorch</a:t>
            </a:r>
            <a:r>
              <a:rPr kumimoji="1" lang="en-US" altLang="zh-CN" sz="1900" dirty="0">
                <a:latin typeface="Arial" panose="020B0604020202020204" pitchFamily="34" charset="0"/>
                <a:cs typeface="Arial" panose="020B0604020202020204" pitchFamily="34" charset="0"/>
              </a:rPr>
              <a:t>, </a:t>
            </a:r>
            <a:r>
              <a:rPr kumimoji="1" lang="en-US" altLang="zh-CN" sz="1900" dirty="0" err="1">
                <a:latin typeface="Arial" panose="020B0604020202020204" pitchFamily="34" charset="0"/>
                <a:cs typeface="Arial" panose="020B0604020202020204" pitchFamily="34" charset="0"/>
              </a:rPr>
              <a:t>PaddlePaddle</a:t>
            </a:r>
            <a:r>
              <a:rPr kumimoji="1" lang="en-US" altLang="zh-CN" sz="1900" dirty="0">
                <a:latin typeface="Arial" panose="020B0604020202020204" pitchFamily="34" charset="0"/>
                <a:cs typeface="Arial" panose="020B0604020202020204" pitchFamily="34" charset="0"/>
              </a:rPr>
              <a:t>, </a:t>
            </a:r>
            <a:r>
              <a:rPr kumimoji="1" lang="en-US" altLang="zh-CN" sz="1900" dirty="0" err="1">
                <a:latin typeface="Arial" panose="020B0604020202020204" pitchFamily="34" charset="0"/>
                <a:cs typeface="Arial" panose="020B0604020202020204" pitchFamily="34" charset="0"/>
              </a:rPr>
              <a:t>MindSpore</a:t>
            </a:r>
            <a:r>
              <a:rPr kumimoji="1" lang="en-US" altLang="zh-CN" sz="1900" dirty="0">
                <a:latin typeface="Arial" panose="020B0604020202020204" pitchFamily="34" charset="0"/>
                <a:cs typeface="Arial" panose="020B0604020202020204" pitchFamily="34" charset="0"/>
              </a:rPr>
              <a:t>, </a:t>
            </a:r>
            <a:r>
              <a:rPr kumimoji="1" lang="en-US" altLang="zh-CN" sz="1900" dirty="0" err="1">
                <a:latin typeface="Arial" panose="020B0604020202020204" pitchFamily="34" charset="0"/>
                <a:cs typeface="Arial" panose="020B0604020202020204" pitchFamily="34" charset="0"/>
              </a:rPr>
              <a:t>Jittor</a:t>
            </a:r>
            <a:r>
              <a:rPr kumimoji="1" lang="zh-CN" altLang="en-US" sz="1900" dirty="0">
                <a:latin typeface="Arial" panose="020B0604020202020204" pitchFamily="34" charset="0"/>
                <a:cs typeface="Arial" panose="020B0604020202020204" pitchFamily="34" charset="0"/>
              </a:rPr>
              <a:t>等。</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常见的深度学习模型根据其结构与先验假设可分为前馈神经网络，卷积神经网络，循环神经网络等</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4128877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深度学习在生物信息学中的应用</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第七节：深度学习</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599118" y="6492875"/>
            <a:ext cx="368713" cy="365125"/>
          </a:xfrm>
        </p:spPr>
        <p:txBody>
          <a:bodyPr/>
          <a:lstStyle/>
          <a:p>
            <a:pPr algn="ctr"/>
            <a:fld id="{7A9B8ABA-E741-4B5A-BC12-4FB7471CFE15}" type="slidenum">
              <a:rPr lang="zh-CN" altLang="en-US" smtClean="0"/>
              <a:pPr algn="ctr"/>
              <a:t>22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（一）深度学习与基因组学</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en-US" altLang="zh-CN" sz="1900" dirty="0" err="1">
                <a:latin typeface="Arial" panose="020B0604020202020204" pitchFamily="34" charset="0"/>
                <a:cs typeface="Arial" panose="020B0604020202020204" pitchFamily="34" charset="0"/>
              </a:rPr>
              <a:t>DeepBind</a:t>
            </a:r>
            <a:r>
              <a:rPr kumimoji="1" lang="en-US" altLang="zh-CN" sz="1900" dirty="0">
                <a:latin typeface="Arial" panose="020B0604020202020204" pitchFamily="34" charset="0"/>
                <a:cs typeface="Arial" panose="020B0604020202020204" pitchFamily="34" charset="0"/>
              </a:rPr>
              <a:t> </a:t>
            </a:r>
            <a:r>
              <a:rPr kumimoji="1" lang="zh-CN" altLang="en-US" sz="1900" dirty="0">
                <a:latin typeface="Arial" panose="020B0604020202020204" pitchFamily="34" charset="0"/>
                <a:cs typeface="Arial" panose="020B0604020202020204" pitchFamily="34" charset="0"/>
              </a:rPr>
              <a:t>通过训练多个单任务模型以预测转录因子在体外和体内与</a:t>
            </a:r>
            <a:r>
              <a:rPr kumimoji="1" lang="en-US" altLang="zh-CN" sz="1900" dirty="0">
                <a:latin typeface="Arial" panose="020B0604020202020204" pitchFamily="34" charset="0"/>
                <a:cs typeface="Arial" panose="020B0604020202020204" pitchFamily="34" charset="0"/>
              </a:rPr>
              <a:t>RNA </a:t>
            </a:r>
            <a:r>
              <a:rPr kumimoji="1" lang="zh-CN" altLang="en-US" sz="1900" dirty="0">
                <a:latin typeface="Arial" panose="020B0604020202020204" pitchFamily="34" charset="0"/>
                <a:cs typeface="Arial" panose="020B0604020202020204" pitchFamily="34" charset="0"/>
              </a:rPr>
              <a:t>结合蛋白（</a:t>
            </a:r>
            <a:r>
              <a:rPr kumimoji="1" lang="en-US" altLang="zh-CN" sz="1900" dirty="0">
                <a:latin typeface="Arial" panose="020B0604020202020204" pitchFamily="34" charset="0"/>
                <a:cs typeface="Arial" panose="020B0604020202020204" pitchFamily="34" charset="0"/>
              </a:rPr>
              <a:t>RBP</a:t>
            </a:r>
            <a:r>
              <a:rPr kumimoji="1" lang="zh-CN" altLang="en-US" sz="1900" dirty="0">
                <a:latin typeface="Arial" panose="020B0604020202020204" pitchFamily="34" charset="0"/>
                <a:cs typeface="Arial" panose="020B0604020202020204" pitchFamily="34" charset="0"/>
              </a:rPr>
              <a:t>）的结合亲和力。</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en-US" altLang="zh-CN" sz="1900" dirty="0" err="1">
                <a:latin typeface="Arial" panose="020B0604020202020204" pitchFamily="34" charset="0"/>
                <a:cs typeface="Arial" panose="020B0604020202020204" pitchFamily="34" charset="0"/>
              </a:rPr>
              <a:t>DeepSEA</a:t>
            </a:r>
            <a:r>
              <a:rPr kumimoji="1" lang="en-US" altLang="zh-CN" sz="1900" dirty="0">
                <a:latin typeface="Arial" panose="020B0604020202020204" pitchFamily="34" charset="0"/>
                <a:cs typeface="Arial" panose="020B0604020202020204" pitchFamily="34" charset="0"/>
              </a:rPr>
              <a:t> </a:t>
            </a:r>
            <a:r>
              <a:rPr kumimoji="1" lang="zh-CN" altLang="en-US" sz="1900" dirty="0">
                <a:latin typeface="Arial" panose="020B0604020202020204" pitchFamily="34" charset="0"/>
                <a:cs typeface="Arial" panose="020B0604020202020204" pitchFamily="34" charset="0"/>
              </a:rPr>
              <a:t>模型被设计用于预测人类基因组非编码区有功能的变异。</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RNN </a:t>
            </a:r>
            <a:r>
              <a:rPr kumimoji="1" lang="zh-CN" altLang="en-US" sz="1900" dirty="0">
                <a:latin typeface="Arial" panose="020B0604020202020204" pitchFamily="34" charset="0"/>
                <a:cs typeface="Arial" panose="020B0604020202020204" pitchFamily="34" charset="0"/>
              </a:rPr>
              <a:t>已被提出可用于预测单细胞</a:t>
            </a:r>
            <a:r>
              <a:rPr kumimoji="1" lang="en-US" altLang="zh-CN" sz="1900" dirty="0">
                <a:latin typeface="Arial" panose="020B0604020202020204" pitchFamily="34" charset="0"/>
                <a:cs typeface="Arial" panose="020B0604020202020204" pitchFamily="34" charset="0"/>
              </a:rPr>
              <a:t>DNA </a:t>
            </a:r>
            <a:r>
              <a:rPr kumimoji="1" lang="zh-CN" altLang="en-US" sz="1900" dirty="0">
                <a:latin typeface="Arial" panose="020B0604020202020204" pitchFamily="34" charset="0"/>
                <a:cs typeface="Arial" panose="020B0604020202020204" pitchFamily="34" charset="0"/>
              </a:rPr>
              <a:t>甲基化状态、</a:t>
            </a:r>
            <a:r>
              <a:rPr kumimoji="1" lang="en-US" altLang="zh-CN" sz="1900" dirty="0">
                <a:latin typeface="Arial" panose="020B0604020202020204" pitchFamily="34" charset="0"/>
                <a:cs typeface="Arial" panose="020B0604020202020204" pitchFamily="34" charset="0"/>
              </a:rPr>
              <a:t>RBP </a:t>
            </a:r>
            <a:r>
              <a:rPr kumimoji="1" lang="zh-CN" altLang="en-US" sz="1900" dirty="0">
                <a:latin typeface="Arial" panose="020B0604020202020204" pitchFamily="34" charset="0"/>
                <a:cs typeface="Arial" panose="020B0604020202020204" pitchFamily="34" charset="0"/>
              </a:rPr>
              <a:t>结合、转录因子结合能力。</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基于</a:t>
            </a:r>
            <a:r>
              <a:rPr kumimoji="1" lang="en-US" altLang="zh-CN" sz="1900" dirty="0">
                <a:latin typeface="Arial" panose="020B0604020202020204" pitchFamily="34" charset="0"/>
                <a:cs typeface="Arial" panose="020B0604020202020204" pitchFamily="34" charset="0"/>
              </a:rPr>
              <a:t>RNN </a:t>
            </a:r>
            <a:r>
              <a:rPr kumimoji="1" lang="zh-CN" altLang="en-US" sz="1900" dirty="0">
                <a:latin typeface="Arial" panose="020B0604020202020204" pitchFamily="34" charset="0"/>
                <a:cs typeface="Arial" panose="020B0604020202020204" pitchFamily="34" charset="0"/>
              </a:rPr>
              <a:t>的</a:t>
            </a:r>
            <a:r>
              <a:rPr kumimoji="1" lang="en-US" altLang="zh-CN" sz="1900" dirty="0" err="1">
                <a:latin typeface="Arial" panose="020B0604020202020204" pitchFamily="34" charset="0"/>
                <a:cs typeface="Arial" panose="020B0604020202020204" pitchFamily="34" charset="0"/>
              </a:rPr>
              <a:t>DeepTarget</a:t>
            </a:r>
            <a:r>
              <a:rPr kumimoji="1" lang="en-US" altLang="zh-CN" sz="1900" dirty="0">
                <a:latin typeface="Arial" panose="020B0604020202020204" pitchFamily="34" charset="0"/>
                <a:cs typeface="Arial" panose="020B0604020202020204" pitchFamily="34" charset="0"/>
              </a:rPr>
              <a:t> </a:t>
            </a:r>
            <a:r>
              <a:rPr kumimoji="1" lang="zh-CN" altLang="en-US" sz="1900" dirty="0">
                <a:latin typeface="Arial" panose="020B0604020202020204" pitchFamily="34" charset="0"/>
                <a:cs typeface="Arial" panose="020B0604020202020204" pitchFamily="34" charset="0"/>
              </a:rPr>
              <a:t>可准确预测</a:t>
            </a:r>
            <a:r>
              <a:rPr kumimoji="1" lang="en-US" altLang="zh-CN" sz="1900" dirty="0">
                <a:latin typeface="Arial" panose="020B0604020202020204" pitchFamily="34" charset="0"/>
                <a:cs typeface="Arial" panose="020B0604020202020204" pitchFamily="34" charset="0"/>
              </a:rPr>
              <a:t>mRNA-miRNA </a:t>
            </a:r>
            <a:r>
              <a:rPr kumimoji="1" lang="zh-CN" altLang="en-US" sz="1900" dirty="0">
                <a:latin typeface="Arial" panose="020B0604020202020204" pitchFamily="34" charset="0"/>
                <a:cs typeface="Arial" panose="020B0604020202020204" pitchFamily="34" charset="0"/>
              </a:rPr>
              <a:t>序列对的</a:t>
            </a:r>
            <a:r>
              <a:rPr kumimoji="1" lang="en-US" altLang="zh-CN" sz="1900" dirty="0">
                <a:latin typeface="Arial" panose="020B0604020202020204" pitchFamily="34" charset="0"/>
                <a:cs typeface="Arial" panose="020B0604020202020204" pitchFamily="34" charset="0"/>
              </a:rPr>
              <a:t>miRNA </a:t>
            </a:r>
            <a:r>
              <a:rPr kumimoji="1" lang="zh-CN" altLang="en-US" sz="1900" dirty="0">
                <a:latin typeface="Arial" panose="020B0604020202020204" pitchFamily="34" charset="0"/>
                <a:cs typeface="Arial" panose="020B0604020202020204" pitchFamily="34" charset="0"/>
              </a:rPr>
              <a:t>结合靶标。</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en-US" altLang="zh-CN" sz="1900" dirty="0" err="1">
                <a:latin typeface="Arial" panose="020B0604020202020204" pitchFamily="34" charset="0"/>
                <a:cs typeface="Arial" panose="020B0604020202020204" pitchFamily="34" charset="0"/>
              </a:rPr>
              <a:t>deepMiRGene</a:t>
            </a:r>
            <a:r>
              <a:rPr kumimoji="1" lang="en-US" altLang="zh-CN" sz="1900" dirty="0">
                <a:latin typeface="Arial" panose="020B0604020202020204" pitchFamily="34" charset="0"/>
                <a:cs typeface="Arial" panose="020B0604020202020204" pitchFamily="34" charset="0"/>
              </a:rPr>
              <a:t> </a:t>
            </a:r>
            <a:r>
              <a:rPr kumimoji="1" lang="zh-CN" altLang="en-US" sz="1900" dirty="0">
                <a:latin typeface="Arial" panose="020B0604020202020204" pitchFamily="34" charset="0"/>
                <a:cs typeface="Arial" panose="020B0604020202020204" pitchFamily="34" charset="0"/>
              </a:rPr>
              <a:t>精确地预测了</a:t>
            </a:r>
            <a:r>
              <a:rPr kumimoji="1" lang="en-US" altLang="zh-CN" sz="1900" dirty="0">
                <a:latin typeface="Arial" panose="020B0604020202020204" pitchFamily="34" charset="0"/>
                <a:cs typeface="Arial" panose="020B0604020202020204" pitchFamily="34" charset="0"/>
              </a:rPr>
              <a:t>mRNA </a:t>
            </a:r>
            <a:r>
              <a:rPr kumimoji="1" lang="zh-CN" altLang="en-US" sz="1900" dirty="0">
                <a:latin typeface="Arial" panose="020B0604020202020204" pitchFamily="34" charset="0"/>
                <a:cs typeface="Arial" panose="020B0604020202020204" pitchFamily="34" charset="0"/>
              </a:rPr>
              <a:t>序列中前体</a:t>
            </a:r>
            <a:r>
              <a:rPr kumimoji="1" lang="en-US" altLang="zh-CN" sz="1900" dirty="0">
                <a:latin typeface="Arial" panose="020B0604020202020204" pitchFamily="34" charset="0"/>
                <a:cs typeface="Arial" panose="020B0604020202020204" pitchFamily="34" charset="0"/>
              </a:rPr>
              <a:t>miRNA </a:t>
            </a:r>
            <a:r>
              <a:rPr kumimoji="1" lang="zh-CN" altLang="en-US" sz="1900" dirty="0">
                <a:latin typeface="Arial" panose="020B0604020202020204" pitchFamily="34" charset="0"/>
                <a:cs typeface="Arial" panose="020B0604020202020204" pitchFamily="34" charset="0"/>
              </a:rPr>
              <a:t>的出现及其二级结构。</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0100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深度学习在生物信息学中的应用</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第七节：深度学习</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24170" y="6492875"/>
            <a:ext cx="343661" cy="365125"/>
          </a:xfrm>
        </p:spPr>
        <p:txBody>
          <a:bodyPr/>
          <a:lstStyle/>
          <a:p>
            <a:pPr algn="ctr"/>
            <a:fld id="{7A9B8ABA-E741-4B5A-BC12-4FB7471CFE15}" type="slidenum">
              <a:rPr lang="zh-CN" altLang="en-US" smtClean="0"/>
              <a:pPr algn="ctr"/>
              <a:t>23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（二）深度学习与生物网络</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生物网络的探索对于理解生物分子的内在关联、药物发现、疾病治疗和微生物的作用机制具有重要意义。这些应用在网络数据上的深度学习模型可以多层次地表示网络结果，捕捉已知生物网络的拓扑特征并结合其他异构信息。</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图神经网络作为专门处理网络结构的深度学习模型，在生物学中发挥出重要的作用，包括蛋白质功能预测、药物发现和开发中的多药预测、代谢途径预测、药物</a:t>
            </a:r>
            <a:r>
              <a:rPr kumimoji="1" lang="en-US" altLang="zh-CN" sz="1900" dirty="0">
                <a:latin typeface="Arial" panose="020B0604020202020204" pitchFamily="34" charset="0"/>
                <a:cs typeface="Arial" panose="020B0604020202020204" pitchFamily="34" charset="0"/>
              </a:rPr>
              <a:t>-</a:t>
            </a:r>
            <a:r>
              <a:rPr kumimoji="1" lang="zh-CN" altLang="en-US" sz="1900" dirty="0">
                <a:latin typeface="Arial" panose="020B0604020202020204" pitchFamily="34" charset="0"/>
                <a:cs typeface="Arial" panose="020B0604020202020204" pitchFamily="34" charset="0"/>
              </a:rPr>
              <a:t>靶点预测、药物特性预测、药物</a:t>
            </a:r>
            <a:r>
              <a:rPr kumimoji="1" lang="en-US" altLang="zh-CN" sz="1900" dirty="0">
                <a:latin typeface="Arial" panose="020B0604020202020204" pitchFamily="34" charset="0"/>
                <a:cs typeface="Arial" panose="020B0604020202020204" pitchFamily="34" charset="0"/>
              </a:rPr>
              <a:t>-</a:t>
            </a:r>
            <a:r>
              <a:rPr kumimoji="1" lang="zh-CN" altLang="en-US" sz="1900" dirty="0">
                <a:latin typeface="Arial" panose="020B0604020202020204" pitchFamily="34" charset="0"/>
                <a:cs typeface="Arial" panose="020B0604020202020204" pitchFamily="34" charset="0"/>
              </a:rPr>
              <a:t>药物相互作用预测和疾病诊断。</a:t>
            </a:r>
            <a:endParaRPr kumimoji="1" lang="en-US" altLang="zh-CN" sz="19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113186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深度学习在生物信息学中的应用</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第七节：深度学习</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17907" y="6492875"/>
            <a:ext cx="349924" cy="365125"/>
          </a:xfrm>
        </p:spPr>
        <p:txBody>
          <a:bodyPr/>
          <a:lstStyle/>
          <a:p>
            <a:pPr algn="ctr"/>
            <a:fld id="{7A9B8ABA-E741-4B5A-BC12-4FB7471CFE15}" type="slidenum">
              <a:rPr lang="zh-CN" altLang="en-US" smtClean="0"/>
              <a:pPr algn="ctr"/>
              <a:t>24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（三）深度学习与生物医学影像</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目前，深度学习已经大规模应用于大多数用于患者临床治疗的生物医学图像，如磁共振成像（</a:t>
            </a:r>
            <a:r>
              <a:rPr kumimoji="1" lang="en-US" altLang="zh-CN" sz="1900" dirty="0">
                <a:latin typeface="Arial" panose="020B0604020202020204" pitchFamily="34" charset="0"/>
                <a:cs typeface="Arial" panose="020B0604020202020204" pitchFamily="34" charset="0"/>
              </a:rPr>
              <a:t>MRI</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X</a:t>
            </a:r>
            <a:r>
              <a:rPr kumimoji="1" lang="zh-CN" altLang="en-US" sz="1900" dirty="0">
                <a:latin typeface="Arial" panose="020B0604020202020204" pitchFamily="34" charset="0"/>
                <a:cs typeface="Arial" panose="020B0604020202020204" pitchFamily="34" charset="0"/>
              </a:rPr>
              <a:t>射线、电子计算机断层扫描（</a:t>
            </a:r>
            <a:r>
              <a:rPr kumimoji="1" lang="en-US" altLang="zh-CN" sz="1900" dirty="0">
                <a:latin typeface="Arial" panose="020B0604020202020204" pitchFamily="34" charset="0"/>
                <a:cs typeface="Arial" panose="020B0604020202020204" pitchFamily="34" charset="0"/>
              </a:rPr>
              <a:t>CT</a:t>
            </a:r>
            <a:r>
              <a:rPr kumimoji="1" lang="zh-CN" altLang="en-US" sz="1900" dirty="0">
                <a:latin typeface="Arial" panose="020B0604020202020204" pitchFamily="34" charset="0"/>
                <a:cs typeface="Arial" panose="020B0604020202020204" pitchFamily="34" charset="0"/>
              </a:rPr>
              <a:t>）、正电子发射断层扫描（</a:t>
            </a:r>
            <a:r>
              <a:rPr kumimoji="1" lang="en-US" altLang="zh-CN" sz="1900" dirty="0">
                <a:latin typeface="Arial" panose="020B0604020202020204" pitchFamily="34" charset="0"/>
                <a:cs typeface="Arial" panose="020B0604020202020204" pitchFamily="34" charset="0"/>
              </a:rPr>
              <a:t>PET</a:t>
            </a:r>
            <a:r>
              <a:rPr kumimoji="1" lang="zh-CN" altLang="en-US" sz="1900" dirty="0">
                <a:latin typeface="Arial" panose="020B0604020202020204" pitchFamily="34" charset="0"/>
                <a:cs typeface="Arial" panose="020B0604020202020204" pitchFamily="34" charset="0"/>
              </a:rPr>
              <a:t>）和组织病理学成像。</a:t>
            </a:r>
            <a:endParaRPr kumimoji="1" lang="en-US" altLang="zh-CN" sz="19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119751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深度学习在生物信息学中的应用</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第七节：深度学习</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17907" y="6492875"/>
            <a:ext cx="349924" cy="365125"/>
          </a:xfrm>
        </p:spPr>
        <p:txBody>
          <a:bodyPr/>
          <a:lstStyle/>
          <a:p>
            <a:pPr algn="ctr"/>
            <a:fld id="{7A9B8ABA-E741-4B5A-BC12-4FB7471CFE15}" type="slidenum">
              <a:rPr lang="zh-CN" altLang="en-US" smtClean="0"/>
              <a:pPr algn="ctr"/>
              <a:t>25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（四）深度学习与生物文本挖掘</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生物医学文本挖掘主要包含以下五类任务：命名实体识别（</a:t>
            </a:r>
            <a:r>
              <a:rPr kumimoji="1" lang="en-US" altLang="zh-CN" sz="1900" dirty="0">
                <a:latin typeface="Arial" panose="020B0604020202020204" pitchFamily="34" charset="0"/>
                <a:cs typeface="Arial" panose="020B0604020202020204" pitchFamily="34" charset="0"/>
              </a:rPr>
              <a:t>NER</a:t>
            </a:r>
            <a:r>
              <a:rPr kumimoji="1" lang="zh-CN" altLang="en-US" sz="1900" dirty="0">
                <a:latin typeface="Arial" panose="020B0604020202020204" pitchFamily="34" charset="0"/>
                <a:cs typeface="Arial" panose="020B0604020202020204" pitchFamily="34" charset="0"/>
              </a:rPr>
              <a:t>）与规范化（</a:t>
            </a:r>
            <a:r>
              <a:rPr kumimoji="1" lang="en-US" altLang="zh-CN" sz="1900" dirty="0">
                <a:latin typeface="Arial" panose="020B0604020202020204" pitchFamily="34" charset="0"/>
                <a:cs typeface="Arial" panose="020B0604020202020204" pitchFamily="34" charset="0"/>
              </a:rPr>
              <a:t>NEN</a:t>
            </a:r>
            <a:r>
              <a:rPr kumimoji="1" lang="zh-CN" altLang="en-US" sz="1900" dirty="0">
                <a:latin typeface="Arial" panose="020B0604020202020204" pitchFamily="34" charset="0"/>
                <a:cs typeface="Arial" panose="020B0604020202020204" pitchFamily="34" charset="0"/>
              </a:rPr>
              <a:t>）、生物医学文本分类、关系提取（</a:t>
            </a:r>
            <a:r>
              <a:rPr kumimoji="1" lang="en-US" altLang="zh-CN" sz="1900" dirty="0">
                <a:latin typeface="Arial" panose="020B0604020202020204" pitchFamily="34" charset="0"/>
                <a:cs typeface="Arial" panose="020B0604020202020204" pitchFamily="34" charset="0"/>
              </a:rPr>
              <a:t>RE</a:t>
            </a:r>
            <a:r>
              <a:rPr kumimoji="1" lang="zh-CN" altLang="en-US" sz="1900" dirty="0">
                <a:latin typeface="Arial" panose="020B0604020202020204" pitchFamily="34" charset="0"/>
                <a:cs typeface="Arial" panose="020B0604020202020204" pitchFamily="34" charset="0"/>
              </a:rPr>
              <a:t>）、路径提取和假设生成。</a:t>
            </a:r>
            <a:endParaRPr kumimoji="1" lang="en-US" altLang="zh-CN" sz="19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702665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支持向量机分类</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第八节：支持向量机</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17907" y="6492875"/>
            <a:ext cx="349924" cy="365125"/>
          </a:xfrm>
        </p:spPr>
        <p:txBody>
          <a:bodyPr/>
          <a:lstStyle/>
          <a:p>
            <a:pPr algn="ctr"/>
            <a:fld id="{7A9B8ABA-E741-4B5A-BC12-4FB7471CFE15}" type="slidenum">
              <a:rPr lang="zh-CN" altLang="en-US" smtClean="0"/>
              <a:pPr algn="ctr"/>
              <a:t>26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对线性可分的训练数据集，支持向量机分类（</a:t>
            </a:r>
            <a:r>
              <a:rPr kumimoji="1" lang="en-US" altLang="zh-CN" sz="1900" dirty="0">
                <a:latin typeface="Arial" panose="020B0604020202020204" pitchFamily="34" charset="0"/>
                <a:cs typeface="Arial" panose="020B0604020202020204" pitchFamily="34" charset="0"/>
              </a:rPr>
              <a:t>support vector classify</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SVC</a:t>
            </a:r>
            <a:r>
              <a:rPr kumimoji="1" lang="zh-CN" altLang="en-US" sz="1900" dirty="0">
                <a:latin typeface="Arial" panose="020B0604020202020204" pitchFamily="34" charset="0"/>
                <a:cs typeface="Arial" panose="020B0604020202020204" pitchFamily="34" charset="0"/>
              </a:rPr>
              <a:t>）根据结构风险最小化原则，在特征空间构造最优分类面，使得对未知样本的分类误差最小，而且要使两类之间的距离最大。</a:t>
            </a:r>
            <a:endParaRPr kumimoji="1" lang="en-US" altLang="zh-CN" sz="19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Picture 2">
            <a:extLst>
              <a:ext uri="{FF2B5EF4-FFF2-40B4-BE49-F238E27FC236}">
                <a16:creationId xmlns:a16="http://schemas.microsoft.com/office/drawing/2014/main" id="{7BF9DB5E-D4DD-4931-B915-1EADD1DB6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6745" y="2720566"/>
            <a:ext cx="4030510" cy="350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580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支持向量机回归</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第八节：支持向量机</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17907" y="6492875"/>
            <a:ext cx="349924" cy="365125"/>
          </a:xfrm>
        </p:spPr>
        <p:txBody>
          <a:bodyPr/>
          <a:lstStyle/>
          <a:p>
            <a:pPr algn="ctr"/>
            <a:fld id="{7A9B8ABA-E741-4B5A-BC12-4FB7471CFE15}" type="slidenum">
              <a:rPr lang="zh-CN" altLang="en-US" smtClean="0"/>
              <a:pPr algn="ctr"/>
              <a:t>27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支持向量机回归（</a:t>
            </a:r>
            <a:r>
              <a:rPr kumimoji="1" lang="en-US" altLang="zh-CN" sz="1900" dirty="0">
                <a:latin typeface="Arial" panose="020B0604020202020204" pitchFamily="34" charset="0"/>
                <a:cs typeface="Arial" panose="020B0604020202020204" pitchFamily="34" charset="0"/>
              </a:rPr>
              <a:t>support vector regression</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SVR</a:t>
            </a:r>
            <a:r>
              <a:rPr kumimoji="1" lang="zh-CN" altLang="en-US" sz="1900" dirty="0">
                <a:latin typeface="Arial" panose="020B0604020202020204" pitchFamily="34" charset="0"/>
                <a:cs typeface="Arial" panose="020B0604020202020204" pitchFamily="34" charset="0"/>
              </a:rPr>
              <a:t>）与</a:t>
            </a:r>
            <a:r>
              <a:rPr kumimoji="1" lang="en-US" altLang="zh-CN" sz="1900" dirty="0">
                <a:latin typeface="Arial" panose="020B0604020202020204" pitchFamily="34" charset="0"/>
                <a:cs typeface="Arial" panose="020B0604020202020204" pitchFamily="34" charset="0"/>
              </a:rPr>
              <a:t>SVC </a:t>
            </a:r>
            <a:r>
              <a:rPr kumimoji="1" lang="zh-CN" altLang="en-US" sz="1900" dirty="0">
                <a:latin typeface="Arial" panose="020B0604020202020204" pitchFamily="34" charset="0"/>
                <a:cs typeface="Arial" panose="020B0604020202020204" pitchFamily="34" charset="0"/>
              </a:rPr>
              <a:t>相似，但</a:t>
            </a:r>
            <a:r>
              <a:rPr kumimoji="1" lang="en-US" altLang="zh-CN" sz="1900" dirty="0">
                <a:latin typeface="Arial" panose="020B0604020202020204" pitchFamily="34" charset="0"/>
                <a:cs typeface="Arial" panose="020B0604020202020204" pitchFamily="34" charset="0"/>
              </a:rPr>
              <a:t>SVR </a:t>
            </a:r>
            <a:r>
              <a:rPr kumimoji="1" lang="zh-CN" altLang="en-US" sz="1900" dirty="0">
                <a:latin typeface="Arial" panose="020B0604020202020204" pitchFamily="34" charset="0"/>
                <a:cs typeface="Arial" panose="020B0604020202020204" pitchFamily="34" charset="0"/>
              </a:rPr>
              <a:t>所求超平面是使所有样本点到超平面的距离为最小。</a:t>
            </a:r>
            <a:endParaRPr kumimoji="1" lang="en-US" altLang="zh-CN" sz="19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784295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en-US" altLang="zh-CN" sz="2400" dirty="0">
                <a:latin typeface="华文楷体" panose="02010600040101010101" pitchFamily="2" charset="-122"/>
                <a:ea typeface="华文楷体" panose="02010600040101010101" pitchFamily="2" charset="-122"/>
              </a:rPr>
              <a:t>SVM</a:t>
            </a:r>
            <a:r>
              <a:rPr lang="zh-CN" altLang="en-US" sz="2400" dirty="0">
                <a:latin typeface="华文楷体" panose="02010600040101010101" pitchFamily="2" charset="-122"/>
                <a:ea typeface="华文楷体" panose="02010600040101010101" pitchFamily="2" charset="-122"/>
              </a:rPr>
              <a:t>训练算法</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第八节：支持向量机</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17907" y="6492875"/>
            <a:ext cx="349924" cy="365125"/>
          </a:xfrm>
        </p:spPr>
        <p:txBody>
          <a:bodyPr/>
          <a:lstStyle/>
          <a:p>
            <a:pPr algn="ctr"/>
            <a:fld id="{7A9B8ABA-E741-4B5A-BC12-4FB7471CFE15}" type="slidenum">
              <a:rPr lang="zh-CN" altLang="en-US" smtClean="0"/>
              <a:pPr algn="ctr"/>
              <a:t>28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（一）块算法</a:t>
            </a:r>
          </a:p>
          <a:p>
            <a:pPr marL="0" indent="0">
              <a:lnSpc>
                <a:spcPct val="110000"/>
              </a:lnSpc>
              <a:spcBef>
                <a:spcPts val="0"/>
              </a:spcBef>
              <a:buNone/>
            </a:pPr>
            <a:endParaRPr kumimoji="1" lang="zh-CN" altLang="en-US"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（二）固定工作样本集方法</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516066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en-US" altLang="zh-CN" sz="2400" dirty="0">
                <a:latin typeface="华文楷体" panose="02010600040101010101" pitchFamily="2" charset="-122"/>
                <a:ea typeface="华文楷体" panose="02010600040101010101" pitchFamily="2" charset="-122"/>
              </a:rPr>
              <a:t>SVM</a:t>
            </a:r>
            <a:r>
              <a:rPr lang="zh-CN" altLang="en-US" sz="2400" dirty="0">
                <a:latin typeface="华文楷体" panose="02010600040101010101" pitchFamily="2" charset="-122"/>
                <a:ea typeface="华文楷体" panose="02010600040101010101" pitchFamily="2" charset="-122"/>
              </a:rPr>
              <a:t>的优缺点</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第八节：支持向量机</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17907" y="6492875"/>
            <a:ext cx="349924" cy="365125"/>
          </a:xfrm>
        </p:spPr>
        <p:txBody>
          <a:bodyPr/>
          <a:lstStyle/>
          <a:p>
            <a:pPr algn="ctr"/>
            <a:fld id="{7A9B8ABA-E741-4B5A-BC12-4FB7471CFE15}" type="slidenum">
              <a:rPr lang="zh-CN" altLang="en-US" smtClean="0"/>
              <a:pPr algn="ctr"/>
              <a:t>29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优点：</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非线性、适用小样本、泛化推广能力优异、避免局部极值、避免“维数灾难”</a:t>
            </a:r>
          </a:p>
          <a:p>
            <a:pPr marL="0" indent="0">
              <a:lnSpc>
                <a:spcPct val="110000"/>
              </a:lnSpc>
              <a:spcBef>
                <a:spcPts val="0"/>
              </a:spcBef>
              <a:buNone/>
            </a:pPr>
            <a:endParaRPr kumimoji="1" lang="zh-CN" altLang="en-US"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缺点：</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可解释性差、对大训练样本计算复杂度高、核函数的选择缺乏先验的理论指导</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82656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经验非线性方法</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第一节：统计学习与推理基础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buNone/>
            </a:pPr>
            <a:r>
              <a:rPr kumimoji="1" lang="zh-CN" altLang="en-US" sz="1900" dirty="0">
                <a:latin typeface="Arial" panose="020B0604020202020204" pitchFamily="34" charset="0"/>
                <a:cs typeface="Arial" panose="020B0604020202020204" pitchFamily="34" charset="0"/>
              </a:rPr>
              <a:t>人工神经网络（</a:t>
            </a:r>
            <a:r>
              <a:rPr kumimoji="1" lang="en-US" altLang="zh-CN" sz="1900" dirty="0">
                <a:latin typeface="Arial" panose="020B0604020202020204" pitchFamily="34" charset="0"/>
                <a:cs typeface="Arial" panose="020B0604020202020204" pitchFamily="34" charset="0"/>
              </a:rPr>
              <a:t>artificial neural network, ANN</a:t>
            </a:r>
            <a:r>
              <a:rPr kumimoji="1" lang="zh-CN" altLang="en-US" sz="1900" dirty="0">
                <a:latin typeface="Arial" panose="020B0604020202020204" pitchFamily="34" charset="0"/>
                <a:cs typeface="Arial" panose="020B0604020202020204" pitchFamily="34" charset="0"/>
              </a:rPr>
              <a:t>）具有很好的非线性逼近能</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力，克服了经典参数统计理论中参数估计方法的困难，但存在模型结构难以确定（缺乏一种统一的数学理论，更多地依赖于使用者的技巧）、可解释性差（没有一个显性的表达式）、易于出现过度训练和训练不足、陷入局部最小等诸多缺陷</a:t>
            </a:r>
            <a:r>
              <a:rPr kumimoji="1" lang="en-US" altLang="zh-CN" sz="1900" dirty="0">
                <a:latin typeface="Arial" panose="020B0604020202020204" pitchFamily="34" charset="0"/>
                <a:cs typeface="Arial" panose="020B0604020202020204" pitchFamily="34" charset="0"/>
              </a:rPr>
              <a:t>.</a:t>
            </a:r>
            <a:endParaRPr kumimoji="1" lang="zh-CN" altLang="en-US" sz="19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Picture 2">
            <a:extLst>
              <a:ext uri="{FF2B5EF4-FFF2-40B4-BE49-F238E27FC236}">
                <a16:creationId xmlns:a16="http://schemas.microsoft.com/office/drawing/2014/main" id="{92AE5B74-FB0E-4798-BD44-F0BDA47638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2352" y="3302351"/>
            <a:ext cx="3179295" cy="299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5178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数据获取</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第九节：</a:t>
            </a:r>
            <a:r>
              <a:rPr lang="en-US" altLang="zh-CN" sz="2400" dirty="0">
                <a:latin typeface="华文楷体" panose="02010600040101010101" pitchFamily="2" charset="-122"/>
                <a:ea typeface="华文楷体" panose="02010600040101010101" pitchFamily="2" charset="-122"/>
              </a:rPr>
              <a:t>MATLAB</a:t>
            </a:r>
            <a:r>
              <a:rPr lang="zh-CN" altLang="en-US" sz="2400" dirty="0">
                <a:latin typeface="华文楷体" panose="02010600040101010101" pitchFamily="2" charset="-122"/>
                <a:ea typeface="华文楷体" panose="02010600040101010101" pitchFamily="2" charset="-122"/>
              </a:rPr>
              <a:t>的应用实例</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17907" y="6492875"/>
            <a:ext cx="349924" cy="365125"/>
          </a:xfrm>
        </p:spPr>
        <p:txBody>
          <a:bodyPr/>
          <a:lstStyle/>
          <a:p>
            <a:pPr algn="ctr"/>
            <a:fld id="{7A9B8ABA-E741-4B5A-BC12-4FB7471CFE15}" type="slidenum">
              <a:rPr lang="zh-CN" altLang="en-US" smtClean="0"/>
              <a:pPr algn="ctr"/>
              <a:t>30</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EF221854</a:t>
            </a:r>
            <a:endParaRPr kumimoji="1" lang="zh-CN" altLang="en-US" sz="19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554654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序列分析</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第九节：</a:t>
            </a:r>
            <a:r>
              <a:rPr lang="en-US" altLang="zh-CN" sz="2400" dirty="0">
                <a:latin typeface="华文楷体" panose="02010600040101010101" pitchFamily="2" charset="-122"/>
                <a:ea typeface="华文楷体" panose="02010600040101010101" pitchFamily="2" charset="-122"/>
              </a:rPr>
              <a:t>MATLAB</a:t>
            </a:r>
            <a:r>
              <a:rPr lang="zh-CN" altLang="en-US" sz="2400" dirty="0">
                <a:latin typeface="华文楷体" panose="02010600040101010101" pitchFamily="2" charset="-122"/>
                <a:ea typeface="华文楷体" panose="02010600040101010101" pitchFamily="2" charset="-122"/>
              </a:rPr>
              <a:t>的应用实例</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17907" y="6492875"/>
            <a:ext cx="349924" cy="365125"/>
          </a:xfrm>
        </p:spPr>
        <p:txBody>
          <a:bodyPr/>
          <a:lstStyle/>
          <a:p>
            <a:pPr algn="ctr"/>
            <a:fld id="{7A9B8ABA-E741-4B5A-BC12-4FB7471CFE15}" type="slidenum">
              <a:rPr lang="zh-CN" altLang="en-US" smtClean="0"/>
              <a:pPr algn="ctr"/>
              <a:t>31</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（一）绘制密度图</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Picture 2">
            <a:extLst>
              <a:ext uri="{FF2B5EF4-FFF2-40B4-BE49-F238E27FC236}">
                <a16:creationId xmlns:a16="http://schemas.microsoft.com/office/drawing/2014/main" id="{D65FA271-BDBA-4956-9F42-35F7CCA334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030" y="1958327"/>
            <a:ext cx="7573451" cy="203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id="{9C8EE5C3-32C1-4377-8EAB-65EF6F4534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030" y="3979383"/>
            <a:ext cx="7573451" cy="2445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015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序列分析</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第九节：</a:t>
            </a:r>
            <a:r>
              <a:rPr lang="en-US" altLang="zh-CN" sz="2400" dirty="0">
                <a:latin typeface="华文楷体" panose="02010600040101010101" pitchFamily="2" charset="-122"/>
                <a:ea typeface="华文楷体" panose="02010600040101010101" pitchFamily="2" charset="-122"/>
              </a:rPr>
              <a:t>MATLAB</a:t>
            </a:r>
            <a:r>
              <a:rPr lang="zh-CN" altLang="en-US" sz="2400" dirty="0">
                <a:latin typeface="华文楷体" panose="02010600040101010101" pitchFamily="2" charset="-122"/>
                <a:ea typeface="华文楷体" panose="02010600040101010101" pitchFamily="2" charset="-122"/>
              </a:rPr>
              <a:t>的应用实例</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17907" y="6492875"/>
            <a:ext cx="349924" cy="365125"/>
          </a:xfrm>
        </p:spPr>
        <p:txBody>
          <a:bodyPr/>
          <a:lstStyle/>
          <a:p>
            <a:pPr algn="ctr"/>
            <a:fld id="{7A9B8ABA-E741-4B5A-BC12-4FB7471CFE15}" type="slidenum">
              <a:rPr lang="zh-CN" altLang="en-US" smtClean="0"/>
              <a:pPr algn="ctr"/>
              <a:t>32</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（二）计算核苷酸数目  </a:t>
            </a:r>
            <a:r>
              <a:rPr kumimoji="1" lang="en-US" altLang="zh-CN" sz="1900" dirty="0" err="1">
                <a:latin typeface="Arial" panose="020B0604020202020204" pitchFamily="34" charset="0"/>
                <a:cs typeface="Arial" panose="020B0604020202020204" pitchFamily="34" charset="0"/>
              </a:rPr>
              <a:t>basecount</a:t>
            </a:r>
            <a:r>
              <a:rPr kumimoji="1" lang="en-US" altLang="zh-CN" sz="1900" dirty="0">
                <a:latin typeface="Arial" panose="020B0604020202020204" pitchFamily="34" charset="0"/>
                <a:cs typeface="Arial" panose="020B0604020202020204" pitchFamily="34" charset="0"/>
              </a:rPr>
              <a:t>(seq)</a:t>
            </a: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（三）显示核苷酸互补链 </a:t>
            </a:r>
            <a:r>
              <a:rPr kumimoji="1" lang="en-US" altLang="zh-CN" sz="1900" dirty="0" err="1">
                <a:latin typeface="Arial" panose="020B0604020202020204" pitchFamily="34" charset="0"/>
                <a:cs typeface="Arial" panose="020B0604020202020204" pitchFamily="34" charset="0"/>
              </a:rPr>
              <a:t>seqrcomplement</a:t>
            </a:r>
            <a:r>
              <a:rPr kumimoji="1" lang="en-US" altLang="zh-CN" sz="1900" dirty="0">
                <a:latin typeface="Arial" panose="020B0604020202020204" pitchFamily="34" charset="0"/>
                <a:cs typeface="Arial" panose="020B0604020202020204" pitchFamily="34" charset="0"/>
              </a:rPr>
              <a:t>(seq)</a:t>
            </a: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（四）计算二聚体个数 </a:t>
            </a:r>
            <a:r>
              <a:rPr kumimoji="1" lang="en-US" altLang="zh-CN" sz="1900" dirty="0" err="1">
                <a:latin typeface="Arial" panose="020B0604020202020204" pitchFamily="34" charset="0"/>
                <a:cs typeface="Arial" panose="020B0604020202020204" pitchFamily="34" charset="0"/>
              </a:rPr>
              <a:t>dimercount</a:t>
            </a:r>
            <a:r>
              <a:rPr kumimoji="1" lang="en-US" altLang="zh-CN" sz="1900" dirty="0">
                <a:latin typeface="Arial" panose="020B0604020202020204" pitchFamily="34" charset="0"/>
                <a:cs typeface="Arial" panose="020B0604020202020204" pitchFamily="34" charset="0"/>
              </a:rPr>
              <a:t>(mitochondria, chart, bar)</a:t>
            </a: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（五）计算密码子使用频率 </a:t>
            </a:r>
            <a:r>
              <a:rPr kumimoji="1" lang="en-US" altLang="zh-CN" sz="1900" dirty="0" err="1">
                <a:latin typeface="Arial" panose="020B0604020202020204" pitchFamily="34" charset="0"/>
                <a:cs typeface="Arial" panose="020B0604020202020204" pitchFamily="34" charset="0"/>
              </a:rPr>
              <a:t>codoncount</a:t>
            </a:r>
            <a:r>
              <a:rPr kumimoji="1" lang="en-US" altLang="zh-CN" sz="1900" dirty="0">
                <a:latin typeface="Arial" panose="020B0604020202020204" pitchFamily="34" charset="0"/>
                <a:cs typeface="Arial" panose="020B0604020202020204" pitchFamily="34" charset="0"/>
              </a:rPr>
              <a:t>(</a:t>
            </a:r>
            <a:r>
              <a:rPr kumimoji="1" lang="en-US" altLang="zh-CN" sz="1900" dirty="0" err="1">
                <a:latin typeface="Arial" panose="020B0604020202020204" pitchFamily="34" charset="0"/>
                <a:cs typeface="Arial" panose="020B0604020202020204" pitchFamily="34" charset="0"/>
              </a:rPr>
              <a:t>ntseq</a:t>
            </a:r>
            <a:r>
              <a:rPr kumimoji="1" lang="en-US" altLang="zh-CN" sz="1900" dirty="0">
                <a:latin typeface="Arial" panose="020B0604020202020204" pitchFamily="34" charset="0"/>
                <a:cs typeface="Arial" panose="020B0604020202020204" pitchFamily="34" charset="0"/>
              </a:rPr>
              <a:t>)</a:t>
            </a: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（六）</a:t>
            </a:r>
            <a:r>
              <a:rPr kumimoji="1" lang="en-US" altLang="zh-CN" sz="1900" dirty="0">
                <a:latin typeface="Arial" panose="020B0604020202020204" pitchFamily="34" charset="0"/>
                <a:cs typeface="Arial" panose="020B0604020202020204" pitchFamily="34" charset="0"/>
              </a:rPr>
              <a:t>ORF</a:t>
            </a:r>
            <a:r>
              <a:rPr kumimoji="1" lang="zh-CN" altLang="en-US" sz="1900" dirty="0">
                <a:latin typeface="Arial" panose="020B0604020202020204" pitchFamily="34" charset="0"/>
                <a:cs typeface="Arial" panose="020B0604020202020204" pitchFamily="34" charset="0"/>
              </a:rPr>
              <a:t>分析 </a:t>
            </a:r>
            <a:r>
              <a:rPr kumimoji="1" lang="en-US" altLang="zh-CN" sz="1900" dirty="0">
                <a:latin typeface="Arial" panose="020B0604020202020204" pitchFamily="34" charset="0"/>
                <a:cs typeface="Arial" panose="020B0604020202020204" pitchFamily="34" charset="0"/>
              </a:rPr>
              <a:t>f=</a:t>
            </a:r>
            <a:r>
              <a:rPr kumimoji="1" lang="en-US" altLang="zh-CN" sz="1900" dirty="0" err="1">
                <a:latin typeface="Arial" panose="020B0604020202020204" pitchFamily="34" charset="0"/>
                <a:cs typeface="Arial" panose="020B0604020202020204" pitchFamily="34" charset="0"/>
              </a:rPr>
              <a:t>seqshoworfs</a:t>
            </a:r>
            <a:r>
              <a:rPr kumimoji="1" lang="en-US" altLang="zh-CN" sz="1900" dirty="0">
                <a:latin typeface="Arial" panose="020B0604020202020204" pitchFamily="34" charset="0"/>
                <a:cs typeface="Arial" panose="020B0604020202020204" pitchFamily="34" charset="0"/>
              </a:rPr>
              <a:t>(</a:t>
            </a:r>
            <a:r>
              <a:rPr kumimoji="1" lang="en-US" altLang="zh-CN" sz="1900" dirty="0" err="1">
                <a:latin typeface="Arial" panose="020B0604020202020204" pitchFamily="34" charset="0"/>
                <a:cs typeface="Arial" panose="020B0604020202020204" pitchFamily="34" charset="0"/>
              </a:rPr>
              <a:t>ntseq</a:t>
            </a:r>
            <a:r>
              <a:rPr kumimoji="1" lang="en-US" altLang="zh-CN" sz="1900" dirty="0">
                <a:latin typeface="Arial" panose="020B0604020202020204" pitchFamily="34" charset="0"/>
                <a:cs typeface="Arial" panose="020B0604020202020204" pitchFamily="34" charset="0"/>
              </a:rPr>
              <a:t>)</a:t>
            </a: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（七）序列翻译 </a:t>
            </a:r>
            <a:r>
              <a:rPr kumimoji="1" lang="en-US" altLang="zh-CN" sz="1900" dirty="0">
                <a:latin typeface="Arial" panose="020B0604020202020204" pitchFamily="34" charset="0"/>
                <a:cs typeface="Arial" panose="020B0604020202020204" pitchFamily="34" charset="0"/>
              </a:rPr>
              <a:t>ND2AASeq=nt2aa(ND2Seq)</a:t>
            </a: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（八）序列比对</a:t>
            </a: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437579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系统发生分析</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第九节：</a:t>
            </a:r>
            <a:r>
              <a:rPr lang="en-US" altLang="zh-CN" sz="2400" dirty="0">
                <a:latin typeface="华文楷体" panose="02010600040101010101" pitchFamily="2" charset="-122"/>
                <a:ea typeface="华文楷体" panose="02010600040101010101" pitchFamily="2" charset="-122"/>
              </a:rPr>
              <a:t>MATLAB</a:t>
            </a:r>
            <a:r>
              <a:rPr lang="zh-CN" altLang="en-US" sz="2400" dirty="0">
                <a:latin typeface="华文楷体" panose="02010600040101010101" pitchFamily="2" charset="-122"/>
                <a:ea typeface="华文楷体" panose="02010600040101010101" pitchFamily="2" charset="-122"/>
              </a:rPr>
              <a:t>的应用实例</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17907" y="6492875"/>
            <a:ext cx="349924" cy="365125"/>
          </a:xfrm>
        </p:spPr>
        <p:txBody>
          <a:bodyPr/>
          <a:lstStyle/>
          <a:p>
            <a:pPr algn="ctr"/>
            <a:fld id="{7A9B8ABA-E741-4B5A-BC12-4FB7471CFE15}" type="slidenum">
              <a:rPr lang="zh-CN" altLang="en-US" smtClean="0"/>
              <a:pPr algn="ctr"/>
              <a:t>33</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（一）首先建立</a:t>
            </a:r>
            <a:r>
              <a:rPr kumimoji="1" lang="en-US" altLang="zh-CN" sz="1900" dirty="0">
                <a:latin typeface="Arial" panose="020B0604020202020204" pitchFamily="34" charset="0"/>
                <a:cs typeface="Arial" panose="020B0604020202020204" pitchFamily="34" charset="0"/>
              </a:rPr>
              <a:t>MATLAB</a:t>
            </a:r>
            <a:r>
              <a:rPr kumimoji="1" lang="zh-CN" altLang="en-US" sz="1900" dirty="0">
                <a:latin typeface="Arial" panose="020B0604020202020204" pitchFamily="34" charset="0"/>
                <a:cs typeface="Arial" panose="020B0604020202020204" pitchFamily="34" charset="0"/>
              </a:rPr>
              <a:t>结构，将要分析的各物种的信息输入</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（二）准备序列</a:t>
            </a:r>
          </a:p>
          <a:p>
            <a:pPr marL="0" indent="0">
              <a:lnSpc>
                <a:spcPct val="110000"/>
              </a:lnSpc>
              <a:spcBef>
                <a:spcPts val="0"/>
              </a:spcBef>
              <a:buNone/>
            </a:pPr>
            <a:endParaRPr kumimoji="1" lang="zh-CN" altLang="en-US" sz="19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2" name="图片 1">
            <a:extLst>
              <a:ext uri="{FF2B5EF4-FFF2-40B4-BE49-F238E27FC236}">
                <a16:creationId xmlns:a16="http://schemas.microsoft.com/office/drawing/2014/main" id="{0649EFBB-A438-4DDE-A939-CF08ECFE65F0}"/>
              </a:ext>
            </a:extLst>
          </p:cNvPr>
          <p:cNvPicPr>
            <a:picLocks noChangeAspect="1"/>
          </p:cNvPicPr>
          <p:nvPr/>
        </p:nvPicPr>
        <p:blipFill>
          <a:blip r:embed="rId4"/>
          <a:stretch>
            <a:fillRect/>
          </a:stretch>
        </p:blipFill>
        <p:spPr>
          <a:xfrm>
            <a:off x="698945" y="1993157"/>
            <a:ext cx="5267325" cy="1695450"/>
          </a:xfrm>
          <a:prstGeom prst="rect">
            <a:avLst/>
          </a:prstGeom>
        </p:spPr>
      </p:pic>
      <p:pic>
        <p:nvPicPr>
          <p:cNvPr id="3" name="图片 2">
            <a:extLst>
              <a:ext uri="{FF2B5EF4-FFF2-40B4-BE49-F238E27FC236}">
                <a16:creationId xmlns:a16="http://schemas.microsoft.com/office/drawing/2014/main" id="{5AA2C632-4EC8-460A-88EA-447FF73AC6D2}"/>
              </a:ext>
            </a:extLst>
          </p:cNvPr>
          <p:cNvPicPr>
            <a:picLocks noChangeAspect="1"/>
          </p:cNvPicPr>
          <p:nvPr/>
        </p:nvPicPr>
        <p:blipFill>
          <a:blip r:embed="rId5"/>
          <a:stretch>
            <a:fillRect/>
          </a:stretch>
        </p:blipFill>
        <p:spPr>
          <a:xfrm>
            <a:off x="716401" y="4655053"/>
            <a:ext cx="7316374" cy="1195794"/>
          </a:xfrm>
          <a:prstGeom prst="rect">
            <a:avLst/>
          </a:prstGeom>
        </p:spPr>
      </p:pic>
    </p:spTree>
    <p:extLst>
      <p:ext uri="{BB962C8B-B14F-4D97-AF65-F5344CB8AC3E}">
        <p14:creationId xmlns:p14="http://schemas.microsoft.com/office/powerpoint/2010/main" val="1651153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系统发生分析</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第九节：</a:t>
            </a:r>
            <a:r>
              <a:rPr lang="en-US" altLang="zh-CN" sz="2400" dirty="0">
                <a:latin typeface="华文楷体" panose="02010600040101010101" pitchFamily="2" charset="-122"/>
                <a:ea typeface="华文楷体" panose="02010600040101010101" pitchFamily="2" charset="-122"/>
              </a:rPr>
              <a:t>MATLAB</a:t>
            </a:r>
            <a:r>
              <a:rPr lang="zh-CN" altLang="en-US" sz="2400" dirty="0">
                <a:latin typeface="华文楷体" panose="02010600040101010101" pitchFamily="2" charset="-122"/>
                <a:ea typeface="华文楷体" panose="02010600040101010101" pitchFamily="2" charset="-122"/>
              </a:rPr>
              <a:t>的应用实例</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17907" y="6492875"/>
            <a:ext cx="349924" cy="365125"/>
          </a:xfrm>
        </p:spPr>
        <p:txBody>
          <a:bodyPr/>
          <a:lstStyle/>
          <a:p>
            <a:pPr algn="ctr"/>
            <a:fld id="{7A9B8ABA-E741-4B5A-BC12-4FB7471CFE15}" type="slidenum">
              <a:rPr lang="zh-CN" altLang="en-US" smtClean="0"/>
              <a:pPr algn="ctr"/>
              <a:t>34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（三）计算各序列之间的距离</a:t>
            </a: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Distance = </a:t>
            </a:r>
            <a:r>
              <a:rPr kumimoji="1" lang="en-US" altLang="zh-CN" sz="1900" dirty="0" err="1">
                <a:latin typeface="Arial" panose="020B0604020202020204" pitchFamily="34" charset="0"/>
                <a:cs typeface="Arial" panose="020B0604020202020204" pitchFamily="34" charset="0"/>
              </a:rPr>
              <a:t>seqpdist</a:t>
            </a:r>
            <a:r>
              <a:rPr kumimoji="1" lang="en-US" altLang="zh-CN" sz="1900" dirty="0">
                <a:latin typeface="Arial" panose="020B0604020202020204" pitchFamily="34" charset="0"/>
                <a:cs typeface="Arial" panose="020B0604020202020204" pitchFamily="34" charset="0"/>
              </a:rPr>
              <a:t>(Seqs)</a:t>
            </a: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（四）对序列比对的距离进行构树</a:t>
            </a: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Tree=</a:t>
            </a:r>
            <a:r>
              <a:rPr kumimoji="1" lang="en-US" altLang="zh-CN" sz="1900" dirty="0" err="1">
                <a:latin typeface="Arial" panose="020B0604020202020204" pitchFamily="34" charset="0"/>
                <a:cs typeface="Arial" panose="020B0604020202020204" pitchFamily="34" charset="0"/>
              </a:rPr>
              <a:t>seqlinkage</a:t>
            </a:r>
            <a:r>
              <a:rPr kumimoji="1" lang="en-US" altLang="zh-CN" sz="1900" dirty="0">
                <a:latin typeface="Arial" panose="020B0604020202020204" pitchFamily="34" charset="0"/>
                <a:cs typeface="Arial" panose="020B0604020202020204" pitchFamily="34" charset="0"/>
              </a:rPr>
              <a:t>(</a:t>
            </a:r>
            <a:r>
              <a:rPr kumimoji="1" lang="en-US" altLang="zh-CN" sz="1900" dirty="0" err="1">
                <a:latin typeface="Arial" panose="020B0604020202020204" pitchFamily="34" charset="0"/>
                <a:cs typeface="Arial" panose="020B0604020202020204" pitchFamily="34" charset="0"/>
              </a:rPr>
              <a:t>Dist,Method,Names</a:t>
            </a:r>
            <a:r>
              <a:rPr kumimoji="1" lang="en-US" altLang="zh-CN" sz="1900" dirty="0">
                <a:latin typeface="Arial" panose="020B0604020202020204" pitchFamily="34" charset="0"/>
                <a:cs typeface="Arial" panose="020B0604020202020204" pitchFamily="34" charset="0"/>
              </a:rPr>
              <a:t>)</a:t>
            </a:r>
          </a:p>
          <a:p>
            <a:pPr marL="0" indent="0">
              <a:lnSpc>
                <a:spcPct val="110000"/>
              </a:lnSpc>
              <a:spcBef>
                <a:spcPts val="0"/>
              </a:spcBef>
              <a:buNone/>
            </a:pP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（五）画出系统发育树</a:t>
            </a:r>
          </a:p>
          <a:p>
            <a:pPr marL="0" indent="0">
              <a:lnSpc>
                <a:spcPct val="110000"/>
              </a:lnSpc>
              <a:spcBef>
                <a:spcPts val="0"/>
              </a:spcBef>
              <a:buNone/>
            </a:pPr>
            <a:r>
              <a:rPr kumimoji="1" lang="en-US" altLang="zh-CN" sz="1900" dirty="0">
                <a:latin typeface="Arial" panose="020B0604020202020204" pitchFamily="34" charset="0"/>
                <a:cs typeface="Arial" panose="020B0604020202020204" pitchFamily="34" charset="0"/>
              </a:rPr>
              <a:t>h=plot(tree)</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31329531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6351168" cy="515056"/>
          </a:xfrm>
        </p:spPr>
        <p:txBody>
          <a:bodyPr>
            <a:noAutofit/>
          </a:bodyPr>
          <a:lstStyle/>
          <a:p>
            <a:r>
              <a:rPr lang="zh-CN" altLang="en-US" sz="2400" dirty="0">
                <a:latin typeface="华文楷体" panose="02010600040101010101" pitchFamily="2" charset="-122"/>
                <a:ea typeface="华文楷体" panose="02010600040101010101" pitchFamily="2" charset="-122"/>
              </a:rPr>
              <a:t>芯片数据分析</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rPr>
              <a:t>第九节：</a:t>
            </a:r>
            <a:r>
              <a:rPr lang="en-US" altLang="zh-CN" sz="2400" dirty="0">
                <a:latin typeface="华文楷体" panose="02010600040101010101" pitchFamily="2" charset="-122"/>
                <a:ea typeface="华文楷体" panose="02010600040101010101" pitchFamily="2" charset="-122"/>
              </a:rPr>
              <a:t>MATLAB</a:t>
            </a:r>
            <a:r>
              <a:rPr lang="zh-CN" altLang="en-US" sz="2400" dirty="0">
                <a:latin typeface="华文楷体" panose="02010600040101010101" pitchFamily="2" charset="-122"/>
                <a:ea typeface="华文楷体" panose="02010600040101010101" pitchFamily="2" charset="-122"/>
              </a:rPr>
              <a:t>的应用实例</a:t>
            </a: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17907" y="6492875"/>
            <a:ext cx="349924" cy="365125"/>
          </a:xfrm>
        </p:spPr>
        <p:txBody>
          <a:bodyPr/>
          <a:lstStyle/>
          <a:p>
            <a:pPr algn="ctr"/>
            <a:fld id="{7A9B8ABA-E741-4B5A-BC12-4FB7471CFE15}" type="slidenum">
              <a:rPr lang="zh-CN" altLang="en-US" smtClean="0"/>
              <a:pPr algn="ctr"/>
              <a:t>35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10" name="Picture 2">
            <a:extLst>
              <a:ext uri="{FF2B5EF4-FFF2-40B4-BE49-F238E27FC236}">
                <a16:creationId xmlns:a16="http://schemas.microsoft.com/office/drawing/2014/main" id="{376A7684-1AA6-4EC3-8551-7D20E5E046EB}"/>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4055" y="1788657"/>
            <a:ext cx="8001000" cy="168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1178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本课程教材：致学生的信</a:t>
            </a: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20" name="灯片编号占位符 19"/>
          <p:cNvSpPr>
            <a:spLocks noGrp="1"/>
          </p:cNvSpPr>
          <p:nvPr>
            <p:ph type="sldNum" sz="quarter" idx="12"/>
          </p:nvPr>
        </p:nvSpPr>
        <p:spPr>
          <a:xfrm>
            <a:off x="8279934" y="6492875"/>
            <a:ext cx="687897" cy="365125"/>
          </a:xfrm>
        </p:spPr>
        <p:txBody>
          <a:bodyPr/>
          <a:lstStyle/>
          <a:p>
            <a:pPr algn="ctr"/>
            <a:fld id="{7A9B8ABA-E741-4B5A-BC12-4FB7471CFE15}" type="slidenum">
              <a:rPr lang="zh-CN" altLang="en-US" smtClean="0"/>
              <a:pPr algn="ctr"/>
              <a:t>36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10" name="内容占位符 2">
            <a:extLst>
              <a:ext uri="{FF2B5EF4-FFF2-40B4-BE49-F238E27FC236}">
                <a16:creationId xmlns:a16="http://schemas.microsoft.com/office/drawing/2014/main" id="{1D01A49E-5596-48D0-B8FE-3A855D6E2A92}"/>
              </a:ext>
            </a:extLst>
          </p:cNvPr>
          <p:cNvSpPr txBox="1">
            <a:spLocks noChangeArrowheads="1"/>
          </p:cNvSpPr>
          <p:nvPr/>
        </p:nvSpPr>
        <p:spPr>
          <a:xfrm>
            <a:off x="388057" y="685228"/>
            <a:ext cx="2718033" cy="333669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Clr>
                <a:srgbClr val="C00000"/>
              </a:buClr>
              <a:buFont typeface="Wingdings" panose="05000000000000000000" pitchFamily="2" charset="2"/>
              <a:buChar char="p"/>
            </a:pPr>
            <a:r>
              <a:rPr lang="zh-CN" altLang="en-US" dirty="0"/>
              <a:t>提高学习兴趣</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扫一扫二维码</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做一做思考题</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练一练编程计算</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看一看实践视频</a:t>
            </a:r>
            <a:endParaRPr lang="en-US" altLang="zh-CN" dirty="0"/>
          </a:p>
          <a:p>
            <a:pPr marL="342900" indent="-342900" algn="l">
              <a:lnSpc>
                <a:spcPct val="150000"/>
              </a:lnSpc>
              <a:buClr>
                <a:srgbClr val="C00000"/>
              </a:buClr>
              <a:buFont typeface="Wingdings" panose="05000000000000000000" pitchFamily="2" charset="2"/>
              <a:buChar char="p"/>
            </a:pPr>
            <a:r>
              <a:rPr lang="zh-CN" altLang="en-US" dirty="0"/>
              <a:t>读一读参考文献</a:t>
            </a:r>
          </a:p>
        </p:txBody>
      </p:sp>
      <p:pic>
        <p:nvPicPr>
          <p:cNvPr id="11" name="Picture 2" descr="第四版">
            <a:extLst>
              <a:ext uri="{FF2B5EF4-FFF2-40B4-BE49-F238E27FC236}">
                <a16:creationId xmlns:a16="http://schemas.microsoft.com/office/drawing/2014/main" id="{8CBBE458-61E7-4C64-926B-241F44E42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211" y="1171549"/>
            <a:ext cx="2860659" cy="3963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生物信息学实验">
            <a:extLst>
              <a:ext uri="{FF2B5EF4-FFF2-40B4-BE49-F238E27FC236}">
                <a16:creationId xmlns:a16="http://schemas.microsoft.com/office/drawing/2014/main" id="{0F2C41F4-5274-4A36-9978-E0C1E45FD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0566" y="1493999"/>
            <a:ext cx="2584434" cy="365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4">
            <a:extLst>
              <a:ext uri="{FF2B5EF4-FFF2-40B4-BE49-F238E27FC236}">
                <a16:creationId xmlns:a16="http://schemas.microsoft.com/office/drawing/2014/main" id="{8B08DF59-4851-47D2-8181-D23319F01C53}"/>
              </a:ext>
            </a:extLst>
          </p:cNvPr>
          <p:cNvSpPr txBox="1">
            <a:spLocks noChangeArrowheads="1"/>
          </p:cNvSpPr>
          <p:nvPr/>
        </p:nvSpPr>
        <p:spPr bwMode="auto">
          <a:xfrm>
            <a:off x="44745" y="6490771"/>
            <a:ext cx="42739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1800" b="1" dirty="0">
                <a:solidFill>
                  <a:srgbClr val="C00000"/>
                </a:solidFill>
                <a:latin typeface="Arial" panose="020B0604020202020204" pitchFamily="34" charset="0"/>
              </a:rPr>
              <a:t>致谢本章</a:t>
            </a:r>
            <a:r>
              <a:rPr lang="en-US" altLang="zh-CN" sz="1800" b="1" dirty="0">
                <a:solidFill>
                  <a:srgbClr val="C00000"/>
                </a:solidFill>
                <a:latin typeface="Arial" panose="020B0604020202020204" pitchFamily="34" charset="0"/>
              </a:rPr>
              <a:t>PPT</a:t>
            </a:r>
            <a:r>
              <a:rPr lang="zh-CN" altLang="en-US" sz="1800" b="1" dirty="0">
                <a:solidFill>
                  <a:srgbClr val="C00000"/>
                </a:solidFill>
                <a:latin typeface="Arial" panose="020B0604020202020204" pitchFamily="34" charset="0"/>
              </a:rPr>
              <a:t>贡献者：陈俞皓</a:t>
            </a:r>
            <a:r>
              <a:rPr lang="en-US" altLang="zh-CN" sz="1800" b="1" dirty="0">
                <a:solidFill>
                  <a:srgbClr val="C00000"/>
                </a:solidFill>
                <a:latin typeface="Arial" panose="020B0604020202020204" pitchFamily="34" charset="0"/>
              </a:rPr>
              <a:t>(</a:t>
            </a:r>
            <a:r>
              <a:rPr lang="zh-CN" altLang="en-US" sz="1800" b="1" dirty="0">
                <a:solidFill>
                  <a:srgbClr val="C00000"/>
                </a:solidFill>
                <a:latin typeface="Arial" panose="020B0604020202020204" pitchFamily="34" charset="0"/>
              </a:rPr>
              <a:t>浙江大学</a:t>
            </a:r>
            <a:r>
              <a:rPr lang="en-US" altLang="zh-CN" sz="1800" b="1" dirty="0">
                <a:solidFill>
                  <a:srgbClr val="C00000"/>
                </a:solidFill>
                <a:latin typeface="Arial" panose="020B0604020202020204" pitchFamily="34" charset="0"/>
              </a:rPr>
              <a:t>)</a:t>
            </a:r>
          </a:p>
        </p:txBody>
      </p:sp>
      <p:sp>
        <p:nvSpPr>
          <p:cNvPr id="15" name="文本框 4">
            <a:extLst>
              <a:ext uri="{FF2B5EF4-FFF2-40B4-BE49-F238E27FC236}">
                <a16:creationId xmlns:a16="http://schemas.microsoft.com/office/drawing/2014/main" id="{8A08B347-270B-41A4-8395-550F20441142}"/>
              </a:ext>
            </a:extLst>
          </p:cNvPr>
          <p:cNvSpPr txBox="1">
            <a:spLocks noChangeArrowheads="1"/>
          </p:cNvSpPr>
          <p:nvPr/>
        </p:nvSpPr>
        <p:spPr bwMode="auto">
          <a:xfrm>
            <a:off x="44745" y="5865644"/>
            <a:ext cx="31458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ea typeface="宋体" panose="02010600030101010101" pitchFamily="2" charset="-122"/>
              </a:defRPr>
            </a:lvl1pPr>
            <a:lvl2pPr marL="742950" indent="-285750">
              <a:defRPr>
                <a:solidFill>
                  <a:schemeClr val="tx1"/>
                </a:solidFill>
                <a:latin typeface="Verdana" panose="020B0604030504040204" pitchFamily="34" charset="0"/>
                <a:ea typeface="宋体" panose="02010600030101010101" pitchFamily="2" charset="-122"/>
              </a:defRPr>
            </a:lvl2pPr>
            <a:lvl3pPr marL="1143000" indent="-228600">
              <a:defRPr>
                <a:solidFill>
                  <a:schemeClr val="tx1"/>
                </a:solidFill>
                <a:latin typeface="Verdana" panose="020B0604030504040204" pitchFamily="34" charset="0"/>
                <a:ea typeface="宋体" panose="02010600030101010101" pitchFamily="2" charset="-122"/>
              </a:defRPr>
            </a:lvl3pPr>
            <a:lvl4pPr marL="1600200" indent="-228600">
              <a:defRPr>
                <a:solidFill>
                  <a:schemeClr val="tx1"/>
                </a:solidFill>
                <a:latin typeface="Verdana" panose="020B0604030504040204" pitchFamily="34" charset="0"/>
                <a:ea typeface="宋体" panose="02010600030101010101" pitchFamily="2" charset="-122"/>
              </a:defRPr>
            </a:lvl4pPr>
            <a:lvl5pPr marL="2057400" indent="-228600">
              <a:defRPr>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Verdana" panose="020B0604030504040204" pitchFamily="34" charset="0"/>
                <a:ea typeface="宋体" panose="02010600030101010101" pitchFamily="2" charset="-122"/>
              </a:defRPr>
            </a:lvl9pPr>
          </a:lstStyle>
          <a:p>
            <a:pPr algn="ctr"/>
            <a:r>
              <a:rPr lang="zh-CN" altLang="en-US" sz="1100" dirty="0"/>
              <a:t>http://bis.zju.edu.cn/binfo/textbook/</a:t>
            </a:r>
          </a:p>
        </p:txBody>
      </p:sp>
      <p:pic>
        <p:nvPicPr>
          <p:cNvPr id="16" name="图片 15">
            <a:extLst>
              <a:ext uri="{FF2B5EF4-FFF2-40B4-BE49-F238E27FC236}">
                <a16:creationId xmlns:a16="http://schemas.microsoft.com/office/drawing/2014/main" id="{3C98DE99-E176-445F-8049-1C903D1E0D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30" y="4102309"/>
            <a:ext cx="1609899" cy="1609899"/>
          </a:xfrm>
          <a:prstGeom prst="rect">
            <a:avLst/>
          </a:prstGeom>
        </p:spPr>
      </p:pic>
      <p:sp>
        <p:nvSpPr>
          <p:cNvPr id="13" name="矩形 12">
            <a:extLst>
              <a:ext uri="{FF2B5EF4-FFF2-40B4-BE49-F238E27FC236}">
                <a16:creationId xmlns:a16="http://schemas.microsoft.com/office/drawing/2014/main" id="{432B9F29-265C-4B18-8819-37C5FCEC2CC4}"/>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
        <p:nvSpPr>
          <p:cNvPr id="18" name="Text Box 4">
            <a:extLst>
              <a:ext uri="{FF2B5EF4-FFF2-40B4-BE49-F238E27FC236}">
                <a16:creationId xmlns:a16="http://schemas.microsoft.com/office/drawing/2014/main" id="{E73ABD24-DC2A-42FE-BD27-2A67DEF3DDAA}"/>
              </a:ext>
            </a:extLst>
          </p:cNvPr>
          <p:cNvSpPr txBox="1">
            <a:spLocks noChangeArrowheads="1"/>
          </p:cNvSpPr>
          <p:nvPr/>
        </p:nvSpPr>
        <p:spPr bwMode="auto">
          <a:xfrm>
            <a:off x="3391675" y="5675131"/>
            <a:ext cx="55883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ea typeface="宋体" panose="02010600030101010101" pitchFamily="2" charset="-122"/>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ea typeface="宋体" panose="02010600030101010101" pitchFamily="2" charset="-122"/>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ea typeface="宋体" panose="02010600030101010101" pitchFamily="2" charset="-122"/>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ea typeface="宋体" panose="02010600030101010101" pitchFamily="2" charset="-122"/>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ea typeface="宋体" panose="02010600030101010101" pitchFamily="2" charset="-122"/>
              </a:defRPr>
            </a:lvl9pPr>
          </a:lstStyle>
          <a:p>
            <a:pPr eaLnBrk="1" hangingPunct="1">
              <a:spcBef>
                <a:spcPct val="0"/>
              </a:spcBef>
              <a:buClrTx/>
              <a:buFontTx/>
              <a:buNone/>
            </a:pPr>
            <a:r>
              <a:rPr lang="zh-CN" altLang="en-US" sz="2000" b="1" dirty="0">
                <a:solidFill>
                  <a:srgbClr val="C00000"/>
                </a:solidFill>
                <a:latin typeface="Arial" panose="020B0604020202020204" pitchFamily="34" charset="0"/>
              </a:rPr>
              <a:t>欢迎更多老师参与完善本章节</a:t>
            </a:r>
            <a:r>
              <a:rPr lang="en-US" altLang="zh-CN" sz="2000" b="1" dirty="0">
                <a:solidFill>
                  <a:srgbClr val="C00000"/>
                </a:solidFill>
                <a:latin typeface="Arial" panose="020B0604020202020204" pitchFamily="34" charset="0"/>
              </a:rPr>
              <a:t>PPT</a:t>
            </a:r>
            <a:r>
              <a:rPr lang="zh-CN" altLang="en-US" sz="2000" b="1" dirty="0">
                <a:solidFill>
                  <a:srgbClr val="C00000"/>
                </a:solidFill>
                <a:latin typeface="Arial" panose="020B0604020202020204" pitchFamily="34" charset="0"/>
              </a:rPr>
              <a:t>内容，谢谢！</a:t>
            </a:r>
            <a:endParaRPr lang="en-US" altLang="zh-CN" sz="2000" b="1" dirty="0">
              <a:solidFill>
                <a:srgbClr val="C00000"/>
              </a:solidFill>
              <a:latin typeface="Arial" panose="020B0604020202020204" pitchFamily="34" charset="0"/>
            </a:endParaRPr>
          </a:p>
        </p:txBody>
      </p:sp>
    </p:spTree>
    <p:extLst>
      <p:ext uri="{BB962C8B-B14F-4D97-AF65-F5344CB8AC3E}">
        <p14:creationId xmlns:p14="http://schemas.microsoft.com/office/powerpoint/2010/main" val="4233887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小样本统计学习理论</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第一节：统计学习与推理基础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4</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（一）</a:t>
            </a:r>
            <a:r>
              <a:rPr kumimoji="1" lang="en-US" altLang="zh-CN" sz="1900" dirty="0">
                <a:latin typeface="Arial" panose="020B0604020202020204" pitchFamily="34" charset="0"/>
                <a:cs typeface="Arial" panose="020B0604020202020204" pitchFamily="34" charset="0"/>
              </a:rPr>
              <a:t>VC</a:t>
            </a:r>
            <a:r>
              <a:rPr kumimoji="1" lang="zh-CN" altLang="en-US" sz="1900" dirty="0">
                <a:latin typeface="Arial" panose="020B0604020202020204" pitchFamily="34" charset="0"/>
                <a:cs typeface="Arial" panose="020B0604020202020204" pitchFamily="34" charset="0"/>
              </a:rPr>
              <a:t>维</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（二）推广性的界</a:t>
            </a:r>
          </a:p>
          <a:p>
            <a:pPr marL="0" indent="0">
              <a:lnSpc>
                <a:spcPct val="110000"/>
              </a:lnSpc>
              <a:spcBef>
                <a:spcPts val="0"/>
              </a:spcBef>
              <a:buNone/>
            </a:pPr>
            <a:r>
              <a:rPr kumimoji="1" lang="zh-CN" altLang="en-US" sz="1800" dirty="0">
                <a:latin typeface="Arial" panose="020B0604020202020204" pitchFamily="34" charset="0"/>
                <a:cs typeface="Arial" panose="020B0604020202020204" pitchFamily="34" charset="0"/>
              </a:rPr>
              <a:t>对各种类型的函数集，统计学习理论系统地研究了其经验风险与期望风险之间的关系，即推广性的界。</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（三）结构风险最小</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（四）小样本与转导推理</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636208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基于概率的方法</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第一节：统计学习与推理基础</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5</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基于概率的方法主要包括贝叶斯</a:t>
            </a:r>
            <a:r>
              <a:rPr kumimoji="1" lang="en-US" altLang="zh-CN" sz="1900" dirty="0">
                <a:latin typeface="Arial" panose="020B0604020202020204" pitchFamily="34" charset="0"/>
                <a:cs typeface="Arial" panose="020B0604020202020204" pitchFamily="34" charset="0"/>
              </a:rPr>
              <a:t>(Bayes)</a:t>
            </a:r>
            <a:r>
              <a:rPr kumimoji="1" lang="zh-CN" altLang="en-US" sz="1900" dirty="0">
                <a:latin typeface="Arial" panose="020B0604020202020204" pitchFamily="34" charset="0"/>
                <a:cs typeface="Arial" panose="020B0604020202020204" pitchFamily="34" charset="0"/>
              </a:rPr>
              <a:t>推理及隐马尔可夫模型</a:t>
            </a:r>
            <a:r>
              <a:rPr kumimoji="1" lang="en-US" altLang="zh-CN" sz="1900" dirty="0">
                <a:latin typeface="Arial" panose="020B0604020202020204" pitchFamily="34" charset="0"/>
                <a:cs typeface="Arial" panose="020B0604020202020204" pitchFamily="34" charset="0"/>
              </a:rPr>
              <a:t>(hidden Markov </a:t>
            </a:r>
            <a:r>
              <a:rPr kumimoji="1" lang="en-US" altLang="zh-CN" sz="1900" dirty="0" err="1">
                <a:latin typeface="Arial" panose="020B0604020202020204" pitchFamily="34" charset="0"/>
                <a:cs typeface="Arial" panose="020B0604020202020204" pitchFamily="34" charset="0"/>
              </a:rPr>
              <a:t>model,HMM</a:t>
            </a:r>
            <a:r>
              <a:rPr kumimoji="1" lang="en-US" altLang="zh-CN" sz="1900" dirty="0">
                <a:latin typeface="Arial" panose="020B0604020202020204" pitchFamily="34" charset="0"/>
                <a:cs typeface="Arial" panose="020B0604020202020204" pitchFamily="34" charset="0"/>
              </a:rPr>
              <a:t>)</a:t>
            </a:r>
            <a:r>
              <a:rPr kumimoji="1" lang="zh-CN" altLang="en-US" sz="1900" dirty="0">
                <a:latin typeface="Arial" panose="020B0604020202020204" pitchFamily="34" charset="0"/>
                <a:cs typeface="Arial" panose="020B0604020202020204" pitchFamily="34" charset="0"/>
              </a:rPr>
              <a:t>，其中贝叶斯推理需利用来源于经验和历史资料的先验信息。</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186431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参数估计量的评选标准</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第二节：统计模型与参数推断</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6</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（一）无偏性</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参数估计量的期望值与参数真值是相等的，这种性质称为无偏性。具有无偏性的估计量称为无偏估计量。</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（二）有效性</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（三）相合性</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（四）充分性与完备性</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2600273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最小二乘估计</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第二节：统计模型与参数推断</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7</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基本思想：保证由新估参数得到的理论值与观察值离均差的平方和值为最小。</a:t>
            </a:r>
            <a:endParaRPr kumimoji="1" lang="en-US" altLang="zh-CN"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具体方法：为使离差平方和</a:t>
            </a:r>
            <a:r>
              <a:rPr kumimoji="1" lang="en-US" altLang="zh-CN" sz="1900" dirty="0">
                <a:latin typeface="Arial" panose="020B0604020202020204" pitchFamily="34" charset="0"/>
                <a:cs typeface="Arial" panose="020B0604020202020204" pitchFamily="34" charset="0"/>
              </a:rPr>
              <a:t>Q</a:t>
            </a:r>
            <a:r>
              <a:rPr kumimoji="1" lang="zh-CN" altLang="en-US" sz="1900" dirty="0">
                <a:latin typeface="Arial" panose="020B0604020202020204" pitchFamily="34" charset="0"/>
                <a:cs typeface="Arial" panose="020B0604020202020204" pitchFamily="34" charset="0"/>
              </a:rPr>
              <a:t>为最小，可通过求</a:t>
            </a:r>
            <a:r>
              <a:rPr kumimoji="1" lang="en-US" altLang="zh-CN" sz="1900" dirty="0">
                <a:latin typeface="Arial" panose="020B0604020202020204" pitchFamily="34" charset="0"/>
                <a:cs typeface="Arial" panose="020B0604020202020204" pitchFamily="34" charset="0"/>
              </a:rPr>
              <a:t>Q</a:t>
            </a:r>
            <a:r>
              <a:rPr kumimoji="1" lang="zh-CN" altLang="en-US" sz="1900" dirty="0">
                <a:latin typeface="Arial" panose="020B0604020202020204" pitchFamily="34" charset="0"/>
                <a:cs typeface="Arial" panose="020B0604020202020204" pitchFamily="34" charset="0"/>
              </a:rPr>
              <a:t>对待参数的偏导数，并令其等于</a:t>
            </a:r>
            <a:r>
              <a:rPr kumimoji="1" lang="en-US" altLang="zh-CN" sz="1900" dirty="0">
                <a:latin typeface="Arial" panose="020B0604020202020204" pitchFamily="34" charset="0"/>
                <a:cs typeface="Arial" panose="020B0604020202020204" pitchFamily="34" charset="0"/>
              </a:rPr>
              <a:t>0</a:t>
            </a:r>
            <a:r>
              <a:rPr kumimoji="1" lang="zh-CN" altLang="en-US" sz="1900" dirty="0">
                <a:latin typeface="Arial" panose="020B0604020202020204" pitchFamily="34" charset="0"/>
                <a:cs typeface="Arial" panose="020B0604020202020204" pitchFamily="34" charset="0"/>
              </a:rPr>
              <a:t>，以求得参数估计量。</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863359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最小二乘估计</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第二节：统计模型与参数推断</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8</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endParaRPr kumimoji="1" lang="zh-CN" altLang="en-US" sz="1900" dirty="0">
              <a:latin typeface="Arial" panose="020B0604020202020204" pitchFamily="34" charset="0"/>
              <a:cs typeface="Arial" panose="020B0604020202020204" pitchFamily="34" charset="0"/>
            </a:endParaRP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2" name="图片 1">
            <a:extLst>
              <a:ext uri="{FF2B5EF4-FFF2-40B4-BE49-F238E27FC236}">
                <a16:creationId xmlns:a16="http://schemas.microsoft.com/office/drawing/2014/main" id="{A6AC8A97-ABFE-4CF7-833A-AEFF042DE5AE}"/>
              </a:ext>
            </a:extLst>
          </p:cNvPr>
          <p:cNvPicPr>
            <a:picLocks noChangeAspect="1"/>
          </p:cNvPicPr>
          <p:nvPr/>
        </p:nvPicPr>
        <p:blipFill>
          <a:blip r:embed="rId4"/>
          <a:stretch>
            <a:fillRect/>
          </a:stretch>
        </p:blipFill>
        <p:spPr>
          <a:xfrm>
            <a:off x="930424" y="1426636"/>
            <a:ext cx="6446582" cy="4909932"/>
          </a:xfrm>
          <a:prstGeom prst="rect">
            <a:avLst/>
          </a:prstGeom>
        </p:spPr>
      </p:pic>
    </p:spTree>
    <p:extLst>
      <p:ext uri="{BB962C8B-B14F-4D97-AF65-F5344CB8AC3E}">
        <p14:creationId xmlns:p14="http://schemas.microsoft.com/office/powerpoint/2010/main" val="401036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440021" y="761726"/>
            <a:ext cx="4457440" cy="515056"/>
          </a:xfrm>
        </p:spPr>
        <p:txBody>
          <a:bodyPr>
            <a:noAutofit/>
          </a:bodyPr>
          <a:lstStyle/>
          <a:p>
            <a:r>
              <a:rPr lang="zh-CN" altLang="en-US" sz="2400" dirty="0">
                <a:latin typeface="华文楷体" panose="02010600040101010101" pitchFamily="2" charset="-122"/>
                <a:ea typeface="华文楷体" panose="02010600040101010101" pitchFamily="2" charset="-122"/>
              </a:rPr>
              <a:t>最大似然估计</a:t>
            </a:r>
          </a:p>
        </p:txBody>
      </p:sp>
      <p:sp>
        <p:nvSpPr>
          <p:cNvPr id="5" name="文本框 4"/>
          <p:cNvSpPr txBox="1"/>
          <p:nvPr/>
        </p:nvSpPr>
        <p:spPr>
          <a:xfrm>
            <a:off x="716401" y="84568"/>
            <a:ext cx="6874629" cy="461665"/>
          </a:xfrm>
          <a:prstGeom prst="rect">
            <a:avLst/>
          </a:prstGeom>
          <a:noFill/>
        </p:spPr>
        <p:txBody>
          <a:bodyPr wrap="square" rtlCol="0">
            <a:spAutoFit/>
          </a:bodyPr>
          <a:lstStyle/>
          <a:p>
            <a:pPr lvl="0" defTabSz="914400" fontAlgn="base">
              <a:spcBef>
                <a:spcPct val="0"/>
              </a:spcBef>
              <a:spcAft>
                <a:spcPct val="0"/>
              </a:spcAft>
              <a:defRPr/>
            </a:pPr>
            <a:r>
              <a:rPr lang="zh-CN" altLang="en-US" sz="2400" dirty="0">
                <a:latin typeface="华文楷体" panose="02010600040101010101" pitchFamily="2" charset="-122"/>
                <a:ea typeface="华文楷体" panose="02010600040101010101" pitchFamily="2" charset="-122"/>
                <a:cs typeface="+mj-cs"/>
              </a:rPr>
              <a:t>第二节：统计模型与参数推断</a:t>
            </a:r>
            <a:endParaRPr lang="en-US" altLang="zh-CN" sz="2400" dirty="0">
              <a:latin typeface="华文楷体" panose="02010600040101010101" pitchFamily="2" charset="-122"/>
              <a:ea typeface="华文楷体" panose="02010600040101010101" pitchFamily="2" charset="-122"/>
              <a:cs typeface="+mj-cs"/>
            </a:endParaRPr>
          </a:p>
        </p:txBody>
      </p:sp>
      <p:sp>
        <p:nvSpPr>
          <p:cNvPr id="6" name="矩形 5"/>
          <p:cNvSpPr/>
          <p:nvPr/>
        </p:nvSpPr>
        <p:spPr>
          <a:xfrm flipV="1">
            <a:off x="0" y="627706"/>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071" y="781196"/>
            <a:ext cx="1120661" cy="486238"/>
          </a:xfrm>
          <a:prstGeom prst="rect">
            <a:avLst/>
          </a:prstGeom>
        </p:spPr>
      </p:pic>
      <p:sp>
        <p:nvSpPr>
          <p:cNvPr id="20" name="灯片编号占位符 19"/>
          <p:cNvSpPr>
            <a:spLocks noGrp="1"/>
          </p:cNvSpPr>
          <p:nvPr>
            <p:ph type="sldNum" sz="quarter" idx="12"/>
          </p:nvPr>
        </p:nvSpPr>
        <p:spPr>
          <a:xfrm>
            <a:off x="8640661" y="6492875"/>
            <a:ext cx="327170" cy="365125"/>
          </a:xfrm>
        </p:spPr>
        <p:txBody>
          <a:bodyPr/>
          <a:lstStyle/>
          <a:p>
            <a:pPr algn="ctr"/>
            <a:fld id="{7A9B8ABA-E741-4B5A-BC12-4FB7471CFE15}" type="slidenum">
              <a:rPr lang="zh-CN" altLang="en-US" smtClean="0"/>
              <a:pPr algn="ctr"/>
              <a:t>9</a:t>
            </a:fld>
            <a:endParaRPr lang="zh-CN" altLang="en-US" dirty="0"/>
          </a:p>
        </p:txBody>
      </p:sp>
      <p:pic>
        <p:nvPicPr>
          <p:cNvPr id="21" name="Picture 6" descr="生物信息学教材">
            <a:extLst>
              <a:ext uri="{FF2B5EF4-FFF2-40B4-BE49-F238E27FC236}">
                <a16:creationId xmlns:a16="http://schemas.microsoft.com/office/drawing/2014/main" id="{9EC40748-11A8-4349-A84A-2175AF42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081" y="48412"/>
            <a:ext cx="365949" cy="50718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a:extLst>
              <a:ext uri="{FF2B5EF4-FFF2-40B4-BE49-F238E27FC236}">
                <a16:creationId xmlns:a16="http://schemas.microsoft.com/office/drawing/2014/main" id="{A03F3723-5D02-47DE-9017-EE754DD5F48B}"/>
              </a:ext>
            </a:extLst>
          </p:cNvPr>
          <p:cNvSpPr>
            <a:spLocks noGrp="1" noChangeArrowheads="1"/>
          </p:cNvSpPr>
          <p:nvPr>
            <p:ph idx="1"/>
          </p:nvPr>
        </p:nvSpPr>
        <p:spPr>
          <a:xfrm>
            <a:off x="444055" y="1484152"/>
            <a:ext cx="8001000" cy="4267200"/>
          </a:xfrm>
        </p:spPr>
        <p:txBody>
          <a:bodyPr>
            <a:normAutofit/>
          </a:bodyPr>
          <a:lstStyle/>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（一）似然函数</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对于离散型随机变量，似然函数是多个独立事件的概率函数的乘积，该乘积是概率函数值，它是关于总体参数的函数。</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例：一只大口袋里有红、白、黑</a:t>
            </a:r>
            <a:r>
              <a:rPr kumimoji="1" lang="en-US" altLang="zh-CN" sz="1900" dirty="0">
                <a:latin typeface="Arial" panose="020B0604020202020204" pitchFamily="34" charset="0"/>
                <a:cs typeface="Arial" panose="020B0604020202020204" pitchFamily="34" charset="0"/>
              </a:rPr>
              <a:t>3</a:t>
            </a:r>
            <a:r>
              <a:rPr kumimoji="1" lang="zh-CN" altLang="en-US" sz="1900" dirty="0">
                <a:latin typeface="Arial" panose="020B0604020202020204" pitchFamily="34" charset="0"/>
                <a:cs typeface="Arial" panose="020B0604020202020204" pitchFamily="34" charset="0"/>
              </a:rPr>
              <a:t>种球，采用复置抽</a:t>
            </a:r>
            <a:r>
              <a:rPr kumimoji="1" lang="en-US" altLang="zh-CN" sz="1900" dirty="0">
                <a:latin typeface="Arial" panose="020B0604020202020204" pitchFamily="34" charset="0"/>
                <a:cs typeface="Arial" panose="020B0604020202020204" pitchFamily="34" charset="0"/>
              </a:rPr>
              <a:t>50</a:t>
            </a:r>
            <a:r>
              <a:rPr kumimoji="1" lang="zh-CN" altLang="en-US" sz="1900" dirty="0">
                <a:latin typeface="Arial" panose="020B0604020202020204" pitchFamily="34" charset="0"/>
                <a:cs typeface="Arial" panose="020B0604020202020204" pitchFamily="34" charset="0"/>
              </a:rPr>
              <a:t>次，得到红、白、黑</a:t>
            </a:r>
            <a:r>
              <a:rPr kumimoji="1" lang="en-US" altLang="zh-CN" sz="1900" dirty="0">
                <a:latin typeface="Arial" panose="020B0604020202020204" pitchFamily="34" charset="0"/>
                <a:cs typeface="Arial" panose="020B0604020202020204" pitchFamily="34" charset="0"/>
              </a:rPr>
              <a:t>3</a:t>
            </a:r>
            <a:r>
              <a:rPr kumimoji="1" lang="zh-CN" altLang="en-US" sz="1900" dirty="0">
                <a:latin typeface="Arial" panose="020B0604020202020204" pitchFamily="34" charset="0"/>
                <a:cs typeface="Arial" panose="020B0604020202020204" pitchFamily="34" charset="0"/>
              </a:rPr>
              <a:t>种球的个数分别为</a:t>
            </a:r>
            <a:r>
              <a:rPr kumimoji="1" lang="en-US" altLang="zh-CN" sz="1900" dirty="0">
                <a:latin typeface="Arial" panose="020B0604020202020204" pitchFamily="34" charset="0"/>
                <a:cs typeface="Arial" panose="020B0604020202020204" pitchFamily="34" charset="0"/>
              </a:rPr>
              <a:t>12</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24</a:t>
            </a:r>
            <a:r>
              <a:rPr kumimoji="1" lang="zh-CN" altLang="en-US" sz="1900" dirty="0">
                <a:latin typeface="Arial" panose="020B0604020202020204" pitchFamily="34" charset="0"/>
                <a:cs typeface="Arial" panose="020B0604020202020204" pitchFamily="34" charset="0"/>
              </a:rPr>
              <a:t>、</a:t>
            </a:r>
            <a:r>
              <a:rPr kumimoji="1" lang="en-US" altLang="zh-CN" sz="1900" dirty="0">
                <a:latin typeface="Arial" panose="020B0604020202020204" pitchFamily="34" charset="0"/>
                <a:cs typeface="Arial" panose="020B0604020202020204" pitchFamily="34" charset="0"/>
              </a:rPr>
              <a:t>14,</a:t>
            </a:r>
            <a:r>
              <a:rPr kumimoji="1" lang="zh-CN" altLang="en-US" sz="1900" dirty="0">
                <a:latin typeface="Arial" panose="020B0604020202020204" pitchFamily="34" charset="0"/>
                <a:cs typeface="Arial" panose="020B0604020202020204" pitchFamily="34" charset="0"/>
              </a:rPr>
              <a:t>根据多项式的理论建立似然函。</a:t>
            </a:r>
          </a:p>
          <a:p>
            <a:pPr marL="0" indent="0">
              <a:lnSpc>
                <a:spcPct val="110000"/>
              </a:lnSpc>
              <a:spcBef>
                <a:spcPts val="0"/>
              </a:spcBef>
              <a:buNone/>
            </a:pPr>
            <a:endParaRPr kumimoji="1" lang="zh-CN" altLang="en-US"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（二）最大似然估计</a:t>
            </a: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所谓最大似然估计就是指使似然函数值为最大以获得总体参数估计的方法。</a:t>
            </a:r>
          </a:p>
          <a:p>
            <a:pPr marL="0" indent="0">
              <a:lnSpc>
                <a:spcPct val="110000"/>
              </a:lnSpc>
              <a:spcBef>
                <a:spcPts val="0"/>
              </a:spcBef>
              <a:buNone/>
            </a:pPr>
            <a:endParaRPr kumimoji="1" lang="zh-CN" altLang="en-US" sz="1900" dirty="0">
              <a:latin typeface="Arial" panose="020B0604020202020204" pitchFamily="34" charset="0"/>
              <a:cs typeface="Arial" panose="020B0604020202020204" pitchFamily="34" charset="0"/>
            </a:endParaRPr>
          </a:p>
          <a:p>
            <a:pPr marL="0" indent="0">
              <a:lnSpc>
                <a:spcPct val="110000"/>
              </a:lnSpc>
              <a:spcBef>
                <a:spcPts val="0"/>
              </a:spcBef>
              <a:buNone/>
            </a:pPr>
            <a:r>
              <a:rPr kumimoji="1" lang="zh-CN" altLang="en-US" sz="1900" dirty="0">
                <a:latin typeface="Arial" panose="020B0604020202020204" pitchFamily="34" charset="0"/>
                <a:cs typeface="Arial" panose="020B0604020202020204" pitchFamily="34" charset="0"/>
              </a:rPr>
              <a:t>例：求红、白、黑球实例中 的最大似然估计值。</a:t>
            </a:r>
          </a:p>
        </p:txBody>
      </p:sp>
      <p:sp>
        <p:nvSpPr>
          <p:cNvPr id="23" name="矩形 22">
            <a:extLst>
              <a:ext uri="{FF2B5EF4-FFF2-40B4-BE49-F238E27FC236}">
                <a16:creationId xmlns:a16="http://schemas.microsoft.com/office/drawing/2014/main" id="{E8382DF7-B8DD-4F7D-8E25-B649A3D3A638}"/>
              </a:ext>
            </a:extLst>
          </p:cNvPr>
          <p:cNvSpPr/>
          <p:nvPr/>
        </p:nvSpPr>
        <p:spPr>
          <a:xfrm flipV="1">
            <a:off x="0" y="6477075"/>
            <a:ext cx="9144000" cy="13500"/>
          </a:xfrm>
          <a:prstGeom prst="rect">
            <a:avLst/>
          </a:prstGeom>
          <a:solidFill>
            <a:schemeClr val="accent3">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CN" altLang="en-US" sz="1350"/>
          </a:p>
        </p:txBody>
      </p:sp>
    </p:spTree>
    <p:extLst>
      <p:ext uri="{BB962C8B-B14F-4D97-AF65-F5344CB8AC3E}">
        <p14:creationId xmlns:p14="http://schemas.microsoft.com/office/powerpoint/2010/main" val="1384145650"/>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TotalTime>
  <Words>1967</Words>
  <Application>Microsoft Office PowerPoint</Application>
  <PresentationFormat>全屏显示(4:3)</PresentationFormat>
  <Paragraphs>248</Paragraphs>
  <Slides>36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36</vt:i4>
      </vt:variant>
    </vt:vector>
  </HeadingPairs>
  <TitlesOfParts>
    <vt:vector size="47" baseType="lpstr">
      <vt:lpstr>等线</vt:lpstr>
      <vt:lpstr>等线 Light</vt:lpstr>
      <vt:lpstr>华文楷体</vt:lpstr>
      <vt:lpstr>宋体</vt:lpstr>
      <vt:lpstr>Arial</vt:lpstr>
      <vt:lpstr>Calibri</vt:lpstr>
      <vt:lpstr>Calibri Light</vt:lpstr>
      <vt:lpstr>Cambria Math</vt:lpstr>
      <vt:lpstr>Verdana</vt:lpstr>
      <vt:lpstr>Wingdings</vt:lpstr>
      <vt:lpstr>Office 主题​​</vt:lpstr>
      <vt:lpstr>PowerPoint 演示文稿</vt:lpstr>
      <vt:lpstr>Fisher经典参数统计理论</vt:lpstr>
      <vt:lpstr>经验非线性方法</vt:lpstr>
      <vt:lpstr>小样本统计学习理论</vt:lpstr>
      <vt:lpstr>基于概率的方法</vt:lpstr>
      <vt:lpstr>参数估计量的评选标准</vt:lpstr>
      <vt:lpstr>最小二乘估计</vt:lpstr>
      <vt:lpstr>最小二乘估计</vt:lpstr>
      <vt:lpstr>最大似然估计</vt:lpstr>
      <vt:lpstr>聚类分析</vt:lpstr>
      <vt:lpstr>聚类分析</vt:lpstr>
      <vt:lpstr>聚类分析</vt:lpstr>
      <vt:lpstr>主成分分析</vt:lpstr>
      <vt:lpstr>Fisher判别</vt:lpstr>
      <vt:lpstr>贝叶斯定理</vt:lpstr>
      <vt:lpstr>贝叶斯应用示例</vt:lpstr>
      <vt:lpstr>PowerPoint 演示文稿</vt:lpstr>
      <vt:lpstr>基于HMM的基因识别程序及HMM的优缺点</vt:lpstr>
      <vt:lpstr>PowerPoint 演示文稿</vt:lpstr>
      <vt:lpstr>基于MATLAB7.0的Elman神经网络实现</vt:lpstr>
      <vt:lpstr>深度学习理论基础</vt:lpstr>
      <vt:lpstr>深度学习在生物信息学中的应用</vt:lpstr>
      <vt:lpstr>深度学习在生物信息学中的应用</vt:lpstr>
      <vt:lpstr>深度学习在生物信息学中的应用</vt:lpstr>
      <vt:lpstr>深度学习在生物信息学中的应用</vt:lpstr>
      <vt:lpstr>支持向量机分类</vt:lpstr>
      <vt:lpstr>支持向量机回归</vt:lpstr>
      <vt:lpstr>SVM训练算法</vt:lpstr>
      <vt:lpstr>SVM的优缺点</vt:lpstr>
      <vt:lpstr>数据获取</vt:lpstr>
      <vt:lpstr>序列分析</vt:lpstr>
      <vt:lpstr>序列分析</vt:lpstr>
      <vt:lpstr>系统发生分析</vt:lpstr>
      <vt:lpstr>系统发生分析</vt:lpstr>
      <vt:lpstr>芯片数据分析</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haoyu chao</dc:creator>
  <cp:lastModifiedBy>haoyu chao</cp:lastModifiedBy>
  <cp:revision>43</cp:revision>
  <dcterms:created xsi:type="dcterms:W3CDTF">2022-09-02T06:05:02Z</dcterms:created>
  <dcterms:modified xsi:type="dcterms:W3CDTF">2022-09-09T13:12:11Z</dcterms:modified>
</cp:coreProperties>
</file>